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png" ContentType="image/png"/>
  <Default Extension="wmf" ContentType="image/x-w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8"/>
  </p:handoutMasterIdLst>
  <p:sldIdLst>
    <p:sldId id="644" r:id="rId3"/>
    <p:sldId id="672" r:id="rId5"/>
    <p:sldId id="673" r:id="rId6"/>
    <p:sldId id="676" r:id="rId7"/>
    <p:sldId id="675" r:id="rId8"/>
    <p:sldId id="679" r:id="rId9"/>
    <p:sldId id="677" r:id="rId10"/>
    <p:sldId id="678" r:id="rId11"/>
    <p:sldId id="685" r:id="rId12"/>
    <p:sldId id="681" r:id="rId13"/>
    <p:sldId id="682" r:id="rId14"/>
    <p:sldId id="683" r:id="rId15"/>
    <p:sldId id="680" r:id="rId16"/>
    <p:sldId id="684" r:id="rId17"/>
    <p:sldId id="686" r:id="rId18"/>
    <p:sldId id="687" r:id="rId19"/>
    <p:sldId id="688" r:id="rId20"/>
    <p:sldId id="689" r:id="rId21"/>
    <p:sldId id="690" r:id="rId22"/>
    <p:sldId id="691" r:id="rId23"/>
    <p:sldId id="692" r:id="rId24"/>
    <p:sldId id="693" r:id="rId25"/>
    <p:sldId id="694" r:id="rId26"/>
    <p:sldId id="695" r:id="rId27"/>
    <p:sldId id="696" r:id="rId28"/>
    <p:sldId id="697" r:id="rId29"/>
    <p:sldId id="698" r:id="rId30"/>
    <p:sldId id="699" r:id="rId31"/>
    <p:sldId id="700" r:id="rId32"/>
    <p:sldId id="701" r:id="rId33"/>
    <p:sldId id="702" r:id="rId34"/>
    <p:sldId id="703" r:id="rId35"/>
    <p:sldId id="704" r:id="rId36"/>
    <p:sldId id="705" r:id="rId37"/>
    <p:sldId id="706" r:id="rId38"/>
    <p:sldId id="707" r:id="rId39"/>
    <p:sldId id="708" r:id="rId40"/>
    <p:sldId id="709" r:id="rId41"/>
    <p:sldId id="710" r:id="rId42"/>
    <p:sldId id="716" r:id="rId43"/>
    <p:sldId id="717" r:id="rId44"/>
    <p:sldId id="718" r:id="rId45"/>
    <p:sldId id="719" r:id="rId46"/>
    <p:sldId id="720" r:id="rId47"/>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51" userDrawn="1">
          <p15:clr>
            <a:srgbClr val="A4A3A4"/>
          </p15:clr>
        </p15:guide>
        <p15:guide id="2" pos="38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99"/>
    <a:srgbClr val="924BC9"/>
    <a:srgbClr val="FDE11C"/>
    <a:srgbClr val="FF6600"/>
    <a:srgbClr val="000099"/>
    <a:srgbClr val="CC0000"/>
    <a:srgbClr val="B2B2B2"/>
    <a:srgbClr val="202020"/>
    <a:srgbClr val="323232"/>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autoAdjust="0"/>
  </p:normalViewPr>
  <p:slideViewPr>
    <p:cSldViewPr snapToGrid="0" showGuides="1">
      <p:cViewPr varScale="1">
        <p:scale>
          <a:sx n="85" d="100"/>
          <a:sy n="85" d="100"/>
        </p:scale>
        <p:origin x="906" y="84"/>
      </p:cViewPr>
      <p:guideLst>
        <p:guide orient="horz" pos="2351"/>
        <p:guide pos="3800"/>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p:scale>
          <a:sx n="100" d="100"/>
          <a:sy n="100" d="100"/>
        </p:scale>
        <p:origin x="1552" y="-336"/>
      </p:cViewPr>
      <p:guideLst/>
    </p:cSldViewPr>
  </p:notes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2.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056"/>
          <c:y val="0.187866666666667"/>
          <c:w val="0.92644"/>
          <c:h val="0.772986666666667"/>
        </c:manualLayout>
      </c:layout>
      <c:barChart>
        <c:barDir val="col"/>
        <c:grouping val="clustered"/>
        <c:varyColors val="0"/>
        <c:ser>
          <c:idx val="1"/>
          <c:order val="0"/>
          <c:tx>
            <c:strRef>
              <c:f>Sheet1!$C$1</c:f>
              <c:strCache>
                <c:ptCount val="1"/>
                <c:pt idx="0">
                  <c:v>系列 2</c:v>
                </c:pt>
              </c:strCache>
            </c:strRef>
          </c:tx>
          <c:spPr>
            <a:solidFill>
              <a:schemeClr val="accent5"/>
            </a:solidFill>
            <a:ln>
              <a:noFill/>
            </a:ln>
            <a:effectLst/>
          </c:spPr>
          <c:invertIfNegative val="0"/>
          <c:dLbls>
            <c:delete val="1"/>
          </c:dLbls>
          <c:cat>
            <c:strRef>
              <c:f>Sheet1!$A$2:$A$5</c:f>
              <c:strCache>
                <c:ptCount val="4"/>
                <c:pt idx="0">
                  <c:v>鸡蛋</c:v>
                </c:pt>
                <c:pt idx="1">
                  <c:v>面粉</c:v>
                </c:pt>
                <c:pt idx="2">
                  <c:v>巧克力</c:v>
                </c:pt>
                <c:pt idx="3">
                  <c:v>糖</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19"/>
        <c:overlap val="-27"/>
        <c:axId val="595772777"/>
        <c:axId val="880008931"/>
      </c:barChart>
      <c:catAx>
        <c:axId val="595772777"/>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微软雅黑" panose="020B0503020204020204" charset="-122"/>
              </a:defRPr>
            </a:pPr>
          </a:p>
        </c:txPr>
        <c:crossAx val="880008931"/>
        <c:crosses val="autoZero"/>
        <c:auto val="1"/>
        <c:lblAlgn val="ctr"/>
        <c:lblOffset val="100"/>
        <c:noMultiLvlLbl val="0"/>
      </c:catAx>
      <c:valAx>
        <c:axId val="8800089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微软雅黑" panose="020B0503020204020204" charset="-122"/>
              </a:defRPr>
            </a:pPr>
          </a:p>
        </c:txPr>
        <c:crossAx val="595772777"/>
        <c:crosses val="autoZero"/>
        <c:crossBetween val="between"/>
      </c:valAx>
      <c:spPr>
        <a:noFill/>
        <a:ln>
          <a:noFill/>
        </a:ln>
        <a:effectLst/>
      </c:spPr>
    </c:plotArea>
    <c:plotVisOnly val="1"/>
    <c:dispBlanksAs val="gap"/>
    <c:showDLblsOverMax val="0"/>
    <c:extLst>
      <c:ext uri="{0b15fc19-7d7d-44ad-8c2d-2c3a37ce22c3}">
        <chartProps xmlns="https://web.wps.cn/et/2018/main" chartId="{32642ae6-1674-4b59-ae2a-d0ba71fcc51a}"/>
      </c:ext>
    </c:extLst>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056"/>
          <c:y val="0.187866666666667"/>
          <c:w val="0.92644"/>
          <c:h val="0.772986666666667"/>
        </c:manualLayout>
      </c:layout>
      <c:barChart>
        <c:barDir val="col"/>
        <c:grouping val="clustered"/>
        <c:varyColors val="0"/>
        <c:ser>
          <c:idx val="1"/>
          <c:order val="0"/>
          <c:tx>
            <c:strRef>
              <c:f>Sheet1!$C$1</c:f>
              <c:strCache>
                <c:ptCount val="1"/>
                <c:pt idx="0">
                  <c:v>系列 2</c:v>
                </c:pt>
              </c:strCache>
            </c:strRef>
          </c:tx>
          <c:spPr>
            <a:solidFill>
              <a:schemeClr val="accent5"/>
            </a:solidFill>
            <a:ln>
              <a:noFill/>
            </a:ln>
            <a:effectLst/>
          </c:spPr>
          <c:invertIfNegative val="0"/>
          <c:dLbls>
            <c:delete val="1"/>
          </c:dLbls>
          <c:cat>
            <c:strRef>
              <c:f>Sheet1!$A$2:$A$5</c:f>
              <c:strCache>
                <c:ptCount val="4"/>
                <c:pt idx="0">
                  <c:v>鸡蛋</c:v>
                </c:pt>
                <c:pt idx="1">
                  <c:v>面粉</c:v>
                </c:pt>
                <c:pt idx="2">
                  <c:v>巧克力</c:v>
                </c:pt>
                <c:pt idx="3">
                  <c:v>糖</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19"/>
        <c:overlap val="-27"/>
        <c:axId val="595772777"/>
        <c:axId val="880008931"/>
      </c:barChart>
      <c:catAx>
        <c:axId val="595772777"/>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微软雅黑" panose="020B0503020204020204" charset="-122"/>
              </a:defRPr>
            </a:pPr>
          </a:p>
        </c:txPr>
        <c:crossAx val="880008931"/>
        <c:crosses val="autoZero"/>
        <c:auto val="1"/>
        <c:lblAlgn val="ctr"/>
        <c:lblOffset val="100"/>
        <c:noMultiLvlLbl val="0"/>
      </c:catAx>
      <c:valAx>
        <c:axId val="8800089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微软雅黑" panose="020B0503020204020204" charset="-122"/>
              </a:defRPr>
            </a:pPr>
          </a:p>
        </c:txPr>
        <c:crossAx val="595772777"/>
        <c:crosses val="autoZero"/>
        <c:crossBetween val="between"/>
      </c:valAx>
      <c:spPr>
        <a:noFill/>
        <a:ln>
          <a:noFill/>
        </a:ln>
        <a:effectLst/>
      </c:spPr>
    </c:plotArea>
    <c:plotVisOnly val="1"/>
    <c:dispBlanksAs val="gap"/>
    <c:showDLblsOverMax val="0"/>
    <c:extLst>
      <c:ext uri="{0b15fc19-7d7d-44ad-8c2d-2c3a37ce22c3}">
        <chartProps xmlns="https://web.wps.cn/et/2018/main" chartId="{a9a7d9e5-475b-4586-9a54-6e31ebe32d62}"/>
      </c:ext>
    </c:extLst>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4" Type="http://schemas.openxmlformats.org/officeDocument/2006/relationships/image" Target="../media/image44.wmf"/><Relationship Id="rId3" Type="http://schemas.openxmlformats.org/officeDocument/2006/relationships/image" Target="../media/image43.wmf"/><Relationship Id="rId2" Type="http://schemas.openxmlformats.org/officeDocument/2006/relationships/image" Target="../media/image40.wmf"/><Relationship Id="rId1"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cs typeface="微软雅黑" panose="020B0503020204020204" charset="-122"/>
              </a:defRPr>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cs typeface="微软雅黑" panose="020B0503020204020204" charset="-122"/>
              </a:defRPr>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409700"/>
            <a:ext cx="9144000" cy="508000"/>
          </a:xfrm>
        </p:spPr>
        <p:txBody>
          <a:bodyPr anchor="b">
            <a:noAutofit/>
          </a:bodyPr>
          <a:lstStyle>
            <a:lvl1pPr algn="ctr">
              <a:lnSpc>
                <a:spcPct val="130000"/>
              </a:lnSpc>
              <a:defRPr sz="2400" b="1">
                <a:solidFill>
                  <a:srgbClr val="C00000"/>
                </a:solidFill>
                <a:effectLst/>
                <a:latin typeface="微软雅黑" panose="020B0503020204020204" charset="-122"/>
                <a:ea typeface="微软雅黑" panose="020B0503020204020204" charset="-122"/>
              </a:defRPr>
            </a:lvl1pPr>
          </a:lstStyle>
          <a:p>
            <a:r>
              <a:rPr lang="zh-CN" altLang="en-US" dirty="0"/>
              <a:t>标题</a:t>
            </a:r>
            <a:endParaRPr lang="zh-CN" altLang="en-US" dirty="0"/>
          </a:p>
        </p:txBody>
      </p:sp>
      <p:sp>
        <p:nvSpPr>
          <p:cNvPr id="3" name="副标题 2"/>
          <p:cNvSpPr>
            <a:spLocks noGrp="1"/>
          </p:cNvSpPr>
          <p:nvPr>
            <p:ph type="subTitle" idx="1" hasCustomPrompt="1"/>
          </p:nvPr>
        </p:nvSpPr>
        <p:spPr>
          <a:xfrm>
            <a:off x="1524000" y="2493010"/>
            <a:ext cx="9144000" cy="883285"/>
          </a:xfrm>
        </p:spPr>
        <p:txBody>
          <a:bodyPr>
            <a:noAutofit/>
          </a:bodyPr>
          <a:lstStyle>
            <a:lvl1pPr marL="0" indent="0" algn="ctr">
              <a:buNone/>
              <a:defRPr sz="6000" b="1">
                <a:solidFill>
                  <a:schemeClr val="accent5"/>
                </a:solidFill>
                <a:effectLst/>
                <a:latin typeface="微软雅黑" panose="020B0503020204020204" charset="-122"/>
                <a:ea typeface="微软雅黑" panose="020B050302020402020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ableOfConten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hasCustomPrompt="1"/>
          </p:nvPr>
        </p:nvSpPr>
        <p:spPr>
          <a:xfrm>
            <a:off x="1524000" y="2891155"/>
            <a:ext cx="9144000" cy="715645"/>
          </a:xfrm>
        </p:spPr>
        <p:txBody>
          <a:bodyPr>
            <a:noAutofit/>
          </a:bodyPr>
          <a:lstStyle>
            <a:lvl1pPr marL="0" indent="0" algn="ctr">
              <a:buNone/>
              <a:defRPr sz="4800" b="1">
                <a:solidFill>
                  <a:schemeClr val="accent5"/>
                </a:solidFill>
                <a:effectLst/>
                <a:latin typeface="微软雅黑" panose="020B0503020204020204" charset="-122"/>
                <a:ea typeface="微软雅黑" panose="020B050302020402020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标题</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1600" y="111125"/>
            <a:ext cx="11983085" cy="779780"/>
          </a:xfrm>
        </p:spPr>
        <p:txBody>
          <a:bodyPr/>
          <a:lstStyle>
            <a:lvl1pPr>
              <a:defRPr sz="3200" b="1">
                <a:solidFill>
                  <a:srgbClr val="000099"/>
                </a:solidFill>
                <a:latin typeface="微软雅黑" panose="020B0503020204020204" charset="-122"/>
                <a:ea typeface="微软雅黑" panose="020B0503020204020204" charset="-122"/>
                <a:cs typeface="Arial" panose="020B0604020202020204" pitchFamily="34" charset="0"/>
              </a:defRPr>
            </a:lvl1pPr>
          </a:lstStyle>
          <a:p>
            <a:r>
              <a:rPr lang="en-US"/>
              <a:t>Click to edit Master title style</a:t>
            </a:r>
            <a:endParaRPr lang="en-US"/>
          </a:p>
        </p:txBody>
      </p:sp>
      <p:cxnSp>
        <p:nvCxnSpPr>
          <p:cNvPr id="3" name="Straight Connector 6"/>
          <p:cNvCxnSpPr/>
          <p:nvPr userDrawn="1"/>
        </p:nvCxnSpPr>
        <p:spPr>
          <a:xfrm>
            <a:off x="0" y="890905"/>
            <a:ext cx="12188190" cy="5080"/>
          </a:xfrm>
          <a:prstGeom prst="line">
            <a:avLst/>
          </a:prstGeom>
          <a:ln w="28575" cmpd="sng">
            <a:solidFill>
              <a:srgbClr val="C00000"/>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go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1600" y="111125"/>
            <a:ext cx="8965565" cy="779780"/>
          </a:xfrm>
        </p:spPr>
        <p:txBody>
          <a:bodyPr/>
          <a:lstStyle>
            <a:lvl1pPr>
              <a:defRPr sz="3200" b="1">
                <a:solidFill>
                  <a:srgbClr val="000099"/>
                </a:solidFill>
                <a:latin typeface="微软雅黑" panose="020B0503020204020204" charset="-122"/>
                <a:ea typeface="微软雅黑" panose="020B0503020204020204" charset="-122"/>
                <a:cs typeface="Arial" panose="020B0604020202020204" pitchFamily="34" charset="0"/>
              </a:defRPr>
            </a:lvl1pPr>
          </a:lstStyle>
          <a:p>
            <a:r>
              <a:rPr lang="en-US"/>
              <a:t>Click to edit Master title style</a:t>
            </a:r>
            <a:endParaRPr lang="en-US"/>
          </a:p>
        </p:txBody>
      </p:sp>
      <p:cxnSp>
        <p:nvCxnSpPr>
          <p:cNvPr id="3" name="Straight Connector 6"/>
          <p:cNvCxnSpPr/>
          <p:nvPr userDrawn="1"/>
        </p:nvCxnSpPr>
        <p:spPr>
          <a:xfrm>
            <a:off x="0" y="890905"/>
            <a:ext cx="12188190" cy="5080"/>
          </a:xfrm>
          <a:prstGeom prst="line">
            <a:avLst/>
          </a:prstGeom>
          <a:ln w="28575" cmpd="sng">
            <a:solidFill>
              <a:srgbClr val="C00000"/>
            </a:solidFill>
            <a:prstDash val="solid"/>
          </a:ln>
        </p:spPr>
        <p:style>
          <a:lnRef idx="1">
            <a:schemeClr val="accent1"/>
          </a:lnRef>
          <a:fillRef idx="0">
            <a:schemeClr val="accent1"/>
          </a:fillRef>
          <a:effectRef idx="0">
            <a:schemeClr val="accent1"/>
          </a:effectRef>
          <a:fontRef idx="minor">
            <a:schemeClr val="tx1"/>
          </a:fontRef>
        </p:style>
      </p:cxnSp>
      <p:pic>
        <p:nvPicPr>
          <p:cNvPr id="4" name="Picture 9" descr="/home/nih/Picture1.pngPicture1"/>
          <p:cNvPicPr>
            <a:picLocks noChangeAspect="1"/>
          </p:cNvPicPr>
          <p:nvPr userDrawn="1"/>
        </p:nvPicPr>
        <p:blipFill>
          <a:blip r:embed="rId2"/>
          <a:srcRect/>
          <a:stretch>
            <a:fillRect/>
          </a:stretch>
        </p:blipFill>
        <p:spPr>
          <a:xfrm>
            <a:off x="10729595" y="111125"/>
            <a:ext cx="1355090" cy="67754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C8F4B343-DF93-41D7-9DFD-CABF04ED49EA}" type="slidenum">
              <a:rPr lang="en-US" altLang="zh-CN">
                <a:solidFill>
                  <a:srgbClr val="000000"/>
                </a:solidFill>
              </a:rPr>
            </a:fld>
            <a:endParaRPr lang="en-US" altLang="zh-CN">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000" kern="1200">
          <a:solidFill>
            <a:schemeClr val="tx1"/>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hyperlink" Target="mailto:hcni@lps.ecnu.edu.cn" TargetMode="External"/><Relationship Id="rId1" Type="http://schemas.openxmlformats.org/officeDocument/2006/relationships/hyperlink" Target="https://faculty.ecnu.edu.cn/_s29/nhc/main.psp"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3" Type="http://schemas.openxmlformats.org/officeDocument/2006/relationships/slideLayout" Target="../slideLayouts/slideLayout3.xml"/><Relationship Id="rId12" Type="http://schemas.openxmlformats.org/officeDocument/2006/relationships/image" Target="../media/image14.png"/><Relationship Id="rId11" Type="http://schemas.openxmlformats.org/officeDocument/2006/relationships/image" Target="../media/image13.png"/><Relationship Id="rId10" Type="http://schemas.openxmlformats.org/officeDocument/2006/relationships/image" Target="../media/image12.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15.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chart" Target="../charts/chart2.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0.png"/><Relationship Id="rId3" Type="http://schemas.openxmlformats.org/officeDocument/2006/relationships/hyperlink" Target="https://phet.colorado.edu/en/simulations/fourier-making-waves" TargetMode="External"/><Relationship Id="rId2" Type="http://schemas.openxmlformats.org/officeDocument/2006/relationships/image" Target="../media/image19.png"/><Relationship Id="rId1" Type="http://schemas.openxmlformats.org/officeDocument/2006/relationships/hyperlink" Target="https://phet.colorado.edu/" TargetMode="External"/></Relationships>
</file>

<file path=ppt/slides/_rels/slide7.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image" Target="../media/image28.png"/><Relationship Id="rId7" Type="http://schemas.openxmlformats.org/officeDocument/2006/relationships/image" Target="../media/image27.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6" Type="http://schemas.openxmlformats.org/officeDocument/2006/relationships/slideLayout" Target="../slideLayouts/slideLayout3.xml"/><Relationship Id="rId15" Type="http://schemas.openxmlformats.org/officeDocument/2006/relationships/image" Target="../media/image35.png"/><Relationship Id="rId14" Type="http://schemas.openxmlformats.org/officeDocument/2006/relationships/image" Target="../media/image34.png"/><Relationship Id="rId13" Type="http://schemas.openxmlformats.org/officeDocument/2006/relationships/image" Target="../media/image33.png"/><Relationship Id="rId12" Type="http://schemas.openxmlformats.org/officeDocument/2006/relationships/image" Target="../media/image32.png"/><Relationship Id="rId11" Type="http://schemas.openxmlformats.org/officeDocument/2006/relationships/image" Target="../media/image31.png"/><Relationship Id="rId10" Type="http://schemas.openxmlformats.org/officeDocument/2006/relationships/image" Target="../media/image30.png"/><Relationship Id="rId1" Type="http://schemas.openxmlformats.org/officeDocument/2006/relationships/image" Target="../media/image21.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9.xml.rels><?xml version="1.0" encoding="UTF-8" standalone="yes"?>
<Relationships xmlns="http://schemas.openxmlformats.org/package/2006/relationships"><Relationship Id="rId9" Type="http://schemas.openxmlformats.org/officeDocument/2006/relationships/oleObject" Target="../embeddings/oleObject4.bin"/><Relationship Id="rId8" Type="http://schemas.openxmlformats.org/officeDocument/2006/relationships/image" Target="../media/image43.wmf"/><Relationship Id="rId7" Type="http://schemas.openxmlformats.org/officeDocument/2006/relationships/oleObject" Target="../embeddings/oleObject3.bin"/><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wmf"/><Relationship Id="rId3" Type="http://schemas.openxmlformats.org/officeDocument/2006/relationships/oleObject" Target="../embeddings/oleObject2.bin"/><Relationship Id="rId2" Type="http://schemas.openxmlformats.org/officeDocument/2006/relationships/image" Target="../media/image39.wmf"/><Relationship Id="rId13" Type="http://schemas.openxmlformats.org/officeDocument/2006/relationships/notesSlide" Target="../notesSlides/notesSlide3.xml"/><Relationship Id="rId12" Type="http://schemas.openxmlformats.org/officeDocument/2006/relationships/vmlDrawing" Target="../drawings/vmlDrawing1.vml"/><Relationship Id="rId11" Type="http://schemas.openxmlformats.org/officeDocument/2006/relationships/slideLayout" Target="../slideLayouts/slideLayout3.xml"/><Relationship Id="rId10" Type="http://schemas.openxmlformats.org/officeDocument/2006/relationships/image" Target="../media/image44.wmf"/><Relationship Id="rId1"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52.png"/><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image" Target="../media/image49.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56.jpeg"/><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7.png"/></Relationships>
</file>

<file path=ppt/slides/_rels/slide14.xml.rels><?xml version="1.0" encoding="UTF-8" standalone="yes"?>
<Relationships xmlns="http://schemas.openxmlformats.org/package/2006/relationships"><Relationship Id="rId9" Type="http://schemas.openxmlformats.org/officeDocument/2006/relationships/vmlDrawing" Target="../drawings/vmlDrawing2.vml"/><Relationship Id="rId8" Type="http://schemas.openxmlformats.org/officeDocument/2006/relationships/slideLayout" Target="../slideLayouts/slideLayout3.xml"/><Relationship Id="rId7" Type="http://schemas.openxmlformats.org/officeDocument/2006/relationships/image" Target="../media/image61.png"/><Relationship Id="rId6" Type="http://schemas.openxmlformats.org/officeDocument/2006/relationships/image" Target="../media/image60.wmf"/><Relationship Id="rId5" Type="http://schemas.openxmlformats.org/officeDocument/2006/relationships/oleObject" Target="../embeddings/oleObject7.bin"/><Relationship Id="rId4" Type="http://schemas.openxmlformats.org/officeDocument/2006/relationships/image" Target="../media/image59.wmf"/><Relationship Id="rId3" Type="http://schemas.openxmlformats.org/officeDocument/2006/relationships/oleObject" Target="../embeddings/oleObject6.bin"/><Relationship Id="rId2" Type="http://schemas.openxmlformats.org/officeDocument/2006/relationships/image" Target="../media/image58.wmf"/><Relationship Id="rId1"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3.png"/></Relationships>
</file>

<file path=ppt/slides/_rels/slide19.xml.rels><?xml version="1.0" encoding="UTF-8" standalone="yes"?>
<Relationships xmlns="http://schemas.openxmlformats.org/package/2006/relationships"><Relationship Id="rId9" Type="http://schemas.openxmlformats.org/officeDocument/2006/relationships/image" Target="../media/image72.png"/><Relationship Id="rId8" Type="http://schemas.openxmlformats.org/officeDocument/2006/relationships/image" Target="../media/image71.png"/><Relationship Id="rId7" Type="http://schemas.openxmlformats.org/officeDocument/2006/relationships/image" Target="../media/image70.png"/><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3" Type="http://schemas.openxmlformats.org/officeDocument/2006/relationships/image" Target="../media/image66.png"/><Relationship Id="rId2" Type="http://schemas.openxmlformats.org/officeDocument/2006/relationships/image" Target="../media/image65.png"/><Relationship Id="rId10" Type="http://schemas.openxmlformats.org/officeDocument/2006/relationships/slideLayout" Target="../slideLayouts/slideLayout3.xml"/><Relationship Id="rId1" Type="http://schemas.openxmlformats.org/officeDocument/2006/relationships/image" Target="../media/image6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hdphoto" Target="../media/image74.wdp"/><Relationship Id="rId1" Type="http://schemas.openxmlformats.org/officeDocument/2006/relationships/image" Target="../media/image7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77.png"/><Relationship Id="rId1" Type="http://schemas.openxmlformats.org/officeDocument/2006/relationships/image" Target="../media/image7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8.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9.pn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83.png"/><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image" Target="../media/image84.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image" Target="../media/image87.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0.pn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67.png"/><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image" Target="../media/image9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99.png"/><Relationship Id="rId1" Type="http://schemas.openxmlformats.org/officeDocument/2006/relationships/image" Target="../media/image98.pn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image" Target="../media/image100.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3.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4.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06.jpeg"/><Relationship Id="rId1"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3"/>
          <p:cNvSpPr>
            <a:spLocks noGrp="1"/>
          </p:cNvSpPr>
          <p:nvPr>
            <p:ph type="subTitle" idx="1"/>
          </p:nvPr>
        </p:nvSpPr>
        <p:spPr/>
        <p:txBody>
          <a:bodyPr>
            <a:noAutofit/>
          </a:bodyPr>
          <a:lstStyle/>
          <a:p>
            <a:r>
              <a:rPr lang="zh-CN" altLang="x-none" sz="4800"/>
              <a:t>第一章</a:t>
            </a:r>
            <a:r>
              <a:rPr lang="zh-CN" altLang="en-US" sz="4800"/>
              <a:t>　飞秒激光产生技术</a:t>
            </a:r>
            <a:endParaRPr lang="zh-CN" altLang="en-US" sz="4800"/>
          </a:p>
        </p:txBody>
      </p:sp>
      <p:sp>
        <p:nvSpPr>
          <p:cNvPr id="3" name="文本框 2"/>
          <p:cNvSpPr txBox="1"/>
          <p:nvPr/>
        </p:nvSpPr>
        <p:spPr>
          <a:xfrm>
            <a:off x="1523365" y="4152265"/>
            <a:ext cx="9144000" cy="1198880"/>
          </a:xfrm>
          <a:prstGeom prst="rect">
            <a:avLst/>
          </a:prstGeom>
          <a:noFill/>
        </p:spPr>
        <p:txBody>
          <a:bodyPr wrap="square" rtlCol="0">
            <a:spAutoFit/>
          </a:bodyPr>
          <a:p>
            <a:pPr algn="ctr"/>
            <a:r>
              <a:rPr lang="zh-CN" sz="2400" b="1">
                <a:latin typeface="微软雅黑" panose="020B0503020204020204" charset="-122"/>
                <a:ea typeface="微软雅黑" panose="020B0503020204020204" charset="-122"/>
                <a:cs typeface="微软雅黑" panose="020B0503020204020204" charset="-122"/>
              </a:rPr>
              <a:t>倪宏程</a:t>
            </a:r>
            <a:endParaRPr lang="zh-CN" sz="2400" b="1">
              <a:latin typeface="微软雅黑" panose="020B0503020204020204" charset="-122"/>
              <a:ea typeface="微软雅黑" panose="020B0503020204020204" charset="-122"/>
              <a:cs typeface="微软雅黑" panose="020B0503020204020204" charset="-122"/>
            </a:endParaRPr>
          </a:p>
          <a:p>
            <a:pPr algn="ctr"/>
            <a:r>
              <a:rPr lang="zh-CN" sz="2400" b="1">
                <a:latin typeface="微软雅黑" panose="020B0503020204020204" charset="-122"/>
                <a:ea typeface="微软雅黑" panose="020B0503020204020204" charset="-122"/>
                <a:cs typeface="微软雅黑" panose="020B0503020204020204" charset="-122"/>
                <a:hlinkClick r:id="rId1" action="ppaction://hlinkfile"/>
              </a:rPr>
              <a:t>https://faculty.ecnu.edu.cn/_s29/nhc/main.psp</a:t>
            </a:r>
            <a:endParaRPr lang="zh-CN" sz="2400" b="1">
              <a:latin typeface="微软雅黑" panose="020B0503020204020204" charset="-122"/>
              <a:ea typeface="微软雅黑" panose="020B0503020204020204" charset="-122"/>
              <a:cs typeface="微软雅黑" panose="020B0503020204020204" charset="-122"/>
              <a:hlinkClick r:id="rId1" action="ppaction://hlinkfile"/>
            </a:endParaRPr>
          </a:p>
          <a:p>
            <a:pPr algn="ctr"/>
            <a:r>
              <a:rPr lang="en-US" altLang="zh-CN" sz="2400" b="1">
                <a:latin typeface="微软雅黑" panose="020B0503020204020204" charset="-122"/>
                <a:ea typeface="微软雅黑" panose="020B0503020204020204" charset="-122"/>
                <a:cs typeface="微软雅黑" panose="020B0503020204020204" charset="-122"/>
                <a:sym typeface="+mn-ea"/>
                <a:hlinkClick r:id="rId2"/>
              </a:rPr>
              <a:t>hcni@lps.ecnu.edu.cn</a:t>
            </a:r>
            <a:endParaRPr lang="zh-CN" sz="24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飞秒激光产生技术</a:t>
            </a:r>
            <a:endParaRPr lang="zh-CN" altLang="en-US"/>
          </a:p>
        </p:txBody>
      </p:sp>
      <p:sp>
        <p:nvSpPr>
          <p:cNvPr id="5" name="文本框 4"/>
          <p:cNvSpPr txBox="1"/>
          <p:nvPr/>
        </p:nvSpPr>
        <p:spPr>
          <a:xfrm>
            <a:off x="1285240" y="1616075"/>
            <a:ext cx="6126480" cy="645160"/>
          </a:xfrm>
          <a:prstGeom prst="rect">
            <a:avLst/>
          </a:prstGeom>
          <a:noFill/>
        </p:spPr>
        <p:txBody>
          <a:bodyPr wrap="none" rtlCol="0">
            <a:spAutoFit/>
          </a:bodyPr>
          <a:p>
            <a:r>
              <a:rPr lang="zh-CN" altLang="en-US" sz="3600" b="1">
                <a:solidFill>
                  <a:schemeClr val="accent5"/>
                </a:solidFill>
                <a:cs typeface="微软雅黑" panose="020B0503020204020204" charset="-122"/>
              </a:rPr>
              <a:t>如何产生飞秒超短激光脉冲？</a:t>
            </a:r>
            <a:endParaRPr lang="zh-CN" altLang="en-US" sz="3600" b="1">
              <a:solidFill>
                <a:schemeClr val="accent5"/>
              </a:solidFill>
              <a:cs typeface="微软雅黑" panose="020B0503020204020204" charset="-122"/>
            </a:endParaRPr>
          </a:p>
        </p:txBody>
      </p:sp>
      <p:sp>
        <p:nvSpPr>
          <p:cNvPr id="25" name="矩形 24"/>
          <p:cNvSpPr/>
          <p:nvPr/>
        </p:nvSpPr>
        <p:spPr>
          <a:xfrm>
            <a:off x="1285240" y="2616200"/>
            <a:ext cx="4947285" cy="3784600"/>
          </a:xfrm>
          <a:prstGeom prst="rect">
            <a:avLst/>
          </a:prstGeom>
        </p:spPr>
        <p:txBody>
          <a:bodyPr wrap="square">
            <a:spAutoFit/>
          </a:bodyPr>
          <a:p>
            <a:pPr marL="285750" indent="-285750" algn="l">
              <a:lnSpc>
                <a:spcPct val="150000"/>
              </a:lnSpc>
              <a:buClr>
                <a:srgbClr val="4472C4"/>
              </a:buClr>
              <a:buFont typeface="Wingdings" panose="05000000000000000000" charset="0"/>
              <a:buChar char=""/>
            </a:pPr>
            <a:r>
              <a:rPr lang="zh-CN" altLang="en-US" sz="3200" dirty="0">
                <a:solidFill>
                  <a:schemeClr val="accent5"/>
                </a:solidFill>
                <a:latin typeface="微软雅黑" panose="020B0503020204020204" charset="-122"/>
                <a:ea typeface="微软雅黑" panose="020B0503020204020204" charset="-122"/>
                <a:cs typeface="微软雅黑" panose="020B0503020204020204" charset="-122"/>
              </a:rPr>
              <a:t>基础知识</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激光的产生</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激光调</a:t>
            </a:r>
            <a:r>
              <a:rPr lang="en-US" altLang="zh-CN" sz="3200" dirty="0">
                <a:solidFill>
                  <a:schemeClr val="tx1"/>
                </a:solidFill>
                <a:latin typeface="微软雅黑" panose="020B0503020204020204" charset="-122"/>
                <a:ea typeface="微软雅黑" panose="020B0503020204020204" charset="-122"/>
                <a:cs typeface="微软雅黑" panose="020B0503020204020204" charset="-122"/>
              </a:rPr>
              <a:t>Q</a:t>
            </a: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latin typeface="微软雅黑" panose="020B0503020204020204" charset="-122"/>
                <a:ea typeface="微软雅黑" panose="020B0503020204020204" charset="-122"/>
                <a:cs typeface="微软雅黑" panose="020B0503020204020204" charset="-122"/>
                <a:sym typeface="+mn-ea"/>
              </a:rPr>
              <a:t>激光</a:t>
            </a: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锁模技术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色散补偿技术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超快激光的电场</a:t>
            </a:r>
            <a:endParaRPr lang="zh-CN" altLang="en-US"/>
          </a:p>
        </p:txBody>
      </p:sp>
      <p:pic>
        <p:nvPicPr>
          <p:cNvPr id="4" name="图片 3" descr="Untitled"/>
          <p:cNvPicPr>
            <a:picLocks noChangeAspect="1"/>
          </p:cNvPicPr>
          <p:nvPr/>
        </p:nvPicPr>
        <p:blipFill>
          <a:blip r:embed="rId1"/>
          <a:stretch>
            <a:fillRect/>
          </a:stretch>
        </p:blipFill>
        <p:spPr>
          <a:xfrm>
            <a:off x="6574155" y="1421765"/>
            <a:ext cx="5111750" cy="4014470"/>
          </a:xfrm>
          <a:prstGeom prst="rect">
            <a:avLst/>
          </a:prstGeom>
        </p:spPr>
      </p:pic>
      <mc:AlternateContent xmlns:mc="http://schemas.openxmlformats.org/markup-compatibility/2006">
        <mc:Choice xmlns:a14="http://schemas.microsoft.com/office/drawing/2010/main" Requires="a14">
          <p:sp>
            <p:nvSpPr>
              <p:cNvPr id="25" name="矩形 24"/>
              <p:cNvSpPr/>
              <p:nvPr/>
            </p:nvSpPr>
            <p:spPr>
              <a:xfrm>
                <a:off x="297180" y="1421765"/>
                <a:ext cx="6276975" cy="5252720"/>
              </a:xfrm>
              <a:prstGeom prst="rect">
                <a:avLst/>
              </a:prstGeom>
            </p:spPr>
            <p:txBody>
              <a:bodyPr wrap="square">
                <a:spAutoFit/>
              </a:bodyPr>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微软雅黑" panose="020B0503020204020204" charset="-122"/>
                    <a:sym typeface="+mn-ea"/>
                  </a:rPr>
                  <a:t>在偶极近似（忽略空间依赖）下，超快激光电场写为：</a:t>
                </a:r>
                <a:endParaRPr lang="zh-CN" dirty="0">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微软雅黑" panose="020B0503020204020204" charset="-122"/>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𝑡</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d>
                      <m:func>
                        <m:funcPr>
                          <m:ctrlPr>
                            <a:rPr lang="en-US" altLang="zh-CN" dirty="0">
                              <a:solidFill>
                                <a:srgbClr val="FF6600"/>
                              </a:solidFill>
                              <a:latin typeface="Cambria Math" panose="02040503050406030204" charset="0"/>
                              <a:ea typeface="微软雅黑" panose="020B0503020204020204" charset="-122"/>
                              <a:cs typeface="Cambria Math" panose="02040503050406030204" charset="0"/>
                            </a:rPr>
                          </m:ctrlPr>
                        </m:funcPr>
                        <m:fName>
                          <m:r>
                            <m:rPr>
                              <m:sty m:val="p"/>
                            </m:rPr>
                            <a:rPr lang="en-US" altLang="zh-CN" dirty="0">
                              <a:solidFill>
                                <a:srgbClr val="FF6600"/>
                              </a:solidFill>
                              <a:latin typeface="Cambria Math" panose="02040503050406030204" charset="0"/>
                              <a:ea typeface="微软雅黑" panose="020B0503020204020204" charset="-122"/>
                              <a:cs typeface="Cambria Math" panose="02040503050406030204" charset="0"/>
                            </a:rPr>
                            <m:t>cos</m:t>
                          </m:r>
                        </m:fName>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e>
                      </m:func>
                    </m:oMath>
                  </m:oMathPara>
                </a14:m>
                <a:endParaRPr lang="en-US" altLang="zh-CN" i="1" dirty="0">
                  <a:solidFill>
                    <a:schemeClr val="tx1"/>
                  </a:solidFill>
                  <a:latin typeface="Cambria Math" panose="02040503050406030204" charset="0"/>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微软雅黑" panose="020B0503020204020204" charset="-122"/>
                  </a:rPr>
                  <a:t>其中，</a:t>
                </a:r>
                <a14:m>
                  <m:oMath xmlns:m="http://schemas.openxmlformats.org/officeDocument/2006/math">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d>
                  </m:oMath>
                </a14:m>
                <a:r>
                  <a:rPr lang="zh-CN" dirty="0">
                    <a:solidFill>
                      <a:schemeClr val="tx1"/>
                    </a:solidFill>
                    <a:latin typeface="微软雅黑" panose="020B0503020204020204" charset="-122"/>
                    <a:ea typeface="微软雅黑" panose="020B0503020204020204" charset="-122"/>
                    <a:cs typeface="微软雅黑" panose="020B0503020204020204" charset="-122"/>
                  </a:rPr>
                  <a:t>是光场包络，</a:t>
                </a:r>
                <a14:m>
                  <m:oMath xmlns:m="http://schemas.openxmlformats.org/officeDocument/2006/math">
                    <m:func>
                      <m:funcPr>
                        <m:ctrlPr>
                          <a:rPr lang="en-US" altLang="zh-CN" dirty="0">
                            <a:solidFill>
                              <a:srgbClr val="FF6600"/>
                            </a:solidFill>
                            <a:latin typeface="Cambria Math" panose="02040503050406030204" charset="0"/>
                            <a:ea typeface="微软雅黑" panose="020B0503020204020204" charset="-122"/>
                            <a:cs typeface="Cambria Math" panose="02040503050406030204" charset="0"/>
                          </a:rPr>
                        </m:ctrlPr>
                      </m:funcPr>
                      <m:fName>
                        <m:r>
                          <m:rPr>
                            <m:sty m:val="p"/>
                          </m:rPr>
                          <a:rPr lang="en-US" altLang="zh-CN" dirty="0">
                            <a:solidFill>
                              <a:srgbClr val="FF6600"/>
                            </a:solidFill>
                            <a:latin typeface="Cambria Math" panose="02040503050406030204" charset="0"/>
                            <a:ea typeface="微软雅黑" panose="020B0503020204020204" charset="-122"/>
                            <a:cs typeface="Cambria Math" panose="02040503050406030204" charset="0"/>
                          </a:rPr>
                          <m:t>cos</m:t>
                        </m:r>
                      </m:fName>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e>
                    </m:func>
                  </m:oMath>
                </a14:m>
                <a:r>
                  <a:rPr lang="zh-CN" dirty="0">
                    <a:solidFill>
                      <a:schemeClr val="tx1"/>
                    </a:solidFill>
                    <a:latin typeface="微软雅黑" panose="020B0503020204020204" charset="-122"/>
                    <a:ea typeface="微软雅黑" panose="020B0503020204020204" charset="-122"/>
                    <a:cs typeface="微软雅黑" panose="020B0503020204020204" charset="-122"/>
                  </a:rPr>
                  <a:t>是光场载波。</a:t>
                </a:r>
                <a:endParaRPr lang="zh-CN"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微软雅黑" panose="020B0503020204020204" charset="-122"/>
                  </a:rPr>
                  <a:t>光强</a:t>
                </a:r>
                <a14:m>
                  <m:oMath xmlns:m="http://schemas.openxmlformats.org/officeDocument/2006/math">
                    <m:r>
                      <a:rPr lang="en-US" altLang="zh-CN" i="1" dirty="0">
                        <a:solidFill>
                          <a:srgbClr val="924BC9"/>
                        </a:solidFill>
                        <a:latin typeface="Cambria Math" panose="02040503050406030204" charset="0"/>
                        <a:ea typeface="微软雅黑" panose="020B0503020204020204" charset="-122"/>
                        <a:cs typeface="Cambria Math" panose="02040503050406030204" charset="0"/>
                      </a:rPr>
                      <m:t>𝐼</m:t>
                    </m:r>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d>
                          <m:dPr>
                            <m:begChr m:val="|"/>
                            <m:endChr m:val="|"/>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d>
                          </m:e>
                        </m:d>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相位</a:t>
                </a:r>
                <a14:m>
                  <m:oMath xmlns:m="http://schemas.openxmlformats.org/officeDocument/2006/math">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𝜙</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oMath>
                </a14:m>
                <a:endParaRPr lang="en-US" altLang="zh-CN" i="1"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en-US" altLang="zh-CN" i="1"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其中，</a:t>
                </a:r>
                <a14:m>
                  <m:oMath xmlns:m="http://schemas.openxmlformats.org/officeDocument/2006/math">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是载波频率，</a:t>
                </a:r>
                <a14:m>
                  <m:oMath xmlns:m="http://schemas.openxmlformats.org/officeDocument/2006/math">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𝜙</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是载波包络相位。</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对于超短脉冲，</a:t>
                </a:r>
                <a:r>
                  <a:rPr lang="zh-CN" altLang="en-US" dirty="0">
                    <a:latin typeface="微软雅黑" panose="020B0503020204020204" charset="-122"/>
                    <a:ea typeface="微软雅黑" panose="020B0503020204020204" charset="-122"/>
                    <a:cs typeface="Cambria Math" panose="02040503050406030204" charset="0"/>
                    <a:sym typeface="+mn-ea"/>
                  </a:rPr>
                  <a:t>载波包络相位</a:t>
                </a:r>
                <a14:m>
                  <m:oMath xmlns:m="http://schemas.openxmlformats.org/officeDocument/2006/math">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𝜙</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很重要！</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复平面表述：</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𝑡</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d>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𝑒</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𝑖</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sup>
                      </m:sSup>
                    </m:oMath>
                  </m:oMathPara>
                </a14:m>
                <a:endParaRPr lang="en-US" altLang="zh-CN" i="1" dirty="0">
                  <a:solidFill>
                    <a:srgbClr val="FF6600"/>
                  </a:solidFill>
                  <a:latin typeface="Cambria Math" panose="02040503050406030204" charset="0"/>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Cambria Math" panose="02040503050406030204" charset="0"/>
                    <a:sym typeface="+mn-ea"/>
                  </a:rPr>
                  <a:t>其中，相位</a:t>
                </a:r>
                <a14:m>
                  <m:oMath xmlns:m="http://schemas.openxmlformats.org/officeDocument/2006/math">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r>
                      <m:rPr>
                        <m:sty m:val="p"/>
                      </m:rPr>
                      <a:rPr lang="en-US" altLang="zh-CN" dirty="0">
                        <a:solidFill>
                          <a:srgbClr val="FF6600"/>
                        </a:solidFill>
                        <a:latin typeface="Cambria Math" panose="02040503050406030204" charset="0"/>
                        <a:ea typeface="微软雅黑" panose="020B0503020204020204" charset="-122"/>
                        <a:cs typeface="Cambria Math" panose="02040503050406030204" charset="0"/>
                      </a:rPr>
                      <m:t>arctan</m:t>
                    </m:r>
                    <m:d>
                      <m:dPr>
                        <m:begChr m:val="{"/>
                        <m:endChr m:val="}"/>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fPr>
                          <m:num>
                            <m:r>
                              <m:rPr>
                                <m:sty m:val="p"/>
                              </m:rPr>
                              <a:rPr lang="en-US" altLang="zh-CN" dirty="0">
                                <a:solidFill>
                                  <a:srgbClr val="FF6600"/>
                                </a:solidFill>
                                <a:latin typeface="Cambria Math" panose="02040503050406030204" charset="0"/>
                                <a:ea typeface="微软雅黑" panose="020B0503020204020204" charset="-122"/>
                                <a:cs typeface="Cambria Math" panose="02040503050406030204" charset="0"/>
                              </a:rPr>
                              <m:t>Im</m:t>
                            </m:r>
                            <m:d>
                              <m:dPr>
                                <m:begChr m:val="["/>
                                <m:endChr m:val="]"/>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e>
                            </m:d>
                          </m:num>
                          <m:den>
                            <m:r>
                              <m:rPr>
                                <m:sty m:val="p"/>
                              </m:rPr>
                              <a:rPr lang="en-US" altLang="zh-CN" dirty="0">
                                <a:solidFill>
                                  <a:srgbClr val="FF6600"/>
                                </a:solidFill>
                                <a:latin typeface="Cambria Math" panose="02040503050406030204" charset="0"/>
                                <a:ea typeface="微软雅黑" panose="020B0503020204020204" charset="-122"/>
                                <a:cs typeface="Cambria Math" panose="02040503050406030204" charset="0"/>
                              </a:rPr>
                              <m:t>Re</m:t>
                            </m:r>
                            <m:d>
                              <m:dPr>
                                <m:begChr m:val="["/>
                                <m:endChr m:val="]"/>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e>
                            </m:d>
                          </m:den>
                        </m:f>
                      </m:e>
                    </m:d>
                  </m:oMath>
                </a14:m>
                <a:r>
                  <a:rPr lang="zh-CN" altLang="en-US" dirty="0">
                    <a:latin typeface="微软雅黑" panose="020B0503020204020204" charset="-122"/>
                    <a:ea typeface="微软雅黑" panose="020B0503020204020204" charset="-122"/>
                    <a:cs typeface="Cambria Math" panose="02040503050406030204" charset="0"/>
                    <a:sym typeface="+mn-ea"/>
                  </a:rPr>
                  <a:t>。</a:t>
                </a:r>
                <a:endParaRPr lang="zh-CN" dirty="0">
                  <a:solidFill>
                    <a:schemeClr val="tx1"/>
                  </a:solidFill>
                  <a:latin typeface="微软雅黑" panose="020B0503020204020204" charset="-122"/>
                  <a:ea typeface="微软雅黑" panose="020B0503020204020204" charset="-122"/>
                  <a:cs typeface="Cambria Math" panose="02040503050406030204" charset="0"/>
                </a:endParaRPr>
              </a:p>
            </p:txBody>
          </p:sp>
        </mc:Choice>
        <mc:Fallback>
          <p:sp>
            <p:nvSpPr>
              <p:cNvPr id="25" name="矩形 24"/>
              <p:cNvSpPr>
                <a:spLocks noRot="1" noChangeAspect="1" noMove="1" noResize="1" noEditPoints="1" noAdjustHandles="1" noChangeArrowheads="1" noChangeShapeType="1" noTextEdit="1"/>
              </p:cNvSpPr>
              <p:nvPr/>
            </p:nvSpPr>
            <p:spPr>
              <a:xfrm>
                <a:off x="297180" y="1421765"/>
                <a:ext cx="6276975" cy="5252720"/>
              </a:xfrm>
              <a:prstGeom prst="rect">
                <a:avLst/>
              </a:prstGeom>
              <a:blipFill rotWithShape="1">
                <a:blip r:embed="rId2"/>
                <a:stretch>
                  <a:fillRect/>
                </a:stretch>
              </a:blipFill>
            </p:spPr>
            <p:txBody>
              <a:bodyPr/>
              <a:lstStyle/>
              <a:p>
                <a:r>
                  <a:rPr lang="zh-CN" altLang="en-US">
                    <a:noFill/>
                  </a:rPr>
                  <a:t> </a:t>
                </a:r>
              </a:p>
            </p:txBody>
          </p:sp>
        </mc:Fallback>
      </mc:AlternateContent>
      <p:pic>
        <p:nvPicPr>
          <p:cNvPr id="5" name="图片 4" descr="Untitled"/>
          <p:cNvPicPr>
            <a:picLocks noChangeAspect="1"/>
          </p:cNvPicPr>
          <p:nvPr/>
        </p:nvPicPr>
        <p:blipFill>
          <a:blip r:embed="rId3"/>
          <a:stretch>
            <a:fillRect/>
          </a:stretch>
        </p:blipFill>
        <p:spPr>
          <a:xfrm>
            <a:off x="6574155" y="1421765"/>
            <a:ext cx="5111750" cy="4014470"/>
          </a:xfrm>
          <a:prstGeom prst="rect">
            <a:avLst/>
          </a:prstGeom>
        </p:spPr>
      </p:pic>
      <p:pic>
        <p:nvPicPr>
          <p:cNvPr id="6" name="图片 5" descr="Untitled"/>
          <p:cNvPicPr>
            <a:picLocks noChangeAspect="1"/>
          </p:cNvPicPr>
          <p:nvPr/>
        </p:nvPicPr>
        <p:blipFill>
          <a:blip r:embed="rId4"/>
          <a:stretch>
            <a:fillRect/>
          </a:stretch>
        </p:blipFill>
        <p:spPr>
          <a:xfrm>
            <a:off x="6574155" y="1421765"/>
            <a:ext cx="5111750" cy="4014470"/>
          </a:xfrm>
          <a:prstGeom prst="rect">
            <a:avLst/>
          </a:prstGeom>
        </p:spPr>
      </p:pic>
      <p:pic>
        <p:nvPicPr>
          <p:cNvPr id="7" name="图片 6" descr="Untitled"/>
          <p:cNvPicPr>
            <a:picLocks noChangeAspect="1"/>
          </p:cNvPicPr>
          <p:nvPr/>
        </p:nvPicPr>
        <p:blipFill>
          <a:blip r:embed="rId5"/>
          <a:stretch>
            <a:fillRect/>
          </a:stretch>
        </p:blipFill>
        <p:spPr>
          <a:xfrm>
            <a:off x="6574155" y="1421765"/>
            <a:ext cx="5111750" cy="4014470"/>
          </a:xfrm>
          <a:prstGeom prst="rect">
            <a:avLst/>
          </a:prstGeom>
        </p:spPr>
      </p:pic>
      <p:pic>
        <p:nvPicPr>
          <p:cNvPr id="10" name="图片 9" descr="Untitled"/>
          <p:cNvPicPr>
            <a:picLocks noChangeAspect="1"/>
          </p:cNvPicPr>
          <p:nvPr/>
        </p:nvPicPr>
        <p:blipFill>
          <a:blip r:embed="rId6"/>
          <a:stretch>
            <a:fillRect/>
          </a:stretch>
        </p:blipFill>
        <p:spPr>
          <a:xfrm>
            <a:off x="6574155" y="1421765"/>
            <a:ext cx="5111750" cy="4014470"/>
          </a:xfrm>
          <a:prstGeom prst="rect">
            <a:avLst/>
          </a:prstGeom>
        </p:spPr>
      </p:pic>
      <p:pic>
        <p:nvPicPr>
          <p:cNvPr id="11" name="图片 10" descr="Untitled"/>
          <p:cNvPicPr>
            <a:picLocks noChangeAspect="1"/>
          </p:cNvPicPr>
          <p:nvPr/>
        </p:nvPicPr>
        <p:blipFill>
          <a:blip r:embed="rId7"/>
          <a:stretch>
            <a:fillRect/>
          </a:stretch>
        </p:blipFill>
        <p:spPr>
          <a:xfrm>
            <a:off x="6574155" y="1421765"/>
            <a:ext cx="5111750" cy="4014470"/>
          </a:xfrm>
          <a:prstGeom prst="rect">
            <a:avLst/>
          </a:prstGeom>
        </p:spPr>
      </p:pic>
      <p:pic>
        <p:nvPicPr>
          <p:cNvPr id="12" name="图片 11" descr="Untitled"/>
          <p:cNvPicPr>
            <a:picLocks noChangeAspect="1"/>
          </p:cNvPicPr>
          <p:nvPr/>
        </p:nvPicPr>
        <p:blipFill>
          <a:blip r:embed="rId8"/>
          <a:stretch>
            <a:fillRect/>
          </a:stretch>
        </p:blipFill>
        <p:spPr>
          <a:xfrm>
            <a:off x="6574155" y="1421765"/>
            <a:ext cx="5111750" cy="4014470"/>
          </a:xfrm>
          <a:prstGeom prst="rect">
            <a:avLst/>
          </a:prstGeom>
        </p:spPr>
      </p:pic>
      <p:pic>
        <p:nvPicPr>
          <p:cNvPr id="13" name="图片 12" descr="Untitled"/>
          <p:cNvPicPr>
            <a:picLocks noChangeAspect="1"/>
          </p:cNvPicPr>
          <p:nvPr/>
        </p:nvPicPr>
        <p:blipFill>
          <a:blip r:embed="rId9"/>
          <a:stretch>
            <a:fillRect/>
          </a:stretch>
        </p:blipFill>
        <p:spPr>
          <a:xfrm>
            <a:off x="6574155" y="1421765"/>
            <a:ext cx="5111750" cy="4014470"/>
          </a:xfrm>
          <a:prstGeom prst="rect">
            <a:avLst/>
          </a:prstGeom>
        </p:spPr>
      </p:pic>
      <p:grpSp>
        <p:nvGrpSpPr>
          <p:cNvPr id="27" name="组合 26"/>
          <p:cNvGrpSpPr/>
          <p:nvPr/>
        </p:nvGrpSpPr>
        <p:grpSpPr>
          <a:xfrm>
            <a:off x="5234305" y="4926330"/>
            <a:ext cx="1899920" cy="1765935"/>
            <a:chOff x="11656" y="7981"/>
            <a:chExt cx="2992" cy="2781"/>
          </a:xfrm>
        </p:grpSpPr>
        <p:cxnSp>
          <p:nvCxnSpPr>
            <p:cNvPr id="14" name="直接箭头连接符 13"/>
            <p:cNvCxnSpPr/>
            <p:nvPr/>
          </p:nvCxnSpPr>
          <p:spPr>
            <a:xfrm flipV="1">
              <a:off x="12021" y="8561"/>
              <a:ext cx="0" cy="1911"/>
            </a:xfrm>
            <a:prstGeom prst="straightConnector1">
              <a:avLst/>
            </a:prstGeom>
            <a:ln w="12700">
              <a:solidFill>
                <a:srgbClr val="323232"/>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rot="5400000" flipV="1">
              <a:off x="12976" y="9516"/>
              <a:ext cx="0" cy="1911"/>
            </a:xfrm>
            <a:prstGeom prst="straightConnector1">
              <a:avLst/>
            </a:prstGeom>
            <a:ln w="12700">
              <a:solidFill>
                <a:srgbClr val="202020"/>
              </a:solidFill>
              <a:tailEnd type="arrow"/>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3932" y="10182"/>
              <a:ext cx="716" cy="580"/>
            </a:xfrm>
            <a:prstGeom prst="rect">
              <a:avLst/>
            </a:prstGeom>
            <a:noFill/>
          </p:spPr>
          <p:txBody>
            <a:bodyPr wrap="none" rtlCol="0">
              <a:spAutoFit/>
            </a:bodyPr>
            <a:p>
              <a:r>
                <a:rPr lang="x-none" altLang="zh-CN">
                  <a:cs typeface="微软雅黑" panose="020B0503020204020204" charset="-122"/>
                </a:rPr>
                <a:t>Re</a:t>
              </a:r>
              <a:endParaRPr lang="x-none" altLang="zh-CN">
                <a:cs typeface="微软雅黑" panose="020B0503020204020204" charset="-122"/>
              </a:endParaRPr>
            </a:p>
          </p:txBody>
        </p:sp>
        <p:sp>
          <p:nvSpPr>
            <p:cNvPr id="17" name="文本框 16"/>
            <p:cNvSpPr txBox="1"/>
            <p:nvPr/>
          </p:nvSpPr>
          <p:spPr>
            <a:xfrm>
              <a:off x="11656" y="7981"/>
              <a:ext cx="731" cy="580"/>
            </a:xfrm>
            <a:prstGeom prst="rect">
              <a:avLst/>
            </a:prstGeom>
            <a:noFill/>
          </p:spPr>
          <p:txBody>
            <a:bodyPr wrap="none" rtlCol="0">
              <a:spAutoFit/>
            </a:bodyPr>
            <a:p>
              <a:r>
                <a:rPr lang="x-none" altLang="zh-CN">
                  <a:cs typeface="微软雅黑" panose="020B0503020204020204" charset="-122"/>
                </a:rPr>
                <a:t>Im</a:t>
              </a:r>
              <a:endParaRPr lang="x-none" altLang="zh-CN">
                <a:cs typeface="微软雅黑" panose="020B0503020204020204" charset="-122"/>
              </a:endParaRPr>
            </a:p>
          </p:txBody>
        </p:sp>
        <p:sp>
          <p:nvSpPr>
            <p:cNvPr id="18" name="椭圆 17"/>
            <p:cNvSpPr/>
            <p:nvPr/>
          </p:nvSpPr>
          <p:spPr>
            <a:xfrm>
              <a:off x="12710" y="8850"/>
              <a:ext cx="133" cy="1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微软雅黑" panose="020B0503020204020204" charset="-122"/>
              </a:endParaRPr>
            </a:p>
          </p:txBody>
        </p:sp>
        <p:cxnSp>
          <p:nvCxnSpPr>
            <p:cNvPr id="20" name="直接箭头连接符 19"/>
            <p:cNvCxnSpPr/>
            <p:nvPr/>
          </p:nvCxnSpPr>
          <p:spPr>
            <a:xfrm flipV="1">
              <a:off x="12021" y="8983"/>
              <a:ext cx="722" cy="1489"/>
            </a:xfrm>
            <a:prstGeom prst="straightConnector1">
              <a:avLst/>
            </a:prstGeom>
            <a:ln w="19050">
              <a:solidFill>
                <a:srgbClr val="924BC9"/>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3" name="文本框 22"/>
                <p:cNvSpPr txBox="1"/>
                <p:nvPr/>
              </p:nvSpPr>
              <p:spPr>
                <a:xfrm>
                  <a:off x="12387" y="8403"/>
                  <a:ext cx="1221"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i="1">
                            <a:solidFill>
                              <a:schemeClr val="accent5"/>
                            </a:solidFill>
                            <a:latin typeface="Cambria Math" panose="02040503050406030204" charset="0"/>
                            <a:cs typeface="Cambria Math" panose="02040503050406030204" charset="0"/>
                          </a:rPr>
                          <m:t>𝐸</m:t>
                        </m:r>
                        <m:d>
                          <m:dPr>
                            <m:ctrlPr>
                              <a:rPr lang="en-US" altLang="zh-CN" i="1">
                                <a:solidFill>
                                  <a:schemeClr val="accent5"/>
                                </a:solidFill>
                                <a:latin typeface="Cambria Math" panose="02040503050406030204" charset="0"/>
                                <a:cs typeface="Cambria Math" panose="02040503050406030204" charset="0"/>
                              </a:rPr>
                            </m:ctrlPr>
                          </m:dPr>
                          <m:e>
                            <m:r>
                              <a:rPr lang="en-US" altLang="zh-CN" i="1">
                                <a:solidFill>
                                  <a:schemeClr val="accent5"/>
                                </a:solidFill>
                                <a:latin typeface="Cambria Math" panose="02040503050406030204" charset="0"/>
                                <a:cs typeface="Cambria Math" panose="02040503050406030204" charset="0"/>
                              </a:rPr>
                              <m:t>𝑡</m:t>
                            </m:r>
                          </m:e>
                        </m:d>
                      </m:oMath>
                    </m:oMathPara>
                  </a14:m>
                  <a:endParaRPr lang="en-US" altLang="zh-CN" i="1">
                    <a:solidFill>
                      <a:schemeClr val="accent5"/>
                    </a:solidFill>
                    <a:latin typeface="Cambria Math" panose="02040503050406030204" charset="0"/>
                    <a:cs typeface="Cambria Math" panose="02040503050406030204" charset="0"/>
                  </a:endParaRPr>
                </a:p>
              </p:txBody>
            </p:sp>
          </mc:Choice>
          <mc:Fallback>
            <p:sp>
              <p:nvSpPr>
                <p:cNvPr id="23" name="文本框 22"/>
                <p:cNvSpPr txBox="1">
                  <a:spLocks noRot="1" noChangeAspect="1" noMove="1" noResize="1" noEditPoints="1" noAdjustHandles="1" noChangeArrowheads="1" noChangeShapeType="1" noTextEdit="1"/>
                </p:cNvSpPr>
                <p:nvPr/>
              </p:nvSpPr>
              <p:spPr>
                <a:xfrm>
                  <a:off x="12387" y="8403"/>
                  <a:ext cx="1221" cy="580"/>
                </a:xfrm>
                <a:prstGeom prst="rect">
                  <a:avLst/>
                </a:prstGeom>
                <a:blipFill rotWithShape="1">
                  <a:blip r:embed="rId10"/>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4" name="文本框 23"/>
                <p:cNvSpPr txBox="1"/>
                <p:nvPr/>
              </p:nvSpPr>
              <p:spPr>
                <a:xfrm>
                  <a:off x="11877" y="9260"/>
                  <a:ext cx="1210"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i="1">
                                <a:solidFill>
                                  <a:srgbClr val="924BC9"/>
                                </a:solidFill>
                                <a:latin typeface="Cambria Math" panose="02040503050406030204" charset="0"/>
                                <a:cs typeface="Cambria Math" panose="02040503050406030204" charset="0"/>
                              </a:rPr>
                            </m:ctrlPr>
                          </m:sSubPr>
                          <m:e>
                            <m:r>
                              <a:rPr lang="en-US" altLang="zh-CN" i="1">
                                <a:solidFill>
                                  <a:srgbClr val="924BC9"/>
                                </a:solidFill>
                                <a:latin typeface="Cambria Math" panose="02040503050406030204" charset="0"/>
                                <a:cs typeface="Cambria Math" panose="02040503050406030204" charset="0"/>
                              </a:rPr>
                              <m:t>𝐸</m:t>
                            </m:r>
                          </m:e>
                          <m:sub>
                            <m:r>
                              <a:rPr lang="en-US" altLang="zh-CN" i="1">
                                <a:solidFill>
                                  <a:srgbClr val="924BC9"/>
                                </a:solidFill>
                                <a:latin typeface="Cambria Math" panose="02040503050406030204" charset="0"/>
                                <a:cs typeface="Cambria Math" panose="02040503050406030204" charset="0"/>
                              </a:rPr>
                              <m:t>0</m:t>
                            </m:r>
                          </m:sub>
                        </m:sSub>
                        <m:d>
                          <m:dPr>
                            <m:ctrlPr>
                              <a:rPr lang="en-US" altLang="zh-CN" i="1">
                                <a:solidFill>
                                  <a:srgbClr val="924BC9"/>
                                </a:solidFill>
                                <a:latin typeface="Cambria Math" panose="02040503050406030204" charset="0"/>
                                <a:cs typeface="Cambria Math" panose="02040503050406030204" charset="0"/>
                              </a:rPr>
                            </m:ctrlPr>
                          </m:dPr>
                          <m:e>
                            <m:r>
                              <a:rPr lang="en-US" altLang="zh-CN" i="1">
                                <a:solidFill>
                                  <a:srgbClr val="924BC9"/>
                                </a:solidFill>
                                <a:latin typeface="Cambria Math" panose="02040503050406030204" charset="0"/>
                                <a:cs typeface="Cambria Math" panose="02040503050406030204" charset="0"/>
                              </a:rPr>
                              <m:t>𝑡</m:t>
                            </m:r>
                          </m:e>
                        </m:d>
                      </m:oMath>
                    </m:oMathPara>
                  </a14:m>
                  <a:endParaRPr lang="en-US" altLang="zh-CN" i="1">
                    <a:solidFill>
                      <a:srgbClr val="924BC9"/>
                    </a:solidFill>
                    <a:latin typeface="Cambria Math" panose="02040503050406030204" charset="0"/>
                    <a:cs typeface="Cambria Math" panose="02040503050406030204" charset="0"/>
                  </a:endParaRPr>
                </a:p>
              </p:txBody>
            </p:sp>
          </mc:Choice>
          <mc:Fallback>
            <p:sp>
              <p:nvSpPr>
                <p:cNvPr id="24" name="文本框 23"/>
                <p:cNvSpPr txBox="1">
                  <a:spLocks noRot="1" noChangeAspect="1" noMove="1" noResize="1" noEditPoints="1" noAdjustHandles="1" noChangeArrowheads="1" noChangeShapeType="1" noTextEdit="1"/>
                </p:cNvSpPr>
                <p:nvPr/>
              </p:nvSpPr>
              <p:spPr>
                <a:xfrm>
                  <a:off x="11877" y="9260"/>
                  <a:ext cx="1210" cy="580"/>
                </a:xfrm>
                <a:prstGeom prst="rect">
                  <a:avLst/>
                </a:prstGeom>
                <a:blipFill rotWithShape="1">
                  <a:blip r:embed="rId1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6" name="文本框 25"/>
                <p:cNvSpPr txBox="1"/>
                <p:nvPr/>
              </p:nvSpPr>
              <p:spPr>
                <a:xfrm>
                  <a:off x="11922" y="9942"/>
                  <a:ext cx="1240"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i="1">
                            <a:solidFill>
                              <a:srgbClr val="FF6600"/>
                            </a:solidFill>
                            <a:latin typeface="Cambria Math" panose="02040503050406030204" charset="0"/>
                            <a:cs typeface="Cambria Math" panose="02040503050406030204" charset="0"/>
                          </a:rPr>
                          <m:t>𝜙</m:t>
                        </m:r>
                        <m:d>
                          <m:dPr>
                            <m:ctrlPr>
                              <a:rPr lang="en-US" altLang="zh-CN" i="1">
                                <a:solidFill>
                                  <a:srgbClr val="FF6600"/>
                                </a:solidFill>
                                <a:latin typeface="Cambria Math" panose="02040503050406030204" charset="0"/>
                                <a:cs typeface="Cambria Math" panose="02040503050406030204" charset="0"/>
                              </a:rPr>
                            </m:ctrlPr>
                          </m:dPr>
                          <m:e>
                            <m:r>
                              <a:rPr lang="en-US" altLang="zh-CN" i="1">
                                <a:solidFill>
                                  <a:srgbClr val="FF6600"/>
                                </a:solidFill>
                                <a:latin typeface="Cambria Math" panose="02040503050406030204" charset="0"/>
                                <a:cs typeface="Cambria Math" panose="02040503050406030204" charset="0"/>
                              </a:rPr>
                              <m:t>𝑡</m:t>
                            </m:r>
                          </m:e>
                        </m:d>
                      </m:oMath>
                    </m:oMathPara>
                  </a14:m>
                  <a:endParaRPr lang="en-US" altLang="zh-CN" i="1">
                    <a:solidFill>
                      <a:srgbClr val="FF6600"/>
                    </a:solidFill>
                    <a:latin typeface="Cambria Math" panose="02040503050406030204" charset="0"/>
                    <a:cs typeface="Cambria Math" panose="02040503050406030204" charset="0"/>
                  </a:endParaRPr>
                </a:p>
              </p:txBody>
            </p:sp>
          </mc:Choice>
          <mc:Fallback>
            <p:sp>
              <p:nvSpPr>
                <p:cNvPr id="26" name="文本框 25"/>
                <p:cNvSpPr txBox="1">
                  <a:spLocks noRot="1" noChangeAspect="1" noMove="1" noResize="1" noEditPoints="1" noAdjustHandles="1" noChangeArrowheads="1" noChangeShapeType="1" noTextEdit="1"/>
                </p:cNvSpPr>
                <p:nvPr/>
              </p:nvSpPr>
              <p:spPr>
                <a:xfrm>
                  <a:off x="11922" y="9942"/>
                  <a:ext cx="1240" cy="580"/>
                </a:xfrm>
                <a:prstGeom prst="rect">
                  <a:avLst/>
                </a:prstGeom>
                <a:blipFill rotWithShape="1">
                  <a:blip r:embed="rId12"/>
                </a:blipFill>
              </p:spPr>
              <p:txBody>
                <a:bodyPr/>
                <a:lstStyle/>
                <a:p>
                  <a:r>
                    <a:rPr lang="zh-CN" altLang="en-US">
                      <a:noFill/>
                    </a:rPr>
                    <a:t> </a:t>
                  </a:r>
                </a:p>
              </p:txBody>
            </p:sp>
          </mc:Fallback>
        </mc:AlternateContent>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超快激光的电场</a:t>
            </a:r>
            <a:endParaRPr lang="zh-CN" altLang="en-US"/>
          </a:p>
        </p:txBody>
      </p:sp>
      <mc:AlternateContent xmlns:mc="http://schemas.openxmlformats.org/markup-compatibility/2006">
        <mc:Choice xmlns:a14="http://schemas.microsoft.com/office/drawing/2010/main" Requires="a14">
          <p:sp>
            <p:nvSpPr>
              <p:cNvPr id="25" name="矩形 24"/>
              <p:cNvSpPr/>
              <p:nvPr/>
            </p:nvSpPr>
            <p:spPr>
              <a:xfrm>
                <a:off x="297180" y="1421765"/>
                <a:ext cx="8133080" cy="4695825"/>
              </a:xfrm>
              <a:prstGeom prst="rect">
                <a:avLst/>
              </a:prstGeom>
            </p:spPr>
            <p:txBody>
              <a:bodyPr wrap="square">
                <a:spAutoFit/>
              </a:bodyPr>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微软雅黑" panose="020B0503020204020204" charset="-122"/>
                    <a:sym typeface="+mn-ea"/>
                  </a:rPr>
                  <a:t>超快激光电场的频域描述：</a:t>
                </a:r>
                <a:endParaRPr lang="zh-CN" dirty="0">
                  <a:solidFill>
                    <a:schemeClr val="tx1"/>
                  </a:solidFill>
                  <a:latin typeface="微软雅黑" panose="020B0503020204020204" charset="-122"/>
                  <a:ea typeface="微软雅黑" panose="020B0503020204020204" charset="-122"/>
                  <a:cs typeface="微软雅黑" panose="020B0503020204020204" charset="-122"/>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acc>
                        <m:accPr>
                          <m:chr m:val="̃"/>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acc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e>
                      </m:acc>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𝜔</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f>
                        <m:f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tx1"/>
                              </a:solidFill>
                              <a:latin typeface="Cambria Math" panose="02040503050406030204" charset="0"/>
                              <a:ea typeface="微软雅黑" panose="020B0503020204020204" charset="-122"/>
                              <a:cs typeface="Cambria Math" panose="02040503050406030204" charset="0"/>
                            </a:rPr>
                            <m:t>1</m:t>
                          </m:r>
                        </m:num>
                        <m:den>
                          <m:rad>
                            <m:radPr>
                              <m:degHide m:val="on"/>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radPr>
                            <m:deg/>
                            <m:e>
                              <m:r>
                                <a:rPr lang="en-US" altLang="zh-CN" i="1" dirty="0">
                                  <a:solidFill>
                                    <a:schemeClr val="tx1"/>
                                  </a:solidFill>
                                  <a:latin typeface="Cambria Math" panose="02040503050406030204" charset="0"/>
                                  <a:ea typeface="微软雅黑" panose="020B0503020204020204" charset="-122"/>
                                  <a:cs typeface="Cambria Math" panose="02040503050406030204" charset="0"/>
                                </a:rPr>
                                <m:t>2</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𝜋</m:t>
                              </m:r>
                            </m:e>
                          </m:rad>
                        </m:den>
                      </m:f>
                      <m:nary>
                        <m:naryPr>
                          <m:limLoc m:val="undOv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naryPr>
                        <m:sub>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ub>
                        <m:sup>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up>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𝑡</m:t>
                              </m:r>
                            </m:e>
                          </m:d>
                          <m:sSup>
                            <m:sSup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sSup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𝑒</m:t>
                              </m:r>
                            </m:e>
                            <m:sup>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𝑖</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𝜔</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𝑡</m:t>
                              </m:r>
                            </m:sup>
                          </m:sSup>
                          <m:r>
                            <a:rPr lang="en-US" altLang="zh-CN" i="1" dirty="0">
                              <a:solidFill>
                                <a:schemeClr val="tx1"/>
                              </a:solidFill>
                              <a:latin typeface="Cambria Math" panose="02040503050406030204" charset="0"/>
                              <a:ea typeface="微软雅黑" panose="020B0503020204020204" charset="-122"/>
                              <a:cs typeface="Cambria Math" panose="02040503050406030204" charset="0"/>
                            </a:rPr>
                            <m:t>𝑑𝑡</m:t>
                          </m:r>
                        </m:e>
                      </m:nary>
                    </m:oMath>
                  </m:oMathPara>
                </a14:m>
                <a:endParaRPr lang="en-US" altLang="zh-CN" i="1" dirty="0">
                  <a:solidFill>
                    <a:schemeClr val="tx1"/>
                  </a:solidFill>
                  <a:latin typeface="Cambria Math" panose="02040503050406030204" charset="0"/>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acc>
                            <m:accPr>
                              <m:chr m:val="̃"/>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acc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acc>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𝜔</m:t>
                          </m:r>
                        </m:e>
                      </m:d>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𝑒</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𝑖</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𝜑</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𝜔</m:t>
                              </m:r>
                            </m:e>
                          </m:d>
                        </m:sup>
                      </m:sSup>
                    </m:oMath>
                  </m:oMathPara>
                </a14:m>
                <a:endParaRPr lang="zh-CN"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超快激光电场的时频域描述：</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𝑡</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d>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𝑒</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𝑖</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sup>
                      </m:sSup>
                    </m:oMath>
                  </m:oMathPara>
                </a14:m>
                <a:endParaRPr lang="en-US" altLang="zh-CN" i="1" dirty="0">
                  <a:solidFill>
                    <a:srgbClr val="FF6600"/>
                  </a:solidFill>
                  <a:latin typeface="Cambria Math" panose="02040503050406030204" charset="0"/>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acc>
                        <m:accPr>
                          <m:chr m:val="̃"/>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acc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e>
                      </m:acc>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𝜔</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acc>
                            <m:accPr>
                              <m:chr m:val="̃"/>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acc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acc>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𝜔</m:t>
                          </m:r>
                        </m:e>
                      </m:d>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𝑒</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𝑖</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𝜑</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𝜔</m:t>
                              </m:r>
                            </m:e>
                          </m:d>
                        </m:sup>
                      </m:sSup>
                    </m:oMath>
                  </m:oMathPara>
                </a14:m>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时域相位</a:t>
                </a:r>
                <a14:m>
                  <m:oMath xmlns:m="http://schemas.openxmlformats.org/officeDocument/2006/math">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𝜙</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e>
                        </m:groupChr>
                      </m:e>
                      <m:lim>
                        <m:r>
                          <a:rPr lang="en-US" i="1">
                            <a:solidFill>
                              <a:srgbClr val="FFC000"/>
                            </a:solidFill>
                            <a:latin typeface="Cambria Math" panose="02040503050406030204" charset="0"/>
                            <a:ea typeface="微软雅黑" panose="020B0503020204020204" charset="-122"/>
                            <a:cs typeface="Cambria Math" panose="02040503050406030204" charset="0"/>
                          </a:rPr>
                          <m:t>载波包络相位</m:t>
                        </m:r>
                      </m:lim>
                    </m:limLow>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𝑑</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𝜙</m:t>
                                        </m:r>
                                      </m:num>
                                      <m:den>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𝑑𝑡</m:t>
                                        </m:r>
                                      </m:den>
                                    </m:f>
                                  </m:e>
                                </m:d>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𝑡</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e>
                        </m:groupChr>
                      </m:e>
                      <m:lim>
                        <m:r>
                          <a:rPr lang="en-US" i="1">
                            <a:solidFill>
                              <a:schemeClr val="accent6"/>
                            </a:solidFill>
                            <a:latin typeface="Cambria Math" panose="02040503050406030204" charset="0"/>
                            <a:ea typeface="微软雅黑" panose="020B0503020204020204" charset="-122"/>
                            <a:cs typeface="Cambria Math" panose="02040503050406030204" charset="0"/>
                          </a:rPr>
                          <m:t>载波频率</m:t>
                        </m:r>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lim>
                    </m:limLow>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f>
                      <m:f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fPr>
                      <m:num>
                        <m:r>
                          <a:rPr lang="en-US" altLang="zh-CN" i="1" dirty="0">
                            <a:solidFill>
                              <a:srgbClr val="FF6600"/>
                            </a:solidFill>
                            <a:latin typeface="Cambria Math" panose="02040503050406030204" charset="0"/>
                            <a:ea typeface="微软雅黑" panose="020B0503020204020204" charset="-122"/>
                            <a:cs typeface="Cambria Math" panose="02040503050406030204" charset="0"/>
                          </a:rPr>
                          <m:t>1</m:t>
                        </m:r>
                      </m:num>
                      <m:den>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den>
                    </m:f>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fPr>
                                      <m:num>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C00000"/>
                                            </a:solidFill>
                                            <a:latin typeface="Cambria Math" panose="02040503050406030204" charset="0"/>
                                            <a:ea typeface="微软雅黑" panose="020B0503020204020204" charset="-122"/>
                                            <a:cs typeface="Cambria Math" panose="02040503050406030204" charset="0"/>
                                          </a:rPr>
                                          <m:t>𝜙</m:t>
                                        </m:r>
                                      </m:num>
                                      <m:den>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2</m:t>
                                            </m:r>
                                          </m:sup>
                                        </m:sSup>
                                      </m:den>
                                    </m:f>
                                  </m:e>
                                </m:d>
                              </m:e>
                              <m:sub>
                                <m:r>
                                  <a:rPr lang="en-US" altLang="zh-CN" i="1" dirty="0">
                                    <a:solidFill>
                                      <a:srgbClr val="C000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0</m:t>
                                </m:r>
                              </m:sub>
                            </m:sSub>
                          </m:e>
                        </m:groupChr>
                      </m:e>
                      <m:lim>
                        <m:r>
                          <a:rPr lang="en-US" i="1">
                            <a:solidFill>
                              <a:srgbClr val="C00000"/>
                            </a:solidFill>
                            <a:latin typeface="Cambria Math" panose="02040503050406030204" charset="0"/>
                            <a:ea typeface="微软雅黑" panose="020B0503020204020204" charset="-122"/>
                            <a:cs typeface="Cambria Math" panose="02040503050406030204" charset="0"/>
                          </a:rPr>
                          <m:t>啁啾</m:t>
                        </m:r>
                        <m:r>
                          <a:rPr lang="en-US" i="1">
                            <a:solidFill>
                              <a:srgbClr val="C00000"/>
                            </a:solidFill>
                            <a:latin typeface="Cambria Math" panose="02040503050406030204" charset="0"/>
                            <a:ea typeface="微软雅黑" panose="020B0503020204020204" charset="-122"/>
                            <a:cs typeface="Cambria Math" panose="02040503050406030204" charset="0"/>
                          </a:rPr>
                          <m:t>𝛽</m:t>
                        </m:r>
                      </m:lim>
                    </m:limLow>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oMath>
                </a14:m>
                <a:endParaRPr lang="en-US" altLang="zh-CN" i="1" dirty="0">
                  <a:solidFill>
                    <a:srgbClr val="FF6600"/>
                  </a:solidFill>
                  <a:latin typeface="Cambria Math" panose="02040503050406030204" charset="0"/>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latin typeface="微软雅黑" panose="020B0503020204020204" charset="-122"/>
                    <a:ea typeface="微软雅黑" panose="020B0503020204020204" charset="-122"/>
                    <a:cs typeface="Cambria Math" panose="02040503050406030204" charset="0"/>
                    <a:sym typeface="+mn-ea"/>
                  </a:rPr>
                  <a:t>频域相位</a:t>
                </a:r>
                <a14:m>
                  <m:oMath xmlns:m="http://schemas.openxmlformats.org/officeDocument/2006/math">
                    <m:r>
                      <a:rPr lang="en-US" altLang="zh-CN" i="1" dirty="0">
                        <a:solidFill>
                          <a:srgbClr val="FF6600"/>
                        </a:solidFill>
                        <a:latin typeface="Cambria Math" panose="02040503050406030204" charset="0"/>
                        <a:ea typeface="微软雅黑" panose="020B0503020204020204" charset="-122"/>
                        <a:cs typeface="Cambria Math" panose="02040503050406030204" charset="0"/>
                      </a:rPr>
                      <m:t>𝜑</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𝜔</m:t>
                        </m:r>
                      </m:e>
                    </m:d>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𝜑</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e>
                        </m:groupChr>
                      </m:e>
                      <m:lim>
                        <m:r>
                          <a:rPr lang="en-US" i="1">
                            <a:solidFill>
                              <a:srgbClr val="FFC000"/>
                            </a:solidFill>
                            <a:latin typeface="Cambria Math" panose="02040503050406030204" charset="0"/>
                            <a:ea typeface="微软雅黑" panose="020B0503020204020204" charset="-122"/>
                            <a:cs typeface="Cambria Math" panose="02040503050406030204" charset="0"/>
                          </a:rPr>
                          <m:t>光谱相位</m:t>
                        </m:r>
                      </m:lim>
                    </m:limLow>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𝑑</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𝜑</m:t>
                                        </m:r>
                                      </m:num>
                                      <m:den>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𝑑</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den>
                                    </m:f>
                                  </m:e>
                                </m:d>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sub>
                            </m:sSub>
                          </m:e>
                        </m:groupChr>
                      </m:e>
                      <m:lim>
                        <m:r>
                          <a:rPr lang="en-US" i="1">
                            <a:solidFill>
                              <a:schemeClr val="accent6"/>
                            </a:solidFill>
                            <a:latin typeface="Cambria Math" panose="02040503050406030204" charset="0"/>
                            <a:ea typeface="微软雅黑" panose="020B0503020204020204" charset="-122"/>
                            <a:cs typeface="Cambria Math" panose="02040503050406030204" charset="0"/>
                          </a:rPr>
                          <m:t>群延迟</m:t>
                        </m:r>
                      </m:lim>
                    </m:limLow>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𝜔</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𝜔</m:t>
                            </m:r>
                          </m:e>
                          <m:sub>
                            <m:r>
                              <a:rPr lang="en-US" altLang="zh-CN" i="1" dirty="0">
                                <a:solidFill>
                                  <a:srgbClr val="FF6600"/>
                                </a:solidFill>
                                <a:latin typeface="Cambria Math" panose="02040503050406030204" charset="0"/>
                                <a:ea typeface="微软雅黑" panose="020B0503020204020204" charset="-122"/>
                                <a:cs typeface="Cambria Math" panose="02040503050406030204" charset="0"/>
                              </a:rPr>
                              <m:t>0</m:t>
                            </m:r>
                          </m:sub>
                        </m:sSub>
                      </m:e>
                    </m:d>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f>
                      <m:f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fPr>
                      <m:num>
                        <m:r>
                          <a:rPr lang="en-US" altLang="zh-CN" i="1" dirty="0">
                            <a:solidFill>
                              <a:srgbClr val="FF6600"/>
                            </a:solidFill>
                            <a:latin typeface="Cambria Math" panose="02040503050406030204" charset="0"/>
                            <a:ea typeface="微软雅黑" panose="020B0503020204020204" charset="-122"/>
                            <a:cs typeface="Cambria Math" panose="02040503050406030204" charset="0"/>
                          </a:rPr>
                          <m:t>1</m:t>
                        </m:r>
                      </m:num>
                      <m:den>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den>
                    </m:f>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fPr>
                                      <m:num>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C00000"/>
                                            </a:solidFill>
                                            <a:latin typeface="Cambria Math" panose="02040503050406030204" charset="0"/>
                                            <a:ea typeface="微软雅黑" panose="020B0503020204020204" charset="-122"/>
                                            <a:cs typeface="Cambria Math" panose="02040503050406030204" charset="0"/>
                                          </a:rPr>
                                          <m:t>𝜑</m:t>
                                        </m:r>
                                      </m:num>
                                      <m:den>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𝜔</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2</m:t>
                                            </m:r>
                                          </m:sup>
                                        </m:sSup>
                                      </m:den>
                                    </m:f>
                                  </m:e>
                                </m:d>
                              </m:e>
                              <m:sub>
                                <m:r>
                                  <a:rPr lang="en-US" altLang="zh-CN" i="1" dirty="0">
                                    <a:solidFill>
                                      <a:srgbClr val="C00000"/>
                                    </a:solidFill>
                                    <a:latin typeface="Cambria Math" panose="02040503050406030204" charset="0"/>
                                    <a:ea typeface="微软雅黑" panose="020B0503020204020204" charset="-122"/>
                                    <a:cs typeface="Cambria Math" panose="02040503050406030204" charset="0"/>
                                  </a:rPr>
                                  <m:t>𝜔</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𝜔</m:t>
                                    </m:r>
                                  </m:e>
                                  <m:sub>
                                    <m:r>
                                      <a:rPr lang="en-US" altLang="zh-CN" i="1" dirty="0">
                                        <a:solidFill>
                                          <a:srgbClr val="C00000"/>
                                        </a:solidFill>
                                        <a:latin typeface="Cambria Math" panose="02040503050406030204" charset="0"/>
                                        <a:ea typeface="微软雅黑" panose="020B0503020204020204" charset="-122"/>
                                        <a:cs typeface="Cambria Math" panose="02040503050406030204" charset="0"/>
                                      </a:rPr>
                                      <m:t>0</m:t>
                                    </m:r>
                                  </m:sub>
                                </m:sSub>
                              </m:sub>
                            </m:sSub>
                          </m:e>
                        </m:groupChr>
                      </m:e>
                      <m:lim>
                        <m:r>
                          <a:rPr lang="en-US" i="1">
                            <a:solidFill>
                              <a:srgbClr val="C00000"/>
                            </a:solidFill>
                            <a:latin typeface="Cambria Math" panose="02040503050406030204" charset="0"/>
                            <a:ea typeface="微软雅黑" panose="020B0503020204020204" charset="-122"/>
                            <a:cs typeface="Cambria Math" panose="02040503050406030204" charset="0"/>
                          </a:rPr>
                          <m:t>群延迟色散</m:t>
                        </m:r>
                      </m:lim>
                    </m:limLow>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𝜔</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𝜔</m:t>
                                </m:r>
                              </m:e>
                              <m:sub>
                                <m:r>
                                  <a:rPr lang="en-US" altLang="zh-CN" i="1" dirty="0">
                                    <a:solidFill>
                                      <a:srgbClr val="FF6600"/>
                                    </a:solidFill>
                                    <a:latin typeface="Cambria Math" panose="02040503050406030204" charset="0"/>
                                    <a:ea typeface="微软雅黑" panose="020B0503020204020204" charset="-122"/>
                                    <a:cs typeface="Cambria Math" panose="02040503050406030204" charset="0"/>
                                  </a:rPr>
                                  <m:t>0</m:t>
                                </m:r>
                              </m:sub>
                            </m:sSub>
                          </m:e>
                        </m:d>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oMath>
                </a14:m>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mc:Choice>
        <mc:Fallback>
          <p:sp>
            <p:nvSpPr>
              <p:cNvPr id="25" name="矩形 24"/>
              <p:cNvSpPr>
                <a:spLocks noRot="1" noChangeAspect="1" noMove="1" noResize="1" noEditPoints="1" noAdjustHandles="1" noChangeArrowheads="1" noChangeShapeType="1" noTextEdit="1"/>
              </p:cNvSpPr>
              <p:nvPr/>
            </p:nvSpPr>
            <p:spPr>
              <a:xfrm>
                <a:off x="297180" y="1421765"/>
                <a:ext cx="8133080" cy="4695825"/>
              </a:xfrm>
              <a:prstGeom prst="rect">
                <a:avLst/>
              </a:prstGeom>
              <a:blipFill rotWithShape="1">
                <a:blip r:embed="rId1"/>
                <a:stretch>
                  <a:fillRect/>
                </a:stretch>
              </a:blipFill>
            </p:spPr>
            <p:txBody>
              <a:bodyPr/>
              <a:lstStyle/>
              <a:p>
                <a:r>
                  <a:rPr lang="zh-CN" altLang="en-US">
                    <a:noFill/>
                  </a:rPr>
                  <a:t> </a:t>
                </a:r>
              </a:p>
            </p:txBody>
          </p:sp>
        </mc:Fallback>
      </mc:AlternateContent>
      <p:sp>
        <p:nvSpPr>
          <p:cNvPr id="3" name="文本框 2"/>
          <p:cNvSpPr txBox="1"/>
          <p:nvPr/>
        </p:nvSpPr>
        <p:spPr>
          <a:xfrm>
            <a:off x="6038850" y="3442335"/>
            <a:ext cx="3611880" cy="368300"/>
          </a:xfrm>
          <a:prstGeom prst="rect">
            <a:avLst/>
          </a:prstGeom>
          <a:noFill/>
        </p:spPr>
        <p:txBody>
          <a:bodyPr wrap="none" rtlCol="0">
            <a:spAutoFit/>
          </a:bodyPr>
          <a:p>
            <a:r>
              <a:rPr lang="zh-CN" altLang="en-US">
                <a:solidFill>
                  <a:srgbClr val="C00000"/>
                </a:solidFill>
                <a:cs typeface="微软雅黑" panose="020B0503020204020204" charset="-122"/>
              </a:rPr>
              <a:t>同一个光场，在不同空间的描述。</a:t>
            </a:r>
            <a:endParaRPr lang="zh-CN" altLang="en-US">
              <a:solidFill>
                <a:srgbClr val="C00000"/>
              </a:solidFill>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超快激光的光谱：什么叫做谱？</a:t>
            </a:r>
            <a:endParaRPr lang="zh-CN" altLang="en-US"/>
          </a:p>
        </p:txBody>
      </p:sp>
      <p:pic>
        <p:nvPicPr>
          <p:cNvPr id="3" name="图片 2"/>
          <p:cNvPicPr>
            <a:picLocks noChangeAspect="1"/>
          </p:cNvPicPr>
          <p:nvPr/>
        </p:nvPicPr>
        <p:blipFill>
          <a:blip r:embed="rId3"/>
          <a:stretch>
            <a:fillRect/>
          </a:stretch>
        </p:blipFill>
        <p:spPr>
          <a:xfrm>
            <a:off x="1219200" y="1348740"/>
            <a:ext cx="2789555" cy="2740660"/>
          </a:xfrm>
          <a:prstGeom prst="rect">
            <a:avLst/>
          </a:prstGeom>
        </p:spPr>
      </p:pic>
      <p:sp>
        <p:nvSpPr>
          <p:cNvPr id="8" name="右箭头 7"/>
          <p:cNvSpPr/>
          <p:nvPr/>
        </p:nvSpPr>
        <p:spPr>
          <a:xfrm>
            <a:off x="4168775" y="2649855"/>
            <a:ext cx="1147445" cy="445770"/>
          </a:xfrm>
          <a:prstGeom prst="rightArrow">
            <a:avLst/>
          </a:prstGeom>
          <a:solidFill>
            <a:srgbClr val="92D050"/>
          </a:solidFill>
          <a:ln w="28575" cap="flat" cmpd="sng" algn="ctr">
            <a:solidFill>
              <a:srgbClr val="00B050"/>
            </a:solidFill>
            <a:prstDash val="solid"/>
            <a:round/>
            <a:headEnd type="arrow" w="med" len="med"/>
            <a:tailEnd type="arrow" w="med" len="med"/>
          </a:ln>
        </p:spPr>
        <p:txBody>
          <a:bodyPr vert="horz" wrap="square" lIns="91440" tIns="45720" rIns="91440" bIns="45720" numCol="1" rtlCol="0" anchor="t" anchorCtr="0" compatLnSpc="1">
            <a:spAutoFit/>
          </a:bodyPr>
          <a:p>
            <a:pPr marL="0" marR="0" indent="0" algn="l" defTabSz="914400" rtl="0" eaLnBrk="1" fontAlgn="base" latinLnBrk="0" hangingPunct="1">
              <a:lnSpc>
                <a:spcPct val="100000"/>
              </a:lnSpc>
              <a:spcBef>
                <a:spcPct val="50000"/>
              </a:spcBef>
              <a:spcAft>
                <a:spcPct val="0"/>
              </a:spcAft>
              <a:buClrTx/>
              <a:buSzTx/>
              <a:buFontTx/>
              <a:buNone/>
            </a:pPr>
            <a:endParaRPr kumimoji="0" lang="zh-CN" altLang="en-US" sz="24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4266565" y="2332990"/>
            <a:ext cx="868680" cy="368300"/>
          </a:xfrm>
          <a:prstGeom prst="rect">
            <a:avLst/>
          </a:prstGeom>
          <a:noFill/>
        </p:spPr>
        <p:txBody>
          <a:bodyPr wrap="none" rtlCol="0">
            <a:spAutoFit/>
          </a:bodyPr>
          <a:p>
            <a:r>
              <a:rPr lang="zh-CN" altLang="en-US">
                <a:cs typeface="微软雅黑" panose="020B0503020204020204" charset="-122"/>
              </a:rPr>
              <a:t>谱分析</a:t>
            </a:r>
            <a:endParaRPr lang="zh-CN" altLang="en-US">
              <a:cs typeface="微软雅黑" panose="020B0503020204020204" charset="-122"/>
            </a:endParaRPr>
          </a:p>
        </p:txBody>
      </p:sp>
      <p:graphicFrame>
        <p:nvGraphicFramePr>
          <p:cNvPr id="14" name="图表 13"/>
          <p:cNvGraphicFramePr/>
          <p:nvPr/>
        </p:nvGraphicFramePr>
        <p:xfrm>
          <a:off x="5558790" y="1561465"/>
          <a:ext cx="3843020" cy="2237740"/>
        </p:xfrm>
        <a:graphic>
          <a:graphicData uri="http://schemas.openxmlformats.org/drawingml/2006/chart">
            <c:chart xmlns:c="http://schemas.openxmlformats.org/drawingml/2006/chart" xmlns:r="http://schemas.openxmlformats.org/officeDocument/2006/relationships" r:id="rId1"/>
          </a:graphicData>
        </a:graphic>
      </p:graphicFrame>
      <p:sp>
        <p:nvSpPr>
          <p:cNvPr id="15" name="下箭头 14"/>
          <p:cNvSpPr/>
          <p:nvPr/>
        </p:nvSpPr>
        <p:spPr>
          <a:xfrm>
            <a:off x="7245350" y="3865245"/>
            <a:ext cx="469900" cy="805180"/>
          </a:xfrm>
          <a:prstGeom prst="downArrow">
            <a:avLst/>
          </a:prstGeom>
          <a:solidFill>
            <a:srgbClr val="92D050"/>
          </a:solidFill>
          <a:ln w="28575" cap="flat" cmpd="sng" algn="ctr">
            <a:solidFill>
              <a:srgbClr val="00B050"/>
            </a:solidFill>
            <a:prstDash val="solid"/>
            <a:round/>
            <a:headEnd type="arrow" w="med" len="med"/>
            <a:tailEnd type="arrow" w="med" len="med"/>
          </a:ln>
        </p:spPr>
        <p:txBody>
          <a:bodyPr vert="horz" wrap="square" lIns="91440" tIns="45720" rIns="91440" bIns="45720" numCol="1" rtlCol="0" anchor="t" anchorCtr="0" compatLnSpc="1">
            <a:spAutoFit/>
          </a:bodyPr>
          <a:p>
            <a:pPr marL="0" marR="0" indent="0" algn="l" defTabSz="914400" rtl="0" eaLnBrk="1" fontAlgn="base" latinLnBrk="0" hangingPunct="1">
              <a:lnSpc>
                <a:spcPct val="100000"/>
              </a:lnSpc>
              <a:spcBef>
                <a:spcPct val="50000"/>
              </a:spcBef>
              <a:spcAft>
                <a:spcPct val="0"/>
              </a:spcAft>
              <a:buClrTx/>
              <a:buSzTx/>
              <a:buFontTx/>
              <a:buNone/>
            </a:pPr>
            <a:endParaRPr kumimoji="0" lang="zh-CN" altLang="en-US" sz="24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p:txBody>
      </p:sp>
      <p:sp>
        <p:nvSpPr>
          <p:cNvPr id="16" name="文本框 15"/>
          <p:cNvSpPr txBox="1"/>
          <p:nvPr/>
        </p:nvSpPr>
        <p:spPr>
          <a:xfrm>
            <a:off x="7715250" y="4050665"/>
            <a:ext cx="1325880" cy="368300"/>
          </a:xfrm>
          <a:prstGeom prst="rect">
            <a:avLst/>
          </a:prstGeom>
          <a:noFill/>
        </p:spPr>
        <p:txBody>
          <a:bodyPr wrap="none" rtlCol="0">
            <a:spAutoFit/>
          </a:bodyPr>
          <a:p>
            <a:r>
              <a:rPr lang="zh-CN" altLang="en-US">
                <a:cs typeface="微软雅黑" panose="020B0503020204020204" charset="-122"/>
              </a:rPr>
              <a:t>烤蛋糕啦！</a:t>
            </a:r>
            <a:endParaRPr lang="zh-CN" altLang="en-US">
              <a:cs typeface="微软雅黑" panose="020B0503020204020204" charset="-122"/>
            </a:endParaRPr>
          </a:p>
        </p:txBody>
      </p:sp>
      <p:pic>
        <p:nvPicPr>
          <p:cNvPr id="17" name="图片 16" descr="16356132206763"/>
          <p:cNvPicPr>
            <a:picLocks noChangeAspect="1"/>
          </p:cNvPicPr>
          <p:nvPr/>
        </p:nvPicPr>
        <p:blipFill>
          <a:blip r:embed="rId4"/>
          <a:stretch>
            <a:fillRect/>
          </a:stretch>
        </p:blipFill>
        <p:spPr>
          <a:xfrm>
            <a:off x="5848350" y="4670425"/>
            <a:ext cx="2976245" cy="1866900"/>
          </a:xfrm>
          <a:prstGeom prst="rect">
            <a:avLst/>
          </a:prstGeom>
        </p:spPr>
      </p:pic>
      <p:sp>
        <p:nvSpPr>
          <p:cNvPr id="18" name="右箭头 17"/>
          <p:cNvSpPr/>
          <p:nvPr/>
        </p:nvSpPr>
        <p:spPr>
          <a:xfrm rot="8040000">
            <a:off x="4251960" y="4210050"/>
            <a:ext cx="1147445" cy="445770"/>
          </a:xfrm>
          <a:prstGeom prst="rightArrow">
            <a:avLst/>
          </a:prstGeom>
          <a:solidFill>
            <a:srgbClr val="92D050"/>
          </a:solidFill>
          <a:ln w="28575" cap="flat" cmpd="sng" algn="ctr">
            <a:solidFill>
              <a:srgbClr val="00B050"/>
            </a:solidFill>
            <a:prstDash val="solid"/>
            <a:round/>
            <a:headEnd type="arrow" w="med" len="med"/>
            <a:tailEnd type="arrow" w="med" len="med"/>
          </a:ln>
        </p:spPr>
        <p:txBody>
          <a:bodyPr vert="horz" wrap="square" lIns="91440" tIns="45720" rIns="91440" bIns="45720" numCol="1" rtlCol="0" anchor="t" anchorCtr="0" compatLnSpc="1">
            <a:spAutoFit/>
          </a:bodyPr>
          <a:p>
            <a:pPr marL="0" marR="0" indent="0" algn="l" defTabSz="914400" rtl="0" eaLnBrk="1" fontAlgn="base" latinLnBrk="0" hangingPunct="1">
              <a:lnSpc>
                <a:spcPct val="100000"/>
              </a:lnSpc>
              <a:spcBef>
                <a:spcPct val="50000"/>
              </a:spcBef>
              <a:spcAft>
                <a:spcPct val="0"/>
              </a:spcAft>
              <a:buClrTx/>
              <a:buSzTx/>
              <a:buFontTx/>
              <a:buNone/>
            </a:pPr>
            <a:endParaRPr kumimoji="0" lang="zh-CN" altLang="en-US" sz="24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p:txBody>
      </p:sp>
      <p:sp>
        <p:nvSpPr>
          <p:cNvPr id="19" name="文本框 18"/>
          <p:cNvSpPr txBox="1"/>
          <p:nvPr/>
        </p:nvSpPr>
        <p:spPr>
          <a:xfrm>
            <a:off x="4370070" y="4108450"/>
            <a:ext cx="1554480" cy="368300"/>
          </a:xfrm>
          <a:prstGeom prst="rect">
            <a:avLst/>
          </a:prstGeom>
          <a:noFill/>
        </p:spPr>
        <p:txBody>
          <a:bodyPr wrap="none" rtlCol="0">
            <a:spAutoFit/>
          </a:bodyPr>
          <a:p>
            <a:r>
              <a:rPr lang="zh-CN" altLang="en-US">
                <a:cs typeface="微软雅黑" panose="020B0503020204020204" charset="-122"/>
              </a:rPr>
              <a:t>加上相位信息</a:t>
            </a:r>
            <a:endParaRPr lang="zh-CN" altLang="en-US">
              <a:cs typeface="微软雅黑" panose="020B0503020204020204" charset="-122"/>
            </a:endParaRPr>
          </a:p>
        </p:txBody>
      </p:sp>
      <p:graphicFrame>
        <p:nvGraphicFramePr>
          <p:cNvPr id="20" name="图表 19"/>
          <p:cNvGraphicFramePr/>
          <p:nvPr/>
        </p:nvGraphicFramePr>
        <p:xfrm>
          <a:off x="909320" y="4418965"/>
          <a:ext cx="3843020" cy="2237740"/>
        </p:xfrm>
        <a:graphic>
          <a:graphicData uri="http://schemas.openxmlformats.org/drawingml/2006/chart">
            <c:chart xmlns:c="http://schemas.openxmlformats.org/drawingml/2006/chart" xmlns:r="http://schemas.openxmlformats.org/officeDocument/2006/relationships" r:id="rId2"/>
          </a:graphicData>
        </a:graphic>
      </p:graphicFrame>
      <p:sp>
        <p:nvSpPr>
          <p:cNvPr id="30" name="上箭头 29"/>
          <p:cNvSpPr/>
          <p:nvPr/>
        </p:nvSpPr>
        <p:spPr>
          <a:xfrm>
            <a:off x="2406015" y="4041140"/>
            <a:ext cx="384175" cy="579755"/>
          </a:xfrm>
          <a:prstGeom prst="upArrow">
            <a:avLst/>
          </a:prstGeom>
          <a:solidFill>
            <a:srgbClr val="92D050"/>
          </a:solidFill>
          <a:ln w="28575" cap="flat" cmpd="sng" algn="ctr">
            <a:solidFill>
              <a:srgbClr val="00B050"/>
            </a:solidFill>
            <a:prstDash val="solid"/>
            <a:round/>
            <a:headEnd type="arrow" w="med" len="med"/>
            <a:tailEnd type="arrow" w="med" len="med"/>
          </a:ln>
        </p:spPr>
        <p:txBody>
          <a:bodyPr vert="horz" wrap="square" lIns="91440" tIns="45720" rIns="91440" bIns="45720" numCol="1" rtlCol="0" anchor="t" anchorCtr="0" compatLnSpc="1">
            <a:spAutoFit/>
          </a:bodyPr>
          <a:p>
            <a:pPr marL="0" marR="0" indent="0" algn="l" defTabSz="914400" rtl="0" eaLnBrk="1" fontAlgn="base" latinLnBrk="0" hangingPunct="1">
              <a:lnSpc>
                <a:spcPct val="100000"/>
              </a:lnSpc>
              <a:spcBef>
                <a:spcPct val="50000"/>
              </a:spcBef>
              <a:spcAft>
                <a:spcPct val="0"/>
              </a:spcAft>
              <a:buClrTx/>
              <a:buSzTx/>
              <a:buFontTx/>
              <a:buNone/>
            </a:pPr>
            <a:endParaRPr kumimoji="0" lang="zh-CN" altLang="en-US" sz="24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p:txBody>
      </p:sp>
      <p:sp>
        <p:nvSpPr>
          <p:cNvPr id="31" name="任意多边形 30"/>
          <p:cNvSpPr/>
          <p:nvPr/>
        </p:nvSpPr>
        <p:spPr>
          <a:xfrm>
            <a:off x="1398905" y="4963160"/>
            <a:ext cx="3484245" cy="631825"/>
          </a:xfrm>
          <a:custGeom>
            <a:avLst/>
            <a:gdLst>
              <a:gd name="connisteX0" fmla="*/ 0 w 3484245"/>
              <a:gd name="connsiteY0" fmla="*/ 237322 h 631929"/>
              <a:gd name="connisteX1" fmla="*/ 207645 w 3484245"/>
              <a:gd name="connsiteY1" fmla="*/ 487512 h 631929"/>
              <a:gd name="connisteX2" fmla="*/ 647065 w 3484245"/>
              <a:gd name="connsiteY2" fmla="*/ 5547 h 631929"/>
              <a:gd name="connisteX3" fmla="*/ 988695 w 3484245"/>
              <a:gd name="connsiteY3" fmla="*/ 279867 h 631929"/>
              <a:gd name="connisteX4" fmla="*/ 1415415 w 3484245"/>
              <a:gd name="connsiteY4" fmla="*/ 591017 h 631929"/>
              <a:gd name="connisteX5" fmla="*/ 1903730 w 3484245"/>
              <a:gd name="connsiteY5" fmla="*/ 255102 h 631929"/>
              <a:gd name="connisteX6" fmla="*/ 2287905 w 3484245"/>
              <a:gd name="connsiteY6" fmla="*/ 578952 h 631929"/>
              <a:gd name="connisteX7" fmla="*/ 2586990 w 3484245"/>
              <a:gd name="connsiteY7" fmla="*/ 584667 h 631929"/>
              <a:gd name="connisteX8" fmla="*/ 3068955 w 3484245"/>
              <a:gd name="connsiteY8" fmla="*/ 243037 h 631929"/>
              <a:gd name="connisteX9" fmla="*/ 3484245 w 3484245"/>
              <a:gd name="connsiteY9" fmla="*/ 96987 h 631929"/>
              <a:gd name="connisteX10" fmla="*/ 3477895 w 3484245"/>
              <a:gd name="connsiteY10" fmla="*/ 96987 h 63192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3484245" h="631930">
                <a:moveTo>
                  <a:pt x="0" y="237323"/>
                </a:moveTo>
                <a:cubicBezTo>
                  <a:pt x="33020" y="297013"/>
                  <a:pt x="78105" y="533868"/>
                  <a:pt x="207645" y="487513"/>
                </a:cubicBezTo>
                <a:cubicBezTo>
                  <a:pt x="337185" y="441158"/>
                  <a:pt x="490855" y="46823"/>
                  <a:pt x="647065" y="5548"/>
                </a:cubicBezTo>
                <a:cubicBezTo>
                  <a:pt x="803275" y="-35727"/>
                  <a:pt x="835025" y="163028"/>
                  <a:pt x="988695" y="279868"/>
                </a:cubicBezTo>
                <a:cubicBezTo>
                  <a:pt x="1142365" y="396708"/>
                  <a:pt x="1232535" y="596098"/>
                  <a:pt x="1415415" y="591018"/>
                </a:cubicBezTo>
                <a:cubicBezTo>
                  <a:pt x="1598295" y="585938"/>
                  <a:pt x="1729105" y="257643"/>
                  <a:pt x="1903730" y="255103"/>
                </a:cubicBezTo>
                <a:cubicBezTo>
                  <a:pt x="2078355" y="252563"/>
                  <a:pt x="2151380" y="512913"/>
                  <a:pt x="2287905" y="578953"/>
                </a:cubicBezTo>
                <a:cubicBezTo>
                  <a:pt x="2424430" y="644993"/>
                  <a:pt x="2430780" y="651978"/>
                  <a:pt x="2586990" y="584668"/>
                </a:cubicBezTo>
                <a:cubicBezTo>
                  <a:pt x="2743200" y="517358"/>
                  <a:pt x="2889250" y="340828"/>
                  <a:pt x="3068955" y="243038"/>
                </a:cubicBezTo>
                <a:cubicBezTo>
                  <a:pt x="3248660" y="145248"/>
                  <a:pt x="3402330" y="126198"/>
                  <a:pt x="3484245" y="96988"/>
                </a:cubicBezTo>
              </a:path>
            </a:pathLst>
          </a:custGeom>
          <a:noFill/>
          <a:ln w="28575" cap="flat" cmpd="sng" algn="ctr">
            <a:solidFill>
              <a:schemeClr val="accent2">
                <a:lumMod val="60000"/>
                <a:lumOff val="40000"/>
              </a:schemeClr>
            </a:solidFill>
            <a:prstDash val="solid"/>
            <a:round/>
            <a:headEnd type="none" w="med" len="med"/>
            <a:tailEnd type="none" w="med" len="med"/>
          </a:ln>
        </p:spPr>
        <p:txBody>
          <a:bodyPr vert="horz" wrap="square" lIns="91440" tIns="45720" rIns="91440" bIns="45720" numCol="1" rtlCol="0" anchor="t" anchorCtr="0" compatLnSpc="1">
            <a:spAutoFit/>
          </a:bodyPr>
          <a:p>
            <a:pPr marL="0" marR="0" indent="0" algn="l" defTabSz="914400" rtl="0" eaLnBrk="1" fontAlgn="base" latinLnBrk="0" hangingPunct="1">
              <a:lnSpc>
                <a:spcPct val="100000"/>
              </a:lnSpc>
              <a:spcBef>
                <a:spcPct val="50000"/>
              </a:spcBef>
              <a:spcAft>
                <a:spcPct val="0"/>
              </a:spcAft>
              <a:buClrTx/>
              <a:buSzTx/>
              <a:buFontTx/>
              <a:buNone/>
            </a:pPr>
            <a:endParaRPr kumimoji="0" lang="zh-CN" altLang="en-US" sz="2400" b="1"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p:txBody>
      </p:sp>
      <p:pic>
        <p:nvPicPr>
          <p:cNvPr id="32" name="图片 31"/>
          <p:cNvPicPr>
            <a:picLocks noChangeAspect="1"/>
          </p:cNvPicPr>
          <p:nvPr/>
        </p:nvPicPr>
        <p:blipFill>
          <a:blip r:embed="rId5"/>
          <a:srcRect r="1630"/>
          <a:stretch>
            <a:fillRect/>
          </a:stretch>
        </p:blipFill>
        <p:spPr>
          <a:xfrm>
            <a:off x="8920480" y="5808345"/>
            <a:ext cx="728345" cy="728980"/>
          </a:xfrm>
          <a:prstGeom prst="rect">
            <a:avLst/>
          </a:prstGeom>
        </p:spPr>
      </p:pic>
      <p:sp>
        <p:nvSpPr>
          <p:cNvPr id="21" name="矩形 20"/>
          <p:cNvSpPr/>
          <p:nvPr/>
        </p:nvSpPr>
        <p:spPr>
          <a:xfrm>
            <a:off x="10079355" y="1348740"/>
            <a:ext cx="1713865" cy="4246245"/>
          </a:xfrm>
          <a:prstGeom prst="rect">
            <a:avLst/>
          </a:prstGeom>
        </p:spPr>
        <p:txBody>
          <a:bodyPr wrap="square">
            <a:spAutoFit/>
          </a:bodyPr>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食谱</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乐谱</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琴谱</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Cambria Math" panose="02040503050406030204" charset="0"/>
                <a:sym typeface="+mn-ea"/>
              </a:rPr>
              <a:t>棋谱</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Cambria Math" panose="02040503050406030204" charset="0"/>
                <a:sym typeface="+mn-ea"/>
              </a:rPr>
              <a:t>剑谱</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药谱</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靠谱</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en-US" altLang="zh-CN" dirty="0">
                <a:solidFill>
                  <a:schemeClr val="tx1"/>
                </a:solidFill>
                <a:latin typeface="微软雅黑" panose="020B0503020204020204" charset="-122"/>
                <a:ea typeface="微软雅黑" panose="020B0503020204020204" charset="-122"/>
                <a:cs typeface="Cambria Math" panose="02040503050406030204" charset="0"/>
              </a:rPr>
              <a:t>……</a:t>
            </a:r>
            <a:endParaRPr lang="en-US" altLang="zh-CN" dirty="0">
              <a:solidFill>
                <a:schemeClr val="tx1"/>
              </a:solidFill>
              <a:latin typeface="微软雅黑" panose="020B0503020204020204" charset="-122"/>
              <a:ea typeface="微软雅黑" panose="020B0503020204020204" charset="-122"/>
              <a:cs typeface="Cambria Math" panose="02040503050406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fade">
                                      <p:cBhvr>
                                        <p:cTn id="55" dur="500"/>
                                        <p:tgtEl>
                                          <p:spTgt spid="21">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1">
                                            <p:txEl>
                                              <p:pRg st="2" end="2"/>
                                            </p:txEl>
                                          </p:spTgt>
                                        </p:tgtEl>
                                        <p:attrNameLst>
                                          <p:attrName>style.visibility</p:attrName>
                                        </p:attrNameLst>
                                      </p:cBhvr>
                                      <p:to>
                                        <p:strVal val="visible"/>
                                      </p:to>
                                    </p:set>
                                    <p:animEffect transition="in" filter="fade">
                                      <p:cBhvr>
                                        <p:cTn id="60" dur="500"/>
                                        <p:tgtEl>
                                          <p:spTgt spid="21">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1">
                                            <p:txEl>
                                              <p:pRg st="4" end="4"/>
                                            </p:txEl>
                                          </p:spTgt>
                                        </p:tgtEl>
                                        <p:attrNameLst>
                                          <p:attrName>style.visibility</p:attrName>
                                        </p:attrNameLst>
                                      </p:cBhvr>
                                      <p:to>
                                        <p:strVal val="visible"/>
                                      </p:to>
                                    </p:set>
                                    <p:animEffect transition="in" filter="fade">
                                      <p:cBhvr>
                                        <p:cTn id="65" dur="500"/>
                                        <p:tgtEl>
                                          <p:spTgt spid="21">
                                            <p:txEl>
                                              <p:pRg st="4" end="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1">
                                            <p:txEl>
                                              <p:pRg st="6" end="6"/>
                                            </p:txEl>
                                          </p:spTgt>
                                        </p:tgtEl>
                                        <p:attrNameLst>
                                          <p:attrName>style.visibility</p:attrName>
                                        </p:attrNameLst>
                                      </p:cBhvr>
                                      <p:to>
                                        <p:strVal val="visible"/>
                                      </p:to>
                                    </p:set>
                                    <p:animEffect transition="in" filter="fade">
                                      <p:cBhvr>
                                        <p:cTn id="70" dur="500"/>
                                        <p:tgtEl>
                                          <p:spTgt spid="21">
                                            <p:txEl>
                                              <p:pRg st="6" end="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21">
                                            <p:txEl>
                                              <p:pRg st="8" end="8"/>
                                            </p:txEl>
                                          </p:spTgt>
                                        </p:tgtEl>
                                        <p:attrNameLst>
                                          <p:attrName>style.visibility</p:attrName>
                                        </p:attrNameLst>
                                      </p:cBhvr>
                                      <p:to>
                                        <p:strVal val="visible"/>
                                      </p:to>
                                    </p:set>
                                    <p:animEffect transition="in" filter="fade">
                                      <p:cBhvr>
                                        <p:cTn id="75" dur="500"/>
                                        <p:tgtEl>
                                          <p:spTgt spid="21">
                                            <p:txEl>
                                              <p:pRg st="8" end="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21">
                                            <p:txEl>
                                              <p:pRg st="10" end="10"/>
                                            </p:txEl>
                                          </p:spTgt>
                                        </p:tgtEl>
                                        <p:attrNameLst>
                                          <p:attrName>style.visibility</p:attrName>
                                        </p:attrNameLst>
                                      </p:cBhvr>
                                      <p:to>
                                        <p:strVal val="visible"/>
                                      </p:to>
                                    </p:set>
                                    <p:animEffect transition="in" filter="fade">
                                      <p:cBhvr>
                                        <p:cTn id="80" dur="500"/>
                                        <p:tgtEl>
                                          <p:spTgt spid="21">
                                            <p:txEl>
                                              <p:pRg st="10" end="1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1">
                                            <p:txEl>
                                              <p:pRg st="12" end="12"/>
                                            </p:txEl>
                                          </p:spTgt>
                                        </p:tgtEl>
                                        <p:attrNameLst>
                                          <p:attrName>style.visibility</p:attrName>
                                        </p:attrNameLst>
                                      </p:cBhvr>
                                      <p:to>
                                        <p:strVal val="visible"/>
                                      </p:to>
                                    </p:set>
                                    <p:animEffect transition="in" filter="fade">
                                      <p:cBhvr>
                                        <p:cTn id="85" dur="500"/>
                                        <p:tgtEl>
                                          <p:spTgt spid="21">
                                            <p:txEl>
                                              <p:pRg st="12" end="1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21">
                                            <p:txEl>
                                              <p:pRg st="14" end="14"/>
                                            </p:txEl>
                                          </p:spTgt>
                                        </p:tgtEl>
                                        <p:attrNameLst>
                                          <p:attrName>style.visibility</p:attrName>
                                        </p:attrNameLst>
                                      </p:cBhvr>
                                      <p:to>
                                        <p:strVal val="visible"/>
                                      </p:to>
                                    </p:set>
                                    <p:animEffect transition="in" filter="fade">
                                      <p:cBhvr>
                                        <p:cTn id="90" dur="500"/>
                                        <p:tgtEl>
                                          <p:spTgt spid="21">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p:bldP spid="15" grpId="0" bldLvl="0" animBg="1"/>
      <p:bldP spid="16" grpId="0"/>
      <p:bldP spid="19" grpId="0"/>
      <p:bldP spid="18" grpId="0" bldLvl="0" animBg="1"/>
      <p:bldP spid="30" grpId="0" bldLvl="0" animBg="1"/>
      <p:bldP spid="31"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超快激光的光谱</a:t>
            </a:r>
            <a:endParaRPr lang="zh-CN" altLang="en-US"/>
          </a:p>
        </p:txBody>
      </p:sp>
      <p:pic>
        <p:nvPicPr>
          <p:cNvPr id="3" name="图片 2">
            <a:hlinkClick r:id="rId1" action="ppaction://hlinkfile"/>
          </p:cNvPr>
          <p:cNvPicPr>
            <a:picLocks noChangeAspect="1"/>
          </p:cNvPicPr>
          <p:nvPr/>
        </p:nvPicPr>
        <p:blipFill>
          <a:blip r:embed="rId2"/>
          <a:stretch>
            <a:fillRect/>
          </a:stretch>
        </p:blipFill>
        <p:spPr>
          <a:xfrm>
            <a:off x="959485" y="2561590"/>
            <a:ext cx="5392420" cy="1734820"/>
          </a:xfrm>
          <a:prstGeom prst="rect">
            <a:avLst/>
          </a:prstGeom>
        </p:spPr>
      </p:pic>
      <p:pic>
        <p:nvPicPr>
          <p:cNvPr id="4" name="图片 3">
            <a:hlinkClick r:id="rId3" action="ppaction://hlinkfile"/>
          </p:cNvPr>
          <p:cNvPicPr>
            <a:picLocks noChangeAspect="1"/>
          </p:cNvPicPr>
          <p:nvPr/>
        </p:nvPicPr>
        <p:blipFill>
          <a:blip r:embed="rId4"/>
          <a:stretch>
            <a:fillRect/>
          </a:stretch>
        </p:blipFill>
        <p:spPr>
          <a:xfrm>
            <a:off x="7466965" y="1611630"/>
            <a:ext cx="3412490" cy="3634105"/>
          </a:xfrm>
          <a:prstGeom prst="rect">
            <a:avLst/>
          </a:prstGeom>
        </p:spPr>
      </p:pic>
      <p:sp>
        <p:nvSpPr>
          <p:cNvPr id="5" name="文本框 4"/>
          <p:cNvSpPr txBox="1"/>
          <p:nvPr/>
        </p:nvSpPr>
        <p:spPr>
          <a:xfrm>
            <a:off x="6354445" y="5245735"/>
            <a:ext cx="5638165" cy="306705"/>
          </a:xfrm>
          <a:prstGeom prst="rect">
            <a:avLst/>
          </a:prstGeom>
          <a:noFill/>
        </p:spPr>
        <p:txBody>
          <a:bodyPr wrap="none" rtlCol="0">
            <a:spAutoFit/>
          </a:bodyPr>
          <a:p>
            <a:pPr algn="l"/>
            <a:r>
              <a:rPr lang="zh-CN" altLang="en-US" sz="1400">
                <a:latin typeface="微软雅黑" panose="020B0503020204020204" charset="-122"/>
                <a:ea typeface="微软雅黑" panose="020B0503020204020204" charset="-122"/>
                <a:cs typeface="微软雅黑" panose="020B0503020204020204" charset="-122"/>
                <a:hlinkClick r:id="rId3" action="ppaction://hlinkfile"/>
              </a:rPr>
              <a:t>https://phet.colorado.edu/en/simulations/fourier-making-waves</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2432050" y="4296410"/>
            <a:ext cx="2446655" cy="306705"/>
          </a:xfrm>
          <a:prstGeom prst="rect">
            <a:avLst/>
          </a:prstGeom>
          <a:noFill/>
        </p:spPr>
        <p:txBody>
          <a:bodyPr wrap="none" rtlCol="0">
            <a:spAutoFit/>
          </a:bodyPr>
          <a:p>
            <a:pPr algn="l"/>
            <a:r>
              <a:rPr lang="zh-CN" altLang="en-US" sz="1400">
                <a:latin typeface="微软雅黑" panose="020B0503020204020204" charset="-122"/>
                <a:ea typeface="微软雅黑" panose="020B0503020204020204" charset="-122"/>
                <a:cs typeface="微软雅黑" panose="020B0503020204020204" charset="-122"/>
                <a:hlinkClick r:id="rId1" action="ppaction://hlinkfile"/>
              </a:rPr>
              <a:t>https://phet.colorado.edu/</a:t>
            </a:r>
            <a:endParaRPr lang="zh-CN" altLang="en-US" sz="14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超快激光的光谱</a:t>
            </a:r>
            <a:endParaRPr lang="zh-CN" altLang="en-US"/>
          </a:p>
        </p:txBody>
      </p:sp>
      <p:sp>
        <p:nvSpPr>
          <p:cNvPr id="25" name="矩形 24"/>
          <p:cNvSpPr/>
          <p:nvPr/>
        </p:nvSpPr>
        <p:spPr>
          <a:xfrm>
            <a:off x="297180" y="1114425"/>
            <a:ext cx="6276975" cy="368300"/>
          </a:xfrm>
          <a:prstGeom prst="rect">
            <a:avLst/>
          </a:prstGeom>
        </p:spPr>
        <p:txBody>
          <a:bodyPr wrap="square">
            <a:spAutoFit/>
          </a:bodyPr>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微软雅黑" panose="020B0503020204020204" charset="-122"/>
                <a:sym typeface="+mn-ea"/>
              </a:rPr>
              <a:t>光谱相位：脉冲激光中各个频率成分的相位。</a:t>
            </a:r>
            <a:endParaRPr lang="zh-CN" dirty="0">
              <a:latin typeface="微软雅黑" panose="020B0503020204020204" charset="-122"/>
              <a:ea typeface="微软雅黑" panose="020B0503020204020204" charset="-122"/>
              <a:cs typeface="微软雅黑" panose="020B0503020204020204" charset="-122"/>
              <a:sym typeface="+mn-ea"/>
            </a:endParaRPr>
          </a:p>
        </p:txBody>
      </p:sp>
      <p:grpSp>
        <p:nvGrpSpPr>
          <p:cNvPr id="24" name="组合 23"/>
          <p:cNvGrpSpPr/>
          <p:nvPr/>
        </p:nvGrpSpPr>
        <p:grpSpPr>
          <a:xfrm>
            <a:off x="10160" y="1950085"/>
            <a:ext cx="5201920" cy="4836160"/>
            <a:chOff x="16" y="3071"/>
            <a:chExt cx="8192" cy="7616"/>
          </a:xfrm>
        </p:grpSpPr>
        <p:pic>
          <p:nvPicPr>
            <p:cNvPr id="12" name="图片 11" descr="/home/nih/Downloads/图片1.png图片1"/>
            <p:cNvPicPr>
              <a:picLocks noChangeAspect="1"/>
            </p:cNvPicPr>
            <p:nvPr/>
          </p:nvPicPr>
          <p:blipFill rotWithShape="1">
            <a:blip r:embed="rId1"/>
            <a:srcRect/>
            <a:stretch>
              <a:fillRect/>
            </a:stretch>
          </p:blipFill>
          <p:spPr>
            <a:xfrm>
              <a:off x="468" y="3071"/>
              <a:ext cx="7740" cy="6605"/>
            </a:xfrm>
            <a:prstGeom prst="rect">
              <a:avLst/>
            </a:prstGeom>
          </p:spPr>
        </p:pic>
        <mc:AlternateContent xmlns:mc="http://schemas.openxmlformats.org/markup-compatibility/2006">
          <mc:Choice xmlns:a14="http://schemas.microsoft.com/office/drawing/2010/main" Requires="a14">
            <p:sp>
              <p:nvSpPr>
                <p:cNvPr id="4" name="文本框 3"/>
                <p:cNvSpPr txBox="1"/>
                <p:nvPr/>
              </p:nvSpPr>
              <p:spPr>
                <a:xfrm>
                  <a:off x="16" y="3374"/>
                  <a:ext cx="887"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i="1">
                                <a:solidFill>
                                  <a:srgbClr val="C00000"/>
                                </a:solidFill>
                                <a:latin typeface="Cambria Math" panose="02040503050406030204" charset="0"/>
                                <a:cs typeface="Cambria Math" panose="02040503050406030204" charset="0"/>
                              </a:rPr>
                            </m:ctrlPr>
                          </m:sSubPr>
                          <m:e>
                            <m:r>
                              <a:rPr lang="en-US" altLang="zh-CN" i="1">
                                <a:solidFill>
                                  <a:srgbClr val="C00000"/>
                                </a:solidFill>
                                <a:latin typeface="Cambria Math" panose="02040503050406030204" charset="0"/>
                                <a:cs typeface="Cambria Math" panose="02040503050406030204" charset="0"/>
                              </a:rPr>
                              <m:t>𝜔</m:t>
                            </m:r>
                          </m:e>
                          <m:sub>
                            <m:r>
                              <a:rPr lang="en-US" altLang="zh-CN" i="1">
                                <a:solidFill>
                                  <a:srgbClr val="C00000"/>
                                </a:solidFill>
                                <a:latin typeface="Cambria Math" panose="02040503050406030204" charset="0"/>
                                <a:cs typeface="Cambria Math" panose="02040503050406030204" charset="0"/>
                              </a:rPr>
                              <m:t>1</m:t>
                            </m:r>
                          </m:sub>
                        </m:sSub>
                      </m:oMath>
                    </m:oMathPara>
                  </a14:m>
                  <a:endParaRPr lang="en-US" altLang="zh-CN" i="1">
                    <a:solidFill>
                      <a:srgbClr val="C00000"/>
                    </a:solidFill>
                    <a:latin typeface="Cambria Math" panose="02040503050406030204" charset="0"/>
                    <a:cs typeface="Cambria Math" panose="02040503050406030204" charset="0"/>
                  </a:endParaRPr>
                </a:p>
              </p:txBody>
            </p:sp>
          </mc:Choice>
          <mc:Fallback>
            <p:sp>
              <p:nvSpPr>
                <p:cNvPr id="4" name="文本框 3"/>
                <p:cNvSpPr txBox="1">
                  <a:spLocks noRot="1" noChangeAspect="1" noMove="1" noResize="1" noEditPoints="1" noAdjustHandles="1" noChangeArrowheads="1" noChangeShapeType="1" noTextEdit="1"/>
                </p:cNvSpPr>
                <p:nvPr/>
              </p:nvSpPr>
              <p:spPr>
                <a:xfrm>
                  <a:off x="16" y="3374"/>
                  <a:ext cx="887" cy="580"/>
                </a:xfrm>
                <a:prstGeom prst="rect">
                  <a:avLst/>
                </a:prstGeom>
                <a:blipFill rotWithShape="1">
                  <a:blip r:embed="rId2"/>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 name="文本框 4"/>
                <p:cNvSpPr txBox="1"/>
                <p:nvPr/>
              </p:nvSpPr>
              <p:spPr>
                <a:xfrm>
                  <a:off x="16" y="4222"/>
                  <a:ext cx="887"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i="1">
                                <a:solidFill>
                                  <a:srgbClr val="FF6600"/>
                                </a:solidFill>
                                <a:latin typeface="Cambria Math" panose="02040503050406030204" charset="0"/>
                                <a:cs typeface="Cambria Math" panose="02040503050406030204" charset="0"/>
                              </a:rPr>
                            </m:ctrlPr>
                          </m:sSubPr>
                          <m:e>
                            <m:r>
                              <a:rPr lang="en-US" altLang="zh-CN" i="1">
                                <a:solidFill>
                                  <a:srgbClr val="FF6600"/>
                                </a:solidFill>
                                <a:latin typeface="Cambria Math" panose="02040503050406030204" charset="0"/>
                                <a:cs typeface="Cambria Math" panose="02040503050406030204" charset="0"/>
                              </a:rPr>
                              <m:t>𝜔</m:t>
                            </m:r>
                          </m:e>
                          <m:sub>
                            <m:r>
                              <a:rPr lang="en-US" altLang="zh-CN" i="1">
                                <a:solidFill>
                                  <a:srgbClr val="FF6600"/>
                                </a:solidFill>
                                <a:latin typeface="Cambria Math" panose="02040503050406030204" charset="0"/>
                                <a:cs typeface="Cambria Math" panose="02040503050406030204" charset="0"/>
                              </a:rPr>
                              <m:t>2</m:t>
                            </m:r>
                          </m:sub>
                        </m:sSub>
                      </m:oMath>
                    </m:oMathPara>
                  </a14:m>
                  <a:endParaRPr lang="en-US" altLang="zh-CN" i="1">
                    <a:solidFill>
                      <a:srgbClr val="FF6600"/>
                    </a:solidFill>
                    <a:latin typeface="Cambria Math" panose="02040503050406030204" charset="0"/>
                    <a:cs typeface="Cambria Math" panose="02040503050406030204"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16" y="4222"/>
                  <a:ext cx="887" cy="580"/>
                </a:xfrm>
                <a:prstGeom prst="rect">
                  <a:avLst/>
                </a:prstGeom>
                <a:blipFill rotWithShape="1">
                  <a:blip r:embed="rId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 name="文本框 5"/>
                <p:cNvSpPr txBox="1"/>
                <p:nvPr/>
              </p:nvSpPr>
              <p:spPr>
                <a:xfrm>
                  <a:off x="16" y="5207"/>
                  <a:ext cx="887"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i="1">
                                <a:solidFill>
                                  <a:srgbClr val="FFC000"/>
                                </a:solidFill>
                                <a:latin typeface="Cambria Math" panose="02040503050406030204" charset="0"/>
                                <a:cs typeface="Cambria Math" panose="02040503050406030204" charset="0"/>
                              </a:rPr>
                            </m:ctrlPr>
                          </m:sSubPr>
                          <m:e>
                            <m:r>
                              <a:rPr lang="en-US" altLang="zh-CN" i="1">
                                <a:solidFill>
                                  <a:srgbClr val="FFC000"/>
                                </a:solidFill>
                                <a:latin typeface="Cambria Math" panose="02040503050406030204" charset="0"/>
                                <a:cs typeface="Cambria Math" panose="02040503050406030204" charset="0"/>
                              </a:rPr>
                              <m:t>𝜔</m:t>
                            </m:r>
                          </m:e>
                          <m:sub>
                            <m:r>
                              <a:rPr lang="en-US" altLang="zh-CN" i="1">
                                <a:solidFill>
                                  <a:srgbClr val="FFC000"/>
                                </a:solidFill>
                                <a:latin typeface="Cambria Math" panose="02040503050406030204" charset="0"/>
                                <a:cs typeface="Cambria Math" panose="02040503050406030204" charset="0"/>
                              </a:rPr>
                              <m:t>3</m:t>
                            </m:r>
                          </m:sub>
                        </m:sSub>
                      </m:oMath>
                    </m:oMathPara>
                  </a14:m>
                  <a:endParaRPr lang="en-US" altLang="zh-CN" i="1">
                    <a:solidFill>
                      <a:srgbClr val="FFC000"/>
                    </a:solidFill>
                    <a:latin typeface="Cambria Math" panose="02040503050406030204" charset="0"/>
                    <a:cs typeface="Cambria Math" panose="02040503050406030204" charset="0"/>
                  </a:endParaRPr>
                </a:p>
              </p:txBody>
            </p:sp>
          </mc:Choice>
          <mc:Fallback>
            <p:sp>
              <p:nvSpPr>
                <p:cNvPr id="6" name="文本框 5"/>
                <p:cNvSpPr txBox="1">
                  <a:spLocks noRot="1" noChangeAspect="1" noMove="1" noResize="1" noEditPoints="1" noAdjustHandles="1" noChangeArrowheads="1" noChangeShapeType="1" noTextEdit="1"/>
                </p:cNvSpPr>
                <p:nvPr/>
              </p:nvSpPr>
              <p:spPr>
                <a:xfrm>
                  <a:off x="16" y="5207"/>
                  <a:ext cx="887" cy="580"/>
                </a:xfrm>
                <a:prstGeom prst="rect">
                  <a:avLst/>
                </a:prstGeom>
                <a:blipFill rotWithShape="1">
                  <a:blip r:embed="rId4"/>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文本框 6"/>
                <p:cNvSpPr txBox="1"/>
                <p:nvPr/>
              </p:nvSpPr>
              <p:spPr>
                <a:xfrm>
                  <a:off x="16" y="6192"/>
                  <a:ext cx="887"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i="1">
                                <a:solidFill>
                                  <a:schemeClr val="accent6"/>
                                </a:solidFill>
                                <a:latin typeface="Cambria Math" panose="02040503050406030204" charset="0"/>
                                <a:cs typeface="Cambria Math" panose="02040503050406030204" charset="0"/>
                              </a:rPr>
                            </m:ctrlPr>
                          </m:sSubPr>
                          <m:e>
                            <m:r>
                              <a:rPr lang="en-US" altLang="zh-CN" i="1">
                                <a:solidFill>
                                  <a:schemeClr val="accent6"/>
                                </a:solidFill>
                                <a:latin typeface="Cambria Math" panose="02040503050406030204" charset="0"/>
                                <a:cs typeface="Cambria Math" panose="02040503050406030204" charset="0"/>
                              </a:rPr>
                              <m:t>𝜔</m:t>
                            </m:r>
                          </m:e>
                          <m:sub>
                            <m:r>
                              <a:rPr lang="en-US" altLang="zh-CN" i="1">
                                <a:solidFill>
                                  <a:schemeClr val="accent6"/>
                                </a:solidFill>
                                <a:latin typeface="Cambria Math" panose="02040503050406030204" charset="0"/>
                                <a:cs typeface="Cambria Math" panose="02040503050406030204" charset="0"/>
                              </a:rPr>
                              <m:t>4</m:t>
                            </m:r>
                          </m:sub>
                        </m:sSub>
                      </m:oMath>
                    </m:oMathPara>
                  </a14:m>
                  <a:endParaRPr lang="en-US" altLang="zh-CN" i="1">
                    <a:solidFill>
                      <a:schemeClr val="accent6"/>
                    </a:solidFill>
                    <a:latin typeface="Cambria Math" panose="02040503050406030204" charset="0"/>
                    <a:cs typeface="Cambria Math" panose="02040503050406030204" charset="0"/>
                  </a:endParaRPr>
                </a:p>
              </p:txBody>
            </p:sp>
          </mc:Choice>
          <mc:Fallback>
            <p:sp>
              <p:nvSpPr>
                <p:cNvPr id="7" name="文本框 6"/>
                <p:cNvSpPr txBox="1">
                  <a:spLocks noRot="1" noChangeAspect="1" noMove="1" noResize="1" noEditPoints="1" noAdjustHandles="1" noChangeArrowheads="1" noChangeShapeType="1" noTextEdit="1"/>
                </p:cNvSpPr>
                <p:nvPr/>
              </p:nvSpPr>
              <p:spPr>
                <a:xfrm>
                  <a:off x="16" y="6192"/>
                  <a:ext cx="887" cy="580"/>
                </a:xfrm>
                <a:prstGeom prst="rect">
                  <a:avLst/>
                </a:prstGeom>
                <a:blipFill rotWithShape="1">
                  <a:blip r:embed="rId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文本框 7"/>
                <p:cNvSpPr txBox="1"/>
                <p:nvPr/>
              </p:nvSpPr>
              <p:spPr>
                <a:xfrm>
                  <a:off x="16" y="7177"/>
                  <a:ext cx="887"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i="1">
                                <a:solidFill>
                                  <a:schemeClr val="accent5"/>
                                </a:solidFill>
                                <a:latin typeface="Cambria Math" panose="02040503050406030204" charset="0"/>
                                <a:cs typeface="Cambria Math" panose="02040503050406030204" charset="0"/>
                              </a:rPr>
                            </m:ctrlPr>
                          </m:sSubPr>
                          <m:e>
                            <m:r>
                              <a:rPr lang="en-US" altLang="zh-CN" i="1">
                                <a:solidFill>
                                  <a:schemeClr val="accent5"/>
                                </a:solidFill>
                                <a:latin typeface="Cambria Math" panose="02040503050406030204" charset="0"/>
                                <a:cs typeface="Cambria Math" panose="02040503050406030204" charset="0"/>
                              </a:rPr>
                              <m:t>𝜔</m:t>
                            </m:r>
                          </m:e>
                          <m:sub>
                            <m:r>
                              <a:rPr lang="en-US" altLang="zh-CN" i="1">
                                <a:solidFill>
                                  <a:schemeClr val="accent5"/>
                                </a:solidFill>
                                <a:latin typeface="Cambria Math" panose="02040503050406030204" charset="0"/>
                                <a:cs typeface="Cambria Math" panose="02040503050406030204" charset="0"/>
                              </a:rPr>
                              <m:t>5</m:t>
                            </m:r>
                          </m:sub>
                        </m:sSub>
                      </m:oMath>
                    </m:oMathPara>
                  </a14:m>
                  <a:endParaRPr lang="en-US" altLang="zh-CN" i="1">
                    <a:solidFill>
                      <a:schemeClr val="accent5"/>
                    </a:solidFill>
                    <a:latin typeface="Cambria Math" panose="02040503050406030204" charset="0"/>
                    <a:cs typeface="Cambria Math" panose="02040503050406030204" charset="0"/>
                  </a:endParaRPr>
                </a:p>
              </p:txBody>
            </p:sp>
          </mc:Choice>
          <mc:Fallback>
            <p:sp>
              <p:nvSpPr>
                <p:cNvPr id="8" name="文本框 7"/>
                <p:cNvSpPr txBox="1">
                  <a:spLocks noRot="1" noChangeAspect="1" noMove="1" noResize="1" noEditPoints="1" noAdjustHandles="1" noChangeArrowheads="1" noChangeShapeType="1" noTextEdit="1"/>
                </p:cNvSpPr>
                <p:nvPr/>
              </p:nvSpPr>
              <p:spPr>
                <a:xfrm>
                  <a:off x="16" y="7177"/>
                  <a:ext cx="887" cy="580"/>
                </a:xfrm>
                <a:prstGeom prst="rect">
                  <a:avLst/>
                </a:prstGeom>
                <a:blipFill rotWithShape="1">
                  <a:blip r:embed="rId6"/>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 name="文本框 8"/>
                <p:cNvSpPr txBox="1"/>
                <p:nvPr/>
              </p:nvSpPr>
              <p:spPr>
                <a:xfrm>
                  <a:off x="16" y="8162"/>
                  <a:ext cx="887"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i="1">
                                <a:solidFill>
                                  <a:srgbClr val="924BC9"/>
                                </a:solidFill>
                                <a:latin typeface="Cambria Math" panose="02040503050406030204" charset="0"/>
                                <a:cs typeface="Cambria Math" panose="02040503050406030204" charset="0"/>
                              </a:rPr>
                            </m:ctrlPr>
                          </m:sSubPr>
                          <m:e>
                            <m:r>
                              <a:rPr lang="en-US" altLang="zh-CN" i="1">
                                <a:solidFill>
                                  <a:srgbClr val="924BC9"/>
                                </a:solidFill>
                                <a:latin typeface="Cambria Math" panose="02040503050406030204" charset="0"/>
                                <a:cs typeface="Cambria Math" panose="02040503050406030204" charset="0"/>
                              </a:rPr>
                              <m:t>𝜔</m:t>
                            </m:r>
                          </m:e>
                          <m:sub>
                            <m:r>
                              <a:rPr lang="en-US" altLang="zh-CN" i="1">
                                <a:solidFill>
                                  <a:srgbClr val="924BC9"/>
                                </a:solidFill>
                                <a:latin typeface="Cambria Math" panose="02040503050406030204" charset="0"/>
                                <a:cs typeface="Cambria Math" panose="02040503050406030204" charset="0"/>
                              </a:rPr>
                              <m:t>6</m:t>
                            </m:r>
                          </m:sub>
                        </m:sSub>
                      </m:oMath>
                    </m:oMathPara>
                  </a14:m>
                  <a:endParaRPr lang="en-US" altLang="zh-CN" i="1">
                    <a:solidFill>
                      <a:srgbClr val="924BC9"/>
                    </a:solidFill>
                    <a:latin typeface="Cambria Math" panose="02040503050406030204" charset="0"/>
                    <a:cs typeface="Cambria Math" panose="02040503050406030204" charset="0"/>
                  </a:endParaRPr>
                </a:p>
              </p:txBody>
            </p:sp>
          </mc:Choice>
          <mc:Fallback>
            <p:sp>
              <p:nvSpPr>
                <p:cNvPr id="9" name="文本框 8"/>
                <p:cNvSpPr txBox="1">
                  <a:spLocks noRot="1" noChangeAspect="1" noMove="1" noResize="1" noEditPoints="1" noAdjustHandles="1" noChangeArrowheads="1" noChangeShapeType="1" noTextEdit="1"/>
                </p:cNvSpPr>
                <p:nvPr/>
              </p:nvSpPr>
              <p:spPr>
                <a:xfrm>
                  <a:off x="16" y="8162"/>
                  <a:ext cx="887" cy="580"/>
                </a:xfrm>
                <a:prstGeom prst="rect">
                  <a:avLst/>
                </a:prstGeom>
                <a:blipFill rotWithShape="1">
                  <a:blip r:embed="rId7"/>
                </a:blipFill>
              </p:spPr>
              <p:txBody>
                <a:bodyPr/>
                <a:lstStyle/>
                <a:p>
                  <a:r>
                    <a:rPr lang="zh-CN" altLang="en-US">
                      <a:noFill/>
                    </a:rPr>
                    <a:t> </a:t>
                  </a:r>
                </a:p>
              </p:txBody>
            </p:sp>
          </mc:Fallback>
        </mc:AlternateContent>
        <p:sp>
          <p:nvSpPr>
            <p:cNvPr id="21" name="文本框 20"/>
            <p:cNvSpPr txBox="1"/>
            <p:nvPr/>
          </p:nvSpPr>
          <p:spPr>
            <a:xfrm>
              <a:off x="1749" y="9671"/>
              <a:ext cx="5179" cy="1016"/>
            </a:xfrm>
            <a:prstGeom prst="rect">
              <a:avLst/>
            </a:prstGeom>
            <a:noFill/>
          </p:spPr>
          <p:txBody>
            <a:bodyPr wrap="none" rtlCol="0">
              <a:spAutoFit/>
            </a:bodyPr>
            <a:p>
              <a:pPr indent="0" algn="l">
                <a:buClr>
                  <a:srgbClr val="4472C4"/>
                </a:buClr>
                <a:buFont typeface="Wingdings" panose="05000000000000000000" charset="0"/>
                <a:buNone/>
              </a:pPr>
              <a:r>
                <a:rPr lang="zh-CN" dirty="0">
                  <a:latin typeface="微软雅黑" panose="020B0503020204020204" charset="-122"/>
                  <a:ea typeface="微软雅黑" panose="020B0503020204020204" charset="-122"/>
                  <a:cs typeface="微软雅黑" panose="020B0503020204020204" charset="-122"/>
                  <a:sym typeface="+mn-ea"/>
                </a:rPr>
                <a:t>当所有频率成分都为0相位时，</a:t>
              </a:r>
              <a:endParaRPr lang="zh-CN" dirty="0">
                <a:latin typeface="微软雅黑" panose="020B0503020204020204" charset="-122"/>
                <a:ea typeface="微软雅黑" panose="020B0503020204020204" charset="-122"/>
                <a:cs typeface="微软雅黑" panose="020B0503020204020204" charset="-122"/>
                <a:sym typeface="+mn-ea"/>
              </a:endParaRPr>
            </a:p>
            <a:p>
              <a:pPr indent="0" algn="l">
                <a:buClr>
                  <a:srgbClr val="4472C4"/>
                </a:buClr>
                <a:buFont typeface="Wingdings" panose="05000000000000000000" charset="0"/>
                <a:buNone/>
              </a:pPr>
              <a:r>
                <a:rPr lang="zh-CN" dirty="0">
                  <a:latin typeface="微软雅黑" panose="020B0503020204020204" charset="-122"/>
                  <a:ea typeface="微软雅黑" panose="020B0503020204020204" charset="-122"/>
                  <a:cs typeface="微软雅黑" panose="020B0503020204020204" charset="-122"/>
                  <a:sym typeface="+mn-ea"/>
                </a:rPr>
                <a:t>整个脉冲的光谱相位为0</a:t>
              </a:r>
              <a:endParaRPr lang="en-US" altLang="zh-CN">
                <a:cs typeface="微软雅黑" panose="020B0503020204020204" charset="-122"/>
              </a:endParaRPr>
            </a:p>
          </p:txBody>
        </p:sp>
      </p:grpSp>
      <p:grpSp>
        <p:nvGrpSpPr>
          <p:cNvPr id="23" name="组合 22"/>
          <p:cNvGrpSpPr/>
          <p:nvPr/>
        </p:nvGrpSpPr>
        <p:grpSpPr>
          <a:xfrm>
            <a:off x="5353050" y="1952625"/>
            <a:ext cx="6731000" cy="4836795"/>
            <a:chOff x="8430" y="3075"/>
            <a:chExt cx="10600" cy="7617"/>
          </a:xfrm>
        </p:grpSpPr>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46" y="3075"/>
              <a:ext cx="8985" cy="6596"/>
            </a:xfrm>
            <a:prstGeom prst="rect">
              <a:avLst/>
            </a:prstGeom>
          </p:spPr>
        </p:pic>
        <mc:AlternateContent xmlns:mc="http://schemas.openxmlformats.org/markup-compatibility/2006">
          <mc:Choice xmlns:a14="http://schemas.microsoft.com/office/drawing/2010/main" Requires="a14">
            <p:sp>
              <p:nvSpPr>
                <p:cNvPr id="10" name="文本框 9"/>
                <p:cNvSpPr txBox="1"/>
                <p:nvPr/>
              </p:nvSpPr>
              <p:spPr>
                <a:xfrm>
                  <a:off x="8430" y="3374"/>
                  <a:ext cx="1923"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i="1">
                            <a:solidFill>
                              <a:srgbClr val="C00000"/>
                            </a:solidFill>
                            <a:latin typeface="Cambria Math" panose="02040503050406030204" charset="0"/>
                            <a:cs typeface="Cambria Math" panose="02040503050406030204" charset="0"/>
                          </a:rPr>
                          <m:t>𝜑</m:t>
                        </m:r>
                        <m:d>
                          <m:dPr>
                            <m:ctrlPr>
                              <a:rPr lang="en-US" altLang="zh-CN" i="1">
                                <a:solidFill>
                                  <a:srgbClr val="C00000"/>
                                </a:solidFill>
                                <a:latin typeface="Cambria Math" panose="02040503050406030204" charset="0"/>
                                <a:cs typeface="Cambria Math" panose="02040503050406030204" charset="0"/>
                              </a:rPr>
                            </m:ctrlPr>
                          </m:dPr>
                          <m:e>
                            <m:sSub>
                              <m:sSubPr>
                                <m:ctrlPr>
                                  <a:rPr lang="en-US" altLang="zh-CN" i="1">
                                    <a:solidFill>
                                      <a:srgbClr val="C00000"/>
                                    </a:solidFill>
                                    <a:latin typeface="Cambria Math" panose="02040503050406030204" charset="0"/>
                                    <a:cs typeface="Cambria Math" panose="02040503050406030204" charset="0"/>
                                  </a:rPr>
                                </m:ctrlPr>
                              </m:sSubPr>
                              <m:e>
                                <m:r>
                                  <a:rPr lang="en-US" altLang="zh-CN" i="1">
                                    <a:solidFill>
                                      <a:srgbClr val="C00000"/>
                                    </a:solidFill>
                                    <a:latin typeface="Cambria Math" panose="02040503050406030204" charset="0"/>
                                    <a:cs typeface="Cambria Math" panose="02040503050406030204" charset="0"/>
                                  </a:rPr>
                                  <m:t>𝜔</m:t>
                                </m:r>
                              </m:e>
                              <m:sub>
                                <m:r>
                                  <a:rPr lang="en-US" altLang="zh-CN" i="1">
                                    <a:solidFill>
                                      <a:srgbClr val="C00000"/>
                                    </a:solidFill>
                                    <a:latin typeface="Cambria Math" panose="02040503050406030204" charset="0"/>
                                    <a:cs typeface="Cambria Math" panose="02040503050406030204" charset="0"/>
                                  </a:rPr>
                                  <m:t>1</m:t>
                                </m:r>
                              </m:sub>
                            </m:sSub>
                          </m:e>
                        </m:d>
                        <m:r>
                          <a:rPr lang="en-US" altLang="zh-CN" i="1">
                            <a:solidFill>
                              <a:srgbClr val="C00000"/>
                            </a:solidFill>
                            <a:latin typeface="Cambria Math" panose="02040503050406030204" charset="0"/>
                            <a:cs typeface="Cambria Math" panose="02040503050406030204" charset="0"/>
                          </a:rPr>
                          <m:t>=</m:t>
                        </m:r>
                        <m:r>
                          <a:rPr lang="en-US" altLang="zh-CN" i="1">
                            <a:solidFill>
                              <a:srgbClr val="C00000"/>
                            </a:solidFill>
                            <a:latin typeface="Cambria Math" panose="02040503050406030204" charset="0"/>
                            <a:ea typeface="微软雅黑" panose="020B0503020204020204" charset="-122"/>
                            <a:cs typeface="Cambria Math" panose="02040503050406030204" charset="0"/>
                          </a:rPr>
                          <m:t>0</m:t>
                        </m:r>
                      </m:oMath>
                    </m:oMathPara>
                  </a14:m>
                  <a:endParaRPr lang="en-US" altLang="zh-CN" i="1">
                    <a:solidFill>
                      <a:srgbClr val="C00000"/>
                    </a:solidFill>
                    <a:latin typeface="Cambria Math" panose="02040503050406030204" charset="0"/>
                    <a:ea typeface="微软雅黑" panose="020B0503020204020204" charset="-122"/>
                    <a:cs typeface="Cambria Math" panose="02040503050406030204" charset="0"/>
                  </a:endParaRPr>
                </a:p>
              </p:txBody>
            </p:sp>
          </mc:Choice>
          <mc:Fallback>
            <p:sp>
              <p:nvSpPr>
                <p:cNvPr id="10" name="文本框 9"/>
                <p:cNvSpPr txBox="1">
                  <a:spLocks noRot="1" noChangeAspect="1" noMove="1" noResize="1" noEditPoints="1" noAdjustHandles="1" noChangeArrowheads="1" noChangeShapeType="1" noTextEdit="1"/>
                </p:cNvSpPr>
                <p:nvPr/>
              </p:nvSpPr>
              <p:spPr>
                <a:xfrm>
                  <a:off x="8430" y="3374"/>
                  <a:ext cx="1923" cy="580"/>
                </a:xfrm>
                <a:prstGeom prst="rect">
                  <a:avLst/>
                </a:prstGeom>
                <a:blipFill rotWithShape="1">
                  <a:blip r:embed="rId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1" name="文本框 10"/>
                <p:cNvSpPr txBox="1"/>
                <p:nvPr/>
              </p:nvSpPr>
              <p:spPr>
                <a:xfrm>
                  <a:off x="8430" y="4222"/>
                  <a:ext cx="2409"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i="1">
                            <a:solidFill>
                              <a:srgbClr val="FF6600"/>
                            </a:solidFill>
                            <a:latin typeface="Cambria Math" panose="02040503050406030204" charset="0"/>
                            <a:cs typeface="Cambria Math" panose="02040503050406030204" charset="0"/>
                          </a:rPr>
                          <m:t>𝜑</m:t>
                        </m:r>
                        <m:d>
                          <m:dPr>
                            <m:ctrlPr>
                              <a:rPr lang="en-US" altLang="zh-CN" i="1">
                                <a:solidFill>
                                  <a:srgbClr val="FF6600"/>
                                </a:solidFill>
                                <a:latin typeface="Cambria Math" panose="02040503050406030204" charset="0"/>
                                <a:cs typeface="Cambria Math" panose="02040503050406030204" charset="0"/>
                              </a:rPr>
                            </m:ctrlPr>
                          </m:dPr>
                          <m:e>
                            <m:sSub>
                              <m:sSubPr>
                                <m:ctrlPr>
                                  <a:rPr lang="en-US" altLang="zh-CN" i="1">
                                    <a:solidFill>
                                      <a:srgbClr val="FF6600"/>
                                    </a:solidFill>
                                    <a:latin typeface="Cambria Math" panose="02040503050406030204" charset="0"/>
                                    <a:cs typeface="Cambria Math" panose="02040503050406030204" charset="0"/>
                                  </a:rPr>
                                </m:ctrlPr>
                              </m:sSubPr>
                              <m:e>
                                <m:r>
                                  <a:rPr lang="en-US" altLang="zh-CN" i="1">
                                    <a:solidFill>
                                      <a:srgbClr val="FF6600"/>
                                    </a:solidFill>
                                    <a:latin typeface="Cambria Math" panose="02040503050406030204" charset="0"/>
                                    <a:cs typeface="Cambria Math" panose="02040503050406030204" charset="0"/>
                                  </a:rPr>
                                  <m:t>𝜔</m:t>
                                </m:r>
                              </m:e>
                              <m:sub>
                                <m:r>
                                  <a:rPr lang="en-US" altLang="zh-CN" i="1">
                                    <a:solidFill>
                                      <a:srgbClr val="FF6600"/>
                                    </a:solidFill>
                                    <a:latin typeface="Cambria Math" panose="02040503050406030204" charset="0"/>
                                    <a:cs typeface="Cambria Math" panose="02040503050406030204" charset="0"/>
                                  </a:rPr>
                                  <m:t>2</m:t>
                                </m:r>
                              </m:sub>
                            </m:sSub>
                          </m:e>
                        </m:d>
                        <m:r>
                          <a:rPr lang="en-US" altLang="zh-CN" i="1">
                            <a:solidFill>
                              <a:srgbClr val="FF6600"/>
                            </a:solidFill>
                            <a:latin typeface="Cambria Math" panose="02040503050406030204" charset="0"/>
                            <a:cs typeface="Cambria Math" panose="02040503050406030204" charset="0"/>
                          </a:rPr>
                          <m:t>=</m:t>
                        </m:r>
                        <m:r>
                          <a:rPr lang="en-US" altLang="zh-CN" i="1">
                            <a:solidFill>
                              <a:srgbClr val="FF6600"/>
                            </a:solidFill>
                            <a:latin typeface="Cambria Math" panose="02040503050406030204" charset="0"/>
                            <a:cs typeface="Cambria Math" panose="02040503050406030204" charset="0"/>
                          </a:rPr>
                          <m:t>0</m:t>
                        </m:r>
                        <m:r>
                          <a:rPr lang="en-US" altLang="zh-CN" i="1">
                            <a:solidFill>
                              <a:srgbClr val="FF6600"/>
                            </a:solidFill>
                            <a:latin typeface="Cambria Math" panose="02040503050406030204" charset="0"/>
                            <a:cs typeface="Cambria Math" panose="02040503050406030204" charset="0"/>
                          </a:rPr>
                          <m:t>.</m:t>
                        </m:r>
                        <m:r>
                          <a:rPr lang="en-US" altLang="zh-CN" i="1">
                            <a:solidFill>
                              <a:srgbClr val="FF6600"/>
                            </a:solidFill>
                            <a:latin typeface="Cambria Math" panose="02040503050406030204" charset="0"/>
                            <a:cs typeface="Cambria Math" panose="02040503050406030204" charset="0"/>
                          </a:rPr>
                          <m:t>2</m:t>
                        </m:r>
                        <m:r>
                          <a:rPr lang="en-US" altLang="zh-CN" i="1">
                            <a:solidFill>
                              <a:srgbClr val="FF6600"/>
                            </a:solidFill>
                            <a:latin typeface="Cambria Math" panose="02040503050406030204" charset="0"/>
                            <a:ea typeface="微软雅黑" panose="020B0503020204020204" charset="-122"/>
                            <a:cs typeface="Cambria Math" panose="02040503050406030204" charset="0"/>
                          </a:rPr>
                          <m:t>𝜋</m:t>
                        </m:r>
                      </m:oMath>
                    </m:oMathPara>
                  </a14:m>
                  <a:endParaRPr lang="en-US" altLang="zh-CN" i="1">
                    <a:solidFill>
                      <a:srgbClr val="FF6600"/>
                    </a:solidFill>
                    <a:latin typeface="Cambria Math" panose="02040503050406030204" charset="0"/>
                    <a:ea typeface="微软雅黑" panose="020B0503020204020204" charset="-122"/>
                    <a:cs typeface="Cambria Math" panose="02040503050406030204" charset="0"/>
                  </a:endParaRPr>
                </a:p>
              </p:txBody>
            </p:sp>
          </mc:Choice>
          <mc:Fallback>
            <p:sp>
              <p:nvSpPr>
                <p:cNvPr id="11" name="文本框 10"/>
                <p:cNvSpPr txBox="1">
                  <a:spLocks noRot="1" noChangeAspect="1" noMove="1" noResize="1" noEditPoints="1" noAdjustHandles="1" noChangeArrowheads="1" noChangeShapeType="1" noTextEdit="1"/>
                </p:cNvSpPr>
                <p:nvPr/>
              </p:nvSpPr>
              <p:spPr>
                <a:xfrm>
                  <a:off x="8430" y="4222"/>
                  <a:ext cx="2409" cy="580"/>
                </a:xfrm>
                <a:prstGeom prst="rect">
                  <a:avLst/>
                </a:prstGeom>
                <a:blipFill rotWithShape="1">
                  <a:blip r:embed="rId10"/>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3" name="文本框 12"/>
                <p:cNvSpPr txBox="1"/>
                <p:nvPr/>
              </p:nvSpPr>
              <p:spPr>
                <a:xfrm>
                  <a:off x="8430" y="5207"/>
                  <a:ext cx="2409"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i="1">
                            <a:solidFill>
                              <a:srgbClr val="FFC000"/>
                            </a:solidFill>
                            <a:latin typeface="Cambria Math" panose="02040503050406030204" charset="0"/>
                            <a:cs typeface="Cambria Math" panose="02040503050406030204" charset="0"/>
                          </a:rPr>
                          <m:t>𝜑</m:t>
                        </m:r>
                        <m:d>
                          <m:dPr>
                            <m:ctrlPr>
                              <a:rPr lang="en-US" altLang="zh-CN" i="1">
                                <a:solidFill>
                                  <a:srgbClr val="FFC000"/>
                                </a:solidFill>
                                <a:latin typeface="Cambria Math" panose="02040503050406030204" charset="0"/>
                                <a:cs typeface="Cambria Math" panose="02040503050406030204" charset="0"/>
                              </a:rPr>
                            </m:ctrlPr>
                          </m:dPr>
                          <m:e>
                            <m:sSub>
                              <m:sSubPr>
                                <m:ctrlPr>
                                  <a:rPr lang="en-US" altLang="zh-CN" i="1">
                                    <a:solidFill>
                                      <a:srgbClr val="FFC000"/>
                                    </a:solidFill>
                                    <a:latin typeface="Cambria Math" panose="02040503050406030204" charset="0"/>
                                    <a:cs typeface="Cambria Math" panose="02040503050406030204" charset="0"/>
                                  </a:rPr>
                                </m:ctrlPr>
                              </m:sSubPr>
                              <m:e>
                                <m:r>
                                  <a:rPr lang="en-US" altLang="zh-CN" i="1">
                                    <a:solidFill>
                                      <a:srgbClr val="FFC000"/>
                                    </a:solidFill>
                                    <a:latin typeface="Cambria Math" panose="02040503050406030204" charset="0"/>
                                    <a:cs typeface="Cambria Math" panose="02040503050406030204" charset="0"/>
                                  </a:rPr>
                                  <m:t>𝜔</m:t>
                                </m:r>
                              </m:e>
                              <m:sub>
                                <m:r>
                                  <a:rPr lang="en-US" altLang="zh-CN" i="1">
                                    <a:solidFill>
                                      <a:srgbClr val="FFC000"/>
                                    </a:solidFill>
                                    <a:latin typeface="Cambria Math" panose="02040503050406030204" charset="0"/>
                                    <a:cs typeface="Cambria Math" panose="02040503050406030204" charset="0"/>
                                  </a:rPr>
                                  <m:t>3</m:t>
                                </m:r>
                              </m:sub>
                            </m:sSub>
                          </m:e>
                        </m:d>
                        <m:r>
                          <a:rPr lang="en-US" altLang="zh-CN" i="1">
                            <a:solidFill>
                              <a:srgbClr val="FFC000"/>
                            </a:solidFill>
                            <a:latin typeface="Cambria Math" panose="02040503050406030204" charset="0"/>
                            <a:cs typeface="Cambria Math" panose="02040503050406030204" charset="0"/>
                          </a:rPr>
                          <m:t>=</m:t>
                        </m:r>
                        <m:r>
                          <a:rPr lang="en-US" altLang="zh-CN" i="1">
                            <a:solidFill>
                              <a:srgbClr val="FFC000"/>
                            </a:solidFill>
                            <a:latin typeface="Cambria Math" panose="02040503050406030204" charset="0"/>
                            <a:cs typeface="Cambria Math" panose="02040503050406030204" charset="0"/>
                          </a:rPr>
                          <m:t>0</m:t>
                        </m:r>
                        <m:r>
                          <a:rPr lang="en-US" altLang="zh-CN" i="1">
                            <a:solidFill>
                              <a:srgbClr val="FFC000"/>
                            </a:solidFill>
                            <a:latin typeface="Cambria Math" panose="02040503050406030204" charset="0"/>
                            <a:cs typeface="Cambria Math" panose="02040503050406030204" charset="0"/>
                          </a:rPr>
                          <m:t>.</m:t>
                        </m:r>
                        <m:r>
                          <a:rPr lang="en-US" altLang="zh-CN" i="1">
                            <a:solidFill>
                              <a:srgbClr val="FFC000"/>
                            </a:solidFill>
                            <a:latin typeface="Cambria Math" panose="02040503050406030204" charset="0"/>
                            <a:cs typeface="Cambria Math" panose="02040503050406030204" charset="0"/>
                          </a:rPr>
                          <m:t>4</m:t>
                        </m:r>
                        <m:r>
                          <a:rPr lang="en-US" altLang="zh-CN" i="1">
                            <a:solidFill>
                              <a:srgbClr val="FFC000"/>
                            </a:solidFill>
                            <a:latin typeface="Cambria Math" panose="02040503050406030204" charset="0"/>
                            <a:ea typeface="微软雅黑" panose="020B0503020204020204" charset="-122"/>
                            <a:cs typeface="Cambria Math" panose="02040503050406030204" charset="0"/>
                          </a:rPr>
                          <m:t>𝜋</m:t>
                        </m:r>
                      </m:oMath>
                    </m:oMathPara>
                  </a14:m>
                  <a:endParaRPr lang="en-US" altLang="zh-CN" i="1">
                    <a:solidFill>
                      <a:srgbClr val="FFC000"/>
                    </a:solidFill>
                    <a:latin typeface="Cambria Math" panose="02040503050406030204" charset="0"/>
                    <a:ea typeface="微软雅黑" panose="020B0503020204020204" charset="-122"/>
                    <a:cs typeface="Cambria Math" panose="02040503050406030204" charset="0"/>
                  </a:endParaRPr>
                </a:p>
              </p:txBody>
            </p:sp>
          </mc:Choice>
          <mc:Fallback>
            <p:sp>
              <p:nvSpPr>
                <p:cNvPr id="13" name="文本框 12"/>
                <p:cNvSpPr txBox="1">
                  <a:spLocks noRot="1" noChangeAspect="1" noMove="1" noResize="1" noEditPoints="1" noAdjustHandles="1" noChangeArrowheads="1" noChangeShapeType="1" noTextEdit="1"/>
                </p:cNvSpPr>
                <p:nvPr/>
              </p:nvSpPr>
              <p:spPr>
                <a:xfrm>
                  <a:off x="8430" y="5207"/>
                  <a:ext cx="2409" cy="580"/>
                </a:xfrm>
                <a:prstGeom prst="rect">
                  <a:avLst/>
                </a:prstGeom>
                <a:blipFill rotWithShape="1">
                  <a:blip r:embed="rId1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4" name="文本框 13"/>
                <p:cNvSpPr txBox="1"/>
                <p:nvPr/>
              </p:nvSpPr>
              <p:spPr>
                <a:xfrm>
                  <a:off x="8430" y="6192"/>
                  <a:ext cx="2409"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i="1">
                            <a:solidFill>
                              <a:schemeClr val="accent6"/>
                            </a:solidFill>
                            <a:latin typeface="Cambria Math" panose="02040503050406030204" charset="0"/>
                            <a:cs typeface="Cambria Math" panose="02040503050406030204" charset="0"/>
                          </a:rPr>
                          <m:t>𝜑</m:t>
                        </m:r>
                        <m:d>
                          <m:dPr>
                            <m:ctrlPr>
                              <a:rPr lang="en-US" altLang="zh-CN" i="1">
                                <a:solidFill>
                                  <a:schemeClr val="accent6"/>
                                </a:solidFill>
                                <a:latin typeface="Cambria Math" panose="02040503050406030204" charset="0"/>
                                <a:cs typeface="Cambria Math" panose="02040503050406030204" charset="0"/>
                              </a:rPr>
                            </m:ctrlPr>
                          </m:dPr>
                          <m:e>
                            <m:sSub>
                              <m:sSubPr>
                                <m:ctrlPr>
                                  <a:rPr lang="en-US" altLang="zh-CN" i="1">
                                    <a:solidFill>
                                      <a:schemeClr val="accent6"/>
                                    </a:solidFill>
                                    <a:latin typeface="Cambria Math" panose="02040503050406030204" charset="0"/>
                                    <a:cs typeface="Cambria Math" panose="02040503050406030204" charset="0"/>
                                  </a:rPr>
                                </m:ctrlPr>
                              </m:sSubPr>
                              <m:e>
                                <m:r>
                                  <a:rPr lang="en-US" altLang="zh-CN" i="1">
                                    <a:solidFill>
                                      <a:schemeClr val="accent6"/>
                                    </a:solidFill>
                                    <a:latin typeface="Cambria Math" panose="02040503050406030204" charset="0"/>
                                    <a:cs typeface="Cambria Math" panose="02040503050406030204" charset="0"/>
                                  </a:rPr>
                                  <m:t>𝜔</m:t>
                                </m:r>
                              </m:e>
                              <m:sub>
                                <m:r>
                                  <a:rPr lang="en-US" altLang="zh-CN" i="1">
                                    <a:solidFill>
                                      <a:schemeClr val="accent6"/>
                                    </a:solidFill>
                                    <a:latin typeface="Cambria Math" panose="02040503050406030204" charset="0"/>
                                    <a:cs typeface="Cambria Math" panose="02040503050406030204" charset="0"/>
                                  </a:rPr>
                                  <m:t>4</m:t>
                                </m:r>
                              </m:sub>
                            </m:sSub>
                          </m:e>
                        </m:d>
                        <m:r>
                          <a:rPr lang="en-US" altLang="zh-CN" i="1">
                            <a:solidFill>
                              <a:schemeClr val="accent6"/>
                            </a:solidFill>
                            <a:latin typeface="Cambria Math" panose="02040503050406030204" charset="0"/>
                            <a:cs typeface="Cambria Math" panose="02040503050406030204" charset="0"/>
                          </a:rPr>
                          <m:t>=</m:t>
                        </m:r>
                        <m:r>
                          <a:rPr lang="en-US" altLang="zh-CN" i="1">
                            <a:solidFill>
                              <a:schemeClr val="accent6"/>
                            </a:solidFill>
                            <a:latin typeface="Cambria Math" panose="02040503050406030204" charset="0"/>
                            <a:cs typeface="Cambria Math" panose="02040503050406030204" charset="0"/>
                          </a:rPr>
                          <m:t>0</m:t>
                        </m:r>
                        <m:r>
                          <a:rPr lang="en-US" altLang="zh-CN" i="1">
                            <a:solidFill>
                              <a:schemeClr val="accent6"/>
                            </a:solidFill>
                            <a:latin typeface="Cambria Math" panose="02040503050406030204" charset="0"/>
                            <a:cs typeface="Cambria Math" panose="02040503050406030204" charset="0"/>
                          </a:rPr>
                          <m:t>.</m:t>
                        </m:r>
                        <m:r>
                          <a:rPr lang="en-US" altLang="zh-CN" i="1">
                            <a:solidFill>
                              <a:schemeClr val="accent6"/>
                            </a:solidFill>
                            <a:latin typeface="Cambria Math" panose="02040503050406030204" charset="0"/>
                            <a:cs typeface="Cambria Math" panose="02040503050406030204" charset="0"/>
                          </a:rPr>
                          <m:t>6</m:t>
                        </m:r>
                        <m:r>
                          <a:rPr lang="en-US" altLang="zh-CN" i="1">
                            <a:solidFill>
                              <a:schemeClr val="accent6"/>
                            </a:solidFill>
                            <a:latin typeface="Cambria Math" panose="02040503050406030204" charset="0"/>
                            <a:ea typeface="微软雅黑" panose="020B0503020204020204" charset="-122"/>
                            <a:cs typeface="Cambria Math" panose="02040503050406030204" charset="0"/>
                          </a:rPr>
                          <m:t>𝜋</m:t>
                        </m:r>
                      </m:oMath>
                    </m:oMathPara>
                  </a14:m>
                  <a:endParaRPr lang="en-US" altLang="zh-CN" i="1">
                    <a:solidFill>
                      <a:schemeClr val="accent6"/>
                    </a:solidFill>
                    <a:latin typeface="Cambria Math" panose="02040503050406030204" charset="0"/>
                    <a:ea typeface="微软雅黑" panose="020B0503020204020204" charset="-122"/>
                    <a:cs typeface="Cambria Math" panose="02040503050406030204" charset="0"/>
                  </a:endParaRPr>
                </a:p>
              </p:txBody>
            </p:sp>
          </mc:Choice>
          <mc:Fallback>
            <p:sp>
              <p:nvSpPr>
                <p:cNvPr id="14" name="文本框 13"/>
                <p:cNvSpPr txBox="1">
                  <a:spLocks noRot="1" noChangeAspect="1" noMove="1" noResize="1" noEditPoints="1" noAdjustHandles="1" noChangeArrowheads="1" noChangeShapeType="1" noTextEdit="1"/>
                </p:cNvSpPr>
                <p:nvPr/>
              </p:nvSpPr>
              <p:spPr>
                <a:xfrm>
                  <a:off x="8430" y="6192"/>
                  <a:ext cx="2409" cy="580"/>
                </a:xfrm>
                <a:prstGeom prst="rect">
                  <a:avLst/>
                </a:prstGeom>
                <a:blipFill rotWithShape="1">
                  <a:blip r:embed="rId12"/>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5" name="文本框 14"/>
                <p:cNvSpPr txBox="1"/>
                <p:nvPr/>
              </p:nvSpPr>
              <p:spPr>
                <a:xfrm>
                  <a:off x="8430" y="7177"/>
                  <a:ext cx="2409"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i="1">
                            <a:solidFill>
                              <a:schemeClr val="accent5"/>
                            </a:solidFill>
                            <a:latin typeface="Cambria Math" panose="02040503050406030204" charset="0"/>
                            <a:cs typeface="Cambria Math" panose="02040503050406030204" charset="0"/>
                          </a:rPr>
                          <m:t>𝜑</m:t>
                        </m:r>
                        <m:d>
                          <m:dPr>
                            <m:ctrlPr>
                              <a:rPr lang="en-US" altLang="zh-CN" i="1">
                                <a:solidFill>
                                  <a:schemeClr val="accent5"/>
                                </a:solidFill>
                                <a:latin typeface="Cambria Math" panose="02040503050406030204" charset="0"/>
                                <a:cs typeface="Cambria Math" panose="02040503050406030204" charset="0"/>
                              </a:rPr>
                            </m:ctrlPr>
                          </m:dPr>
                          <m:e>
                            <m:sSub>
                              <m:sSubPr>
                                <m:ctrlPr>
                                  <a:rPr lang="en-US" altLang="zh-CN" i="1">
                                    <a:solidFill>
                                      <a:schemeClr val="accent5"/>
                                    </a:solidFill>
                                    <a:latin typeface="Cambria Math" panose="02040503050406030204" charset="0"/>
                                    <a:cs typeface="Cambria Math" panose="02040503050406030204" charset="0"/>
                                  </a:rPr>
                                </m:ctrlPr>
                              </m:sSubPr>
                              <m:e>
                                <m:r>
                                  <a:rPr lang="en-US" altLang="zh-CN" i="1">
                                    <a:solidFill>
                                      <a:schemeClr val="accent5"/>
                                    </a:solidFill>
                                    <a:latin typeface="Cambria Math" panose="02040503050406030204" charset="0"/>
                                    <a:cs typeface="Cambria Math" panose="02040503050406030204" charset="0"/>
                                  </a:rPr>
                                  <m:t>𝜔</m:t>
                                </m:r>
                              </m:e>
                              <m:sub>
                                <m:r>
                                  <a:rPr lang="en-US" altLang="zh-CN" i="1">
                                    <a:solidFill>
                                      <a:schemeClr val="accent5"/>
                                    </a:solidFill>
                                    <a:latin typeface="Cambria Math" panose="02040503050406030204" charset="0"/>
                                    <a:cs typeface="Cambria Math" panose="02040503050406030204" charset="0"/>
                                  </a:rPr>
                                  <m:t>5</m:t>
                                </m:r>
                              </m:sub>
                            </m:sSub>
                          </m:e>
                        </m:d>
                        <m:r>
                          <a:rPr lang="en-US" altLang="zh-CN" i="1">
                            <a:solidFill>
                              <a:schemeClr val="accent5"/>
                            </a:solidFill>
                            <a:latin typeface="Cambria Math" panose="02040503050406030204" charset="0"/>
                            <a:cs typeface="Cambria Math" panose="02040503050406030204" charset="0"/>
                          </a:rPr>
                          <m:t>=</m:t>
                        </m:r>
                        <m:r>
                          <a:rPr lang="en-US" altLang="zh-CN" i="1">
                            <a:solidFill>
                              <a:schemeClr val="accent5"/>
                            </a:solidFill>
                            <a:latin typeface="Cambria Math" panose="02040503050406030204" charset="0"/>
                            <a:cs typeface="Cambria Math" panose="02040503050406030204" charset="0"/>
                          </a:rPr>
                          <m:t>0</m:t>
                        </m:r>
                        <m:r>
                          <a:rPr lang="en-US" altLang="zh-CN" i="1">
                            <a:solidFill>
                              <a:schemeClr val="accent5"/>
                            </a:solidFill>
                            <a:latin typeface="Cambria Math" panose="02040503050406030204" charset="0"/>
                            <a:cs typeface="Cambria Math" panose="02040503050406030204" charset="0"/>
                          </a:rPr>
                          <m:t>.</m:t>
                        </m:r>
                        <m:r>
                          <a:rPr lang="en-US" altLang="zh-CN" i="1">
                            <a:solidFill>
                              <a:schemeClr val="accent5"/>
                            </a:solidFill>
                            <a:latin typeface="Cambria Math" panose="02040503050406030204" charset="0"/>
                            <a:cs typeface="Cambria Math" panose="02040503050406030204" charset="0"/>
                          </a:rPr>
                          <m:t>8</m:t>
                        </m:r>
                        <m:r>
                          <a:rPr lang="en-US" altLang="zh-CN" i="1">
                            <a:solidFill>
                              <a:schemeClr val="accent5"/>
                            </a:solidFill>
                            <a:latin typeface="Cambria Math" panose="02040503050406030204" charset="0"/>
                            <a:ea typeface="微软雅黑" panose="020B0503020204020204" charset="-122"/>
                            <a:cs typeface="Cambria Math" panose="02040503050406030204" charset="0"/>
                          </a:rPr>
                          <m:t>𝜋</m:t>
                        </m:r>
                      </m:oMath>
                    </m:oMathPara>
                  </a14:m>
                  <a:endParaRPr lang="en-US" altLang="zh-CN" i="1">
                    <a:solidFill>
                      <a:schemeClr val="accent5"/>
                    </a:solidFill>
                    <a:latin typeface="Cambria Math" panose="02040503050406030204" charset="0"/>
                    <a:ea typeface="微软雅黑" panose="020B0503020204020204" charset="-122"/>
                    <a:cs typeface="Cambria Math" panose="02040503050406030204" charset="0"/>
                  </a:endParaRPr>
                </a:p>
              </p:txBody>
            </p:sp>
          </mc:Choice>
          <mc:Fallback>
            <p:sp>
              <p:nvSpPr>
                <p:cNvPr id="15" name="文本框 14"/>
                <p:cNvSpPr txBox="1">
                  <a:spLocks noRot="1" noChangeAspect="1" noMove="1" noResize="1" noEditPoints="1" noAdjustHandles="1" noChangeArrowheads="1" noChangeShapeType="1" noTextEdit="1"/>
                </p:cNvSpPr>
                <p:nvPr/>
              </p:nvSpPr>
              <p:spPr>
                <a:xfrm>
                  <a:off x="8430" y="7177"/>
                  <a:ext cx="2409" cy="580"/>
                </a:xfrm>
                <a:prstGeom prst="rect">
                  <a:avLst/>
                </a:prstGeom>
                <a:blipFill rotWithShape="1">
                  <a:blip r:embed="rId1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 name="文本框 15"/>
                <p:cNvSpPr txBox="1"/>
                <p:nvPr/>
              </p:nvSpPr>
              <p:spPr>
                <a:xfrm>
                  <a:off x="8430" y="8162"/>
                  <a:ext cx="2036"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i="1">
                            <a:solidFill>
                              <a:srgbClr val="924BC9"/>
                            </a:solidFill>
                            <a:latin typeface="Cambria Math" panose="02040503050406030204" charset="0"/>
                            <a:cs typeface="Cambria Math" panose="02040503050406030204" charset="0"/>
                          </a:rPr>
                          <m:t>𝜑</m:t>
                        </m:r>
                        <m:d>
                          <m:dPr>
                            <m:ctrlPr>
                              <a:rPr lang="en-US" altLang="zh-CN" i="1">
                                <a:solidFill>
                                  <a:srgbClr val="924BC9"/>
                                </a:solidFill>
                                <a:latin typeface="Cambria Math" panose="02040503050406030204" charset="0"/>
                                <a:cs typeface="Cambria Math" panose="02040503050406030204" charset="0"/>
                              </a:rPr>
                            </m:ctrlPr>
                          </m:dPr>
                          <m:e>
                            <m:sSub>
                              <m:sSubPr>
                                <m:ctrlPr>
                                  <a:rPr lang="en-US" altLang="zh-CN" i="1">
                                    <a:solidFill>
                                      <a:srgbClr val="924BC9"/>
                                    </a:solidFill>
                                    <a:latin typeface="Cambria Math" panose="02040503050406030204" charset="0"/>
                                    <a:cs typeface="Cambria Math" panose="02040503050406030204" charset="0"/>
                                  </a:rPr>
                                </m:ctrlPr>
                              </m:sSubPr>
                              <m:e>
                                <m:r>
                                  <a:rPr lang="en-US" altLang="zh-CN" i="1">
                                    <a:solidFill>
                                      <a:srgbClr val="924BC9"/>
                                    </a:solidFill>
                                    <a:latin typeface="Cambria Math" panose="02040503050406030204" charset="0"/>
                                    <a:cs typeface="Cambria Math" panose="02040503050406030204" charset="0"/>
                                  </a:rPr>
                                  <m:t>𝜔</m:t>
                                </m:r>
                              </m:e>
                              <m:sub>
                                <m:r>
                                  <a:rPr lang="en-US" altLang="zh-CN" i="1">
                                    <a:solidFill>
                                      <a:srgbClr val="924BC9"/>
                                    </a:solidFill>
                                    <a:latin typeface="Cambria Math" panose="02040503050406030204" charset="0"/>
                                    <a:cs typeface="Cambria Math" panose="02040503050406030204" charset="0"/>
                                  </a:rPr>
                                  <m:t>6</m:t>
                                </m:r>
                              </m:sub>
                            </m:sSub>
                          </m:e>
                        </m:d>
                        <m:r>
                          <a:rPr lang="en-US" altLang="zh-CN" i="1">
                            <a:solidFill>
                              <a:srgbClr val="924BC9"/>
                            </a:solidFill>
                            <a:latin typeface="Cambria Math" panose="02040503050406030204" charset="0"/>
                            <a:cs typeface="Cambria Math" panose="02040503050406030204" charset="0"/>
                          </a:rPr>
                          <m:t>=</m:t>
                        </m:r>
                        <m:r>
                          <a:rPr lang="en-US" altLang="zh-CN" i="1">
                            <a:solidFill>
                              <a:srgbClr val="924BC9"/>
                            </a:solidFill>
                            <a:latin typeface="Cambria Math" panose="02040503050406030204" charset="0"/>
                            <a:ea typeface="微软雅黑" panose="020B0503020204020204" charset="-122"/>
                            <a:cs typeface="Cambria Math" panose="02040503050406030204" charset="0"/>
                          </a:rPr>
                          <m:t>𝜋</m:t>
                        </m:r>
                      </m:oMath>
                    </m:oMathPara>
                  </a14:m>
                  <a:endParaRPr lang="en-US" altLang="zh-CN" i="1">
                    <a:solidFill>
                      <a:srgbClr val="924BC9"/>
                    </a:solidFill>
                    <a:latin typeface="Cambria Math" panose="02040503050406030204" charset="0"/>
                    <a:ea typeface="微软雅黑" panose="020B0503020204020204" charset="-122"/>
                    <a:cs typeface="Cambria Math" panose="02040503050406030204" charset="0"/>
                  </a:endParaRPr>
                </a:p>
              </p:txBody>
            </p:sp>
          </mc:Choice>
          <mc:Fallback>
            <p:sp>
              <p:nvSpPr>
                <p:cNvPr id="16" name="文本框 15"/>
                <p:cNvSpPr txBox="1">
                  <a:spLocks noRot="1" noChangeAspect="1" noMove="1" noResize="1" noEditPoints="1" noAdjustHandles="1" noChangeArrowheads="1" noChangeShapeType="1" noTextEdit="1"/>
                </p:cNvSpPr>
                <p:nvPr/>
              </p:nvSpPr>
              <p:spPr>
                <a:xfrm>
                  <a:off x="8430" y="8162"/>
                  <a:ext cx="2036" cy="580"/>
                </a:xfrm>
                <a:prstGeom prst="rect">
                  <a:avLst/>
                </a:prstGeom>
                <a:blipFill rotWithShape="1">
                  <a:blip r:embed="rId14"/>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2" name="文本框 21"/>
                <p:cNvSpPr txBox="1"/>
                <p:nvPr/>
              </p:nvSpPr>
              <p:spPr>
                <a:xfrm>
                  <a:off x="11070" y="9676"/>
                  <a:ext cx="5988" cy="1016"/>
                </a:xfrm>
                <a:prstGeom prst="rect">
                  <a:avLst/>
                </a:prstGeom>
                <a:noFill/>
              </p:spPr>
              <p:txBody>
                <a:bodyPr wrap="none" rtlCol="0">
                  <a:spAutoFit/>
                </a:bodyPr>
                <a:p>
                  <a:pPr indent="0" algn="l">
                    <a:buClr>
                      <a:srgbClr val="4472C4"/>
                    </a:buClr>
                    <a:buFont typeface="Wingdings" panose="05000000000000000000" charset="0"/>
                    <a:buNone/>
                  </a:pPr>
                  <a:r>
                    <a:rPr lang="zh-CN" dirty="0">
                      <a:latin typeface="微软雅黑" panose="020B0503020204020204" charset="-122"/>
                      <a:ea typeface="微软雅黑" panose="020B0503020204020204" charset="-122"/>
                      <a:cs typeface="微软雅黑" panose="020B0503020204020204" charset="-122"/>
                      <a:sym typeface="+mn-ea"/>
                    </a:rPr>
                    <a:t>线性的光谱相位</a:t>
                  </a:r>
                  <a14:m>
                    <m:oMath xmlns:m="http://schemas.openxmlformats.org/officeDocument/2006/math">
                      <m:r>
                        <a:rPr lang="en-US" altLang="zh-CN" i="1" dirty="0">
                          <a:latin typeface="Cambria Math" panose="02040503050406030204" charset="0"/>
                          <a:ea typeface="微软雅黑" panose="020B0503020204020204" charset="-122"/>
                          <a:cs typeface="Cambria Math" panose="02040503050406030204" charset="0"/>
                          <a:sym typeface="+mn-ea"/>
                        </a:rPr>
                        <m:t>𝜑</m:t>
                      </m:r>
                      <m:d>
                        <m:dPr>
                          <m:ctrlPr>
                            <a:rPr lang="en-US" altLang="zh-CN" i="1" dirty="0">
                              <a:latin typeface="Cambria Math" panose="02040503050406030204" charset="0"/>
                              <a:ea typeface="微软雅黑" panose="020B0503020204020204" charset="-122"/>
                              <a:cs typeface="Cambria Math" panose="02040503050406030204" charset="0"/>
                              <a:sym typeface="+mn-ea"/>
                            </a:rPr>
                          </m:ctrlPr>
                        </m:dPr>
                        <m:e>
                          <m:r>
                            <a:rPr lang="en-US" altLang="zh-CN" i="1" dirty="0">
                              <a:latin typeface="Cambria Math" panose="02040503050406030204" charset="0"/>
                              <a:ea typeface="微软雅黑" panose="020B0503020204020204" charset="-122"/>
                              <a:cs typeface="Cambria Math" panose="02040503050406030204" charset="0"/>
                              <a:sym typeface="+mn-ea"/>
                            </a:rPr>
                            <m:t>𝜔</m:t>
                          </m:r>
                        </m:e>
                      </m:d>
                      <m:r>
                        <a:rPr lang="en-US" altLang="zh-CN" i="1" dirty="0">
                          <a:latin typeface="Cambria Math" panose="02040503050406030204" charset="0"/>
                          <a:ea typeface="微软雅黑" panose="020B0503020204020204" charset="-122"/>
                          <a:cs typeface="Cambria Math" panose="02040503050406030204" charset="0"/>
                          <a:sym typeface="+mn-ea"/>
                        </a:rPr>
                        <m:t>=</m:t>
                      </m:r>
                      <m:r>
                        <a:rPr lang="en-US" altLang="zh-CN" i="1" dirty="0">
                          <a:latin typeface="Cambria Math" panose="02040503050406030204" charset="0"/>
                          <a:ea typeface="微软雅黑" panose="020B0503020204020204" charset="-122"/>
                          <a:cs typeface="Cambria Math" panose="02040503050406030204" charset="0"/>
                          <a:sym typeface="+mn-ea"/>
                        </a:rPr>
                        <m:t>𝑛</m:t>
                      </m:r>
                      <m:r>
                        <a:rPr lang="en-US" altLang="zh-CN" i="1" dirty="0">
                          <a:latin typeface="Cambria Math" panose="02040503050406030204" charset="0"/>
                          <a:ea typeface="微软雅黑" panose="020B0503020204020204" charset="-122"/>
                          <a:cs typeface="Cambria Math" panose="02040503050406030204" charset="0"/>
                          <a:sym typeface="+mn-ea"/>
                        </a:rPr>
                        <m:t>𝜔</m:t>
                      </m:r>
                    </m:oMath>
                  </a14:m>
                  <a:r>
                    <a:rPr lang="zh-CN" dirty="0">
                      <a:latin typeface="微软雅黑" panose="020B0503020204020204" charset="-122"/>
                      <a:ea typeface="微软雅黑" panose="020B0503020204020204" charset="-122"/>
                      <a:cs typeface="微软雅黑" panose="020B0503020204020204" charset="-122"/>
                      <a:sym typeface="+mn-ea"/>
                    </a:rPr>
                    <a:t>是脉冲中</a:t>
                  </a:r>
                  <a:endParaRPr lang="zh-CN" dirty="0">
                    <a:latin typeface="微软雅黑" panose="020B0503020204020204" charset="-122"/>
                    <a:ea typeface="微软雅黑" panose="020B0503020204020204" charset="-122"/>
                    <a:cs typeface="微软雅黑" panose="020B0503020204020204" charset="-122"/>
                    <a:sym typeface="+mn-ea"/>
                  </a:endParaRPr>
                </a:p>
                <a:p>
                  <a:pPr indent="0" algn="l">
                    <a:buClr>
                      <a:srgbClr val="4472C4"/>
                    </a:buClr>
                    <a:buFont typeface="Wingdings" panose="05000000000000000000" charset="0"/>
                    <a:buNone/>
                  </a:pPr>
                  <a:r>
                    <a:rPr lang="zh-CN" dirty="0">
                      <a:latin typeface="微软雅黑" panose="020B0503020204020204" charset="-122"/>
                      <a:ea typeface="微软雅黑" panose="020B0503020204020204" charset="-122"/>
                      <a:cs typeface="微软雅黑" panose="020B0503020204020204" charset="-122"/>
                      <a:sym typeface="+mn-ea"/>
                    </a:rPr>
                    <a:t>各种频率成分在时间上的延迟</a:t>
                  </a:r>
                  <a:endParaRPr lang="zh-CN" dirty="0">
                    <a:latin typeface="微软雅黑" panose="020B0503020204020204" charset="-122"/>
                    <a:ea typeface="微软雅黑" panose="020B0503020204020204" charset="-122"/>
                    <a:cs typeface="微软雅黑" panose="020B0503020204020204" charset="-122"/>
                    <a:sym typeface="+mn-ea"/>
                  </a:endParaRPr>
                </a:p>
              </p:txBody>
            </p:sp>
          </mc:Choice>
          <mc:Fallback>
            <p:sp>
              <p:nvSpPr>
                <p:cNvPr id="22" name="文本框 21"/>
                <p:cNvSpPr txBox="1">
                  <a:spLocks noRot="1" noChangeAspect="1" noMove="1" noResize="1" noEditPoints="1" noAdjustHandles="1" noChangeArrowheads="1" noChangeShapeType="1" noTextEdit="1"/>
                </p:cNvSpPr>
                <p:nvPr/>
              </p:nvSpPr>
              <p:spPr>
                <a:xfrm>
                  <a:off x="11070" y="9676"/>
                  <a:ext cx="5988" cy="1016"/>
                </a:xfrm>
                <a:prstGeom prst="rect">
                  <a:avLst/>
                </a:prstGeom>
                <a:blipFill rotWithShape="1">
                  <a:blip r:embed="rId15"/>
                </a:blipFill>
              </p:spPr>
              <p:txBody>
                <a:bodyPr/>
                <a:lstStyle/>
                <a:p>
                  <a:r>
                    <a:rPr lang="zh-CN" altLang="en-US">
                      <a:noFill/>
                    </a:rPr>
                    <a:t> </a:t>
                  </a:r>
                </a:p>
              </p:txBody>
            </p:sp>
          </mc:Fallback>
        </mc:AlternateContent>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Untitled"/>
          <p:cNvPicPr>
            <a:picLocks noChangeAspect="1"/>
          </p:cNvPicPr>
          <p:nvPr/>
        </p:nvPicPr>
        <p:blipFill>
          <a:blip r:embed="rId1"/>
          <a:stretch>
            <a:fillRect/>
          </a:stretch>
        </p:blipFill>
        <p:spPr>
          <a:xfrm>
            <a:off x="6406515" y="1421765"/>
            <a:ext cx="5678170" cy="4215130"/>
          </a:xfrm>
          <a:prstGeom prst="rect">
            <a:avLst/>
          </a:prstGeom>
        </p:spPr>
      </p:pic>
      <p:sp>
        <p:nvSpPr>
          <p:cNvPr id="2" name="标题 1"/>
          <p:cNvSpPr>
            <a:spLocks noGrp="1"/>
          </p:cNvSpPr>
          <p:nvPr>
            <p:ph type="title"/>
          </p:nvPr>
        </p:nvSpPr>
        <p:spPr/>
        <p:txBody>
          <a:bodyPr/>
          <a:p>
            <a:r>
              <a:rPr lang="zh-CN" altLang="en-US"/>
              <a:t>超快激光的脉宽</a:t>
            </a:r>
            <a:endParaRPr lang="zh-CN" altLang="en-US"/>
          </a:p>
        </p:txBody>
      </p:sp>
      <p:sp>
        <p:nvSpPr>
          <p:cNvPr id="25" name="矩形 24"/>
          <p:cNvSpPr/>
          <p:nvPr/>
        </p:nvSpPr>
        <p:spPr>
          <a:xfrm>
            <a:off x="297180" y="1421765"/>
            <a:ext cx="8133080" cy="645160"/>
          </a:xfrm>
          <a:prstGeom prst="rect">
            <a:avLst/>
          </a:prstGeom>
        </p:spPr>
        <p:txBody>
          <a:bodyPr wrap="square">
            <a:spAutoFit/>
          </a:bodyPr>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脉冲的宽度可用达到</a:t>
            </a:r>
            <a:r>
              <a:rPr lang="zh-CN" altLang="en-US" dirty="0">
                <a:solidFill>
                  <a:srgbClr val="C00000"/>
                </a:solidFill>
                <a:latin typeface="微软雅黑" panose="020B0503020204020204" charset="-122"/>
                <a:ea typeface="微软雅黑" panose="020B0503020204020204" charset="-122"/>
                <a:cs typeface="Cambria Math" panose="02040503050406030204" charset="0"/>
              </a:rPr>
              <a:t>最大光强的一半</a:t>
            </a:r>
            <a:r>
              <a:rPr lang="zh-CN" altLang="en-US" dirty="0">
                <a:solidFill>
                  <a:schemeClr val="tx1"/>
                </a:solidFill>
                <a:latin typeface="微软雅黑" panose="020B0503020204020204" charset="-122"/>
                <a:ea typeface="微软雅黑" panose="020B0503020204020204" charset="-122"/>
                <a:cs typeface="Cambria Math" panose="02040503050406030204" charset="0"/>
              </a:rPr>
              <a:t>以上的时间表示。</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以半高全宽（</a:t>
            </a:r>
            <a:r>
              <a:rPr lang="en-US" altLang="zh-CN" dirty="0">
                <a:solidFill>
                  <a:schemeClr val="tx1"/>
                </a:solidFill>
                <a:latin typeface="微软雅黑" panose="020B0503020204020204" charset="-122"/>
                <a:ea typeface="微软雅黑" panose="020B0503020204020204" charset="-122"/>
                <a:cs typeface="Cambria Math" panose="02040503050406030204" charset="0"/>
              </a:rPr>
              <a:t>Full Width at Half Maximum, </a:t>
            </a:r>
            <a:r>
              <a:rPr lang="en-US" altLang="zh-CN" dirty="0">
                <a:solidFill>
                  <a:srgbClr val="C00000"/>
                </a:solidFill>
                <a:latin typeface="微软雅黑" panose="020B0503020204020204" charset="-122"/>
                <a:ea typeface="微软雅黑" panose="020B0503020204020204" charset="-122"/>
                <a:cs typeface="Cambria Math" panose="02040503050406030204" charset="0"/>
              </a:rPr>
              <a:t>FWHM</a:t>
            </a:r>
            <a:r>
              <a:rPr lang="zh-CN" altLang="en-US" dirty="0">
                <a:solidFill>
                  <a:schemeClr val="tx1"/>
                </a:solidFill>
                <a:latin typeface="微软雅黑" panose="020B0503020204020204" charset="-122"/>
                <a:ea typeface="微软雅黑" panose="020B0503020204020204" charset="-122"/>
                <a:cs typeface="Cambria Math" panose="02040503050406030204" charset="0"/>
              </a:rPr>
              <a:t>）表征。</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p:grpSp>
        <p:nvGrpSpPr>
          <p:cNvPr id="8" name="组合 7"/>
          <p:cNvGrpSpPr/>
          <p:nvPr/>
        </p:nvGrpSpPr>
        <p:grpSpPr>
          <a:xfrm>
            <a:off x="297180" y="2330450"/>
            <a:ext cx="8133080" cy="1747520"/>
            <a:chOff x="468" y="3670"/>
            <a:chExt cx="12808" cy="2752"/>
          </a:xfrm>
        </p:grpSpPr>
        <p:sp>
          <p:nvSpPr>
            <p:cNvPr id="4" name="矩形 3"/>
            <p:cNvSpPr/>
            <p:nvPr/>
          </p:nvSpPr>
          <p:spPr>
            <a:xfrm>
              <a:off x="468" y="3670"/>
              <a:ext cx="12808" cy="580"/>
            </a:xfrm>
            <a:prstGeom prst="rect">
              <a:avLst/>
            </a:prstGeom>
          </p:spPr>
          <p:txBody>
            <a:bodyPr wrap="square">
              <a:spAutoFit/>
            </a:bodyPr>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对于脉宽约为</a:t>
              </a:r>
              <a:r>
                <a:rPr lang="en-US" altLang="zh-CN" dirty="0">
                  <a:solidFill>
                    <a:srgbClr val="924BC9"/>
                  </a:solidFill>
                  <a:latin typeface="微软雅黑" panose="020B0503020204020204" charset="-122"/>
                  <a:ea typeface="微软雅黑" panose="020B0503020204020204" charset="-122"/>
                  <a:cs typeface="Cambria Math" panose="02040503050406030204" charset="0"/>
                </a:rPr>
                <a:t>1ps</a:t>
              </a:r>
              <a:r>
                <a:rPr lang="zh-CN" altLang="en-US" dirty="0">
                  <a:solidFill>
                    <a:schemeClr val="tx1"/>
                  </a:solidFill>
                  <a:latin typeface="微软雅黑" panose="020B0503020204020204" charset="-122"/>
                  <a:ea typeface="微软雅黑" panose="020B0503020204020204" charset="-122"/>
                  <a:cs typeface="Cambria Math" panose="02040503050406030204" charset="0"/>
                </a:rPr>
                <a:t>的脉冲，根据</a:t>
              </a:r>
              <a:r>
                <a:rPr lang="zh-CN" altLang="en-US" dirty="0">
                  <a:solidFill>
                    <a:srgbClr val="C00000"/>
                  </a:solidFill>
                  <a:latin typeface="微软雅黑" panose="020B0503020204020204" charset="-122"/>
                  <a:ea typeface="微软雅黑" panose="020B0503020204020204" charset="-122"/>
                  <a:cs typeface="Cambria Math" panose="02040503050406030204" charset="0"/>
                </a:rPr>
                <a:t>不确定性原理</a:t>
              </a:r>
              <a:r>
                <a:rPr lang="zh-CN" altLang="en-US" dirty="0">
                  <a:solidFill>
                    <a:schemeClr val="tx1"/>
                  </a:solidFill>
                  <a:latin typeface="微软雅黑" panose="020B0503020204020204" charset="-122"/>
                  <a:ea typeface="微软雅黑" panose="020B0503020204020204" charset="-122"/>
                  <a:cs typeface="Cambria Math" panose="02040503050406030204" charset="0"/>
                </a:rPr>
                <a:t>，其频域光谱宽度约为：</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mc:AlternateContent xmlns:mc="http://schemas.openxmlformats.org/markup-compatibility/2006">
          <mc:Choice xmlns:a14="http://schemas.microsoft.com/office/drawing/2010/main" Requires="a14">
            <p:sp>
              <p:nvSpPr>
                <p:cNvPr id="5" name="矩形 4"/>
                <p:cNvSpPr/>
                <p:nvPr/>
              </p:nvSpPr>
              <p:spPr>
                <a:xfrm>
                  <a:off x="468" y="4250"/>
                  <a:ext cx="12808" cy="2172"/>
                </a:xfrm>
                <a:prstGeom prst="rect">
                  <a:avLst/>
                </a:prstGeom>
              </p:spPr>
              <p:txBody>
                <a:bodyPr wrap="square">
                  <a:spAutoFit/>
                </a:bodyPr>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𝛿𝜈𝛿</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𝑡</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f>
                          <m:f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tx1"/>
                                </a:solidFill>
                                <a:latin typeface="Cambria Math" panose="02040503050406030204" charset="0"/>
                                <a:ea typeface="微软雅黑" panose="020B0503020204020204" charset="-122"/>
                                <a:cs typeface="Cambria Math" panose="02040503050406030204" charset="0"/>
                              </a:rPr>
                              <m:t>1</m:t>
                            </m:r>
                          </m:num>
                          <m:den>
                            <m:r>
                              <a:rPr lang="en-US" altLang="zh-CN" i="1" dirty="0">
                                <a:solidFill>
                                  <a:schemeClr val="tx1"/>
                                </a:solidFill>
                                <a:latin typeface="Cambria Math" panose="02040503050406030204" charset="0"/>
                                <a:ea typeface="微软雅黑" panose="020B0503020204020204" charset="-122"/>
                                <a:cs typeface="Cambria Math" panose="02040503050406030204" charset="0"/>
                              </a:rPr>
                              <m:t>2</m:t>
                            </m:r>
                          </m:den>
                        </m:f>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𝛿𝜈</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f>
                          <m:f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fPr>
                          <m:num>
                            <m:r>
                              <a:rPr lang="en-US" altLang="zh-CN" i="1" dirty="0">
                                <a:solidFill>
                                  <a:srgbClr val="924BC9"/>
                                </a:solidFill>
                                <a:latin typeface="Cambria Math" panose="02040503050406030204" charset="0"/>
                                <a:ea typeface="微软雅黑" panose="020B0503020204020204" charset="-122"/>
                                <a:cs typeface="Cambria Math" panose="02040503050406030204" charset="0"/>
                              </a:rPr>
                              <m:t>1</m:t>
                            </m:r>
                          </m:num>
                          <m:den>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den>
                        </m:f>
                        <m:r>
                          <m:rPr>
                            <m:sty m:val="p"/>
                          </m:rPr>
                          <a:rPr lang="en-US" altLang="zh-CN" dirty="0">
                            <a:solidFill>
                              <a:srgbClr val="924BC9"/>
                            </a:solidFill>
                            <a:latin typeface="Cambria Math" panose="02040503050406030204" charset="0"/>
                            <a:ea typeface="微软雅黑" panose="020B0503020204020204" charset="-122"/>
                            <a:cs typeface="Cambria Math" panose="02040503050406030204" charset="0"/>
                          </a:rPr>
                          <m:t>THz</m:t>
                        </m:r>
                      </m:oMath>
                    </m:oMathPara>
                  </a14:m>
                  <a:endParaRPr lang="en-US" altLang="zh-CN" dirty="0">
                    <a:solidFill>
                      <a:schemeClr val="tx1"/>
                    </a:solidFill>
                    <a:latin typeface="Cambria Math" panose="02040503050406030204" charset="0"/>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𝜈</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f>
                          <m:f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tx1"/>
                                </a:solidFill>
                                <a:latin typeface="Cambria Math" panose="02040503050406030204" charset="0"/>
                                <a:ea typeface="微软雅黑" panose="020B0503020204020204" charset="-122"/>
                                <a:cs typeface="Cambria Math" panose="02040503050406030204" charset="0"/>
                              </a:rPr>
                              <m:t>𝑐</m:t>
                            </m:r>
                          </m:num>
                          <m:den>
                            <m:r>
                              <a:rPr lang="en-US" altLang="zh-CN" i="1" dirty="0">
                                <a:solidFill>
                                  <a:schemeClr val="tx1"/>
                                </a:solidFill>
                                <a:latin typeface="Cambria Math" panose="02040503050406030204" charset="0"/>
                                <a:ea typeface="微软雅黑" panose="020B0503020204020204" charset="-122"/>
                                <a:cs typeface="Cambria Math" panose="02040503050406030204" charset="0"/>
                              </a:rPr>
                              <m:t>𝜆</m:t>
                            </m:r>
                          </m:den>
                        </m:f>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𝛿𝜈</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𝑐</m:t>
                        </m:r>
                        <m:sSup>
                          <m:sSup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sSup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𝜆</m:t>
                            </m:r>
                          </m:e>
                          <m:sup>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2</m:t>
                            </m:r>
                          </m:sup>
                        </m:sSup>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𝛿𝜆</m:t>
                        </m:r>
                      </m:oMath>
                    </m:oMathPara>
                  </a14:m>
                  <a:endParaRPr lang="x-none" altLang="en-US" dirty="0">
                    <a:solidFill>
                      <a:schemeClr val="tx1"/>
                    </a:solidFill>
                    <a:latin typeface="Cambria Math" panose="02040503050406030204" charset="0"/>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𝛿𝜆</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Sup>
                          <m:sSubSup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sSubSup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𝜆</m:t>
                            </m:r>
                          </m:e>
                          <m:sub>
                            <m:r>
                              <a:rPr lang="en-US" altLang="zh-CN" i="1" dirty="0">
                                <a:solidFill>
                                  <a:schemeClr val="tx1"/>
                                </a:solidFill>
                                <a:latin typeface="Cambria Math" panose="02040503050406030204" charset="0"/>
                                <a:ea typeface="微软雅黑" panose="020B0503020204020204" charset="-122"/>
                                <a:cs typeface="Cambria Math" panose="02040503050406030204" charset="0"/>
                              </a:rPr>
                              <m:t>0</m:t>
                            </m:r>
                          </m:sub>
                          <m:sup>
                            <m:r>
                              <a:rPr lang="en-US" altLang="zh-CN" i="1" dirty="0">
                                <a:solidFill>
                                  <a:schemeClr val="tx1"/>
                                </a:solidFill>
                                <a:latin typeface="Cambria Math" panose="02040503050406030204" charset="0"/>
                                <a:ea typeface="微软雅黑" panose="020B0503020204020204" charset="-122"/>
                                <a:cs typeface="Cambria Math" panose="02040503050406030204" charset="0"/>
                              </a:rPr>
                              <m:t>2</m:t>
                            </m:r>
                          </m:sup>
                        </m:sSubSup>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𝛿𝜈</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𝑐</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rgbClr val="924BC9"/>
                            </a:solidFill>
                            <a:latin typeface="Cambria Math" panose="02040503050406030204" charset="0"/>
                            <a:ea typeface="微软雅黑" panose="020B0503020204020204" charset="-122"/>
                            <a:cs typeface="Cambria Math" panose="02040503050406030204" charset="0"/>
                          </a:rPr>
                          <m:t>1</m:t>
                        </m:r>
                        <m:r>
                          <m:rPr>
                            <m:sty m:val="p"/>
                          </m:rPr>
                          <a:rPr lang="en-US" altLang="zh-CN" dirty="0">
                            <a:solidFill>
                              <a:srgbClr val="924BC9"/>
                            </a:solidFill>
                            <a:latin typeface="Cambria Math" panose="02040503050406030204" charset="0"/>
                            <a:ea typeface="微软雅黑" panose="020B0503020204020204" charset="-122"/>
                            <a:cs typeface="Cambria Math" panose="02040503050406030204" charset="0"/>
                          </a:rPr>
                          <m:t>nm</m:t>
                        </m:r>
                        <m:r>
                          <a:rPr lang="en-US" altLang="zh-CN" dirty="0">
                            <a:solidFill>
                              <a:schemeClr val="tx1"/>
                            </a:solidFill>
                            <a:latin typeface="Cambria Math" panose="02040503050406030204" charset="0"/>
                            <a:ea typeface="微软雅黑" panose="020B0503020204020204" charset="-122"/>
                            <a:cs typeface="Cambria Math" panose="02040503050406030204" charset="0"/>
                          </a:rPr>
                          <m:t> @ </m:t>
                        </m:r>
                        <m:r>
                          <a:rPr lang="en-US" altLang="zh-CN" dirty="0">
                            <a:solidFill>
                              <a:schemeClr val="tx1"/>
                            </a:solidFill>
                            <a:latin typeface="Cambria Math" panose="02040503050406030204" charset="0"/>
                            <a:ea typeface="微软雅黑" panose="020B0503020204020204" charset="-122"/>
                            <a:cs typeface="Cambria Math" panose="02040503050406030204" charset="0"/>
                          </a:rPr>
                          <m:t>800</m:t>
                        </m:r>
                        <m:r>
                          <m:rPr>
                            <m:sty m:val="p"/>
                          </m:rPr>
                          <a:rPr lang="en-US" altLang="zh-CN" dirty="0">
                            <a:solidFill>
                              <a:schemeClr val="tx1"/>
                            </a:solidFill>
                            <a:latin typeface="Cambria Math" panose="02040503050406030204" charset="0"/>
                            <a:ea typeface="微软雅黑" panose="020B0503020204020204" charset="-122"/>
                            <a:cs typeface="Cambria Math" panose="02040503050406030204" charset="0"/>
                          </a:rPr>
                          <m:t>nm</m:t>
                        </m:r>
                      </m:oMath>
                    </m:oMathPara>
                  </a14:m>
                  <a:endParaRPr lang="x-none" altLang="en-US" dirty="0">
                    <a:solidFill>
                      <a:schemeClr val="tx1"/>
                    </a:solidFill>
                    <a:latin typeface="Cambria Math" panose="02040503050406030204" charset="0"/>
                    <a:ea typeface="微软雅黑" panose="020B0503020204020204" charset="-122"/>
                    <a:cs typeface="Cambria Math" panose="02040503050406030204" charset="0"/>
                  </a:endParaRPr>
                </a:p>
              </p:txBody>
            </p:sp>
          </mc:Choice>
          <mc:Fallback>
            <p:sp>
              <p:nvSpPr>
                <p:cNvPr id="5" name="矩形 4"/>
                <p:cNvSpPr>
                  <a:spLocks noRot="1" noChangeAspect="1" noMove="1" noResize="1" noEditPoints="1" noAdjustHandles="1" noChangeArrowheads="1" noChangeShapeType="1" noTextEdit="1"/>
                </p:cNvSpPr>
                <p:nvPr/>
              </p:nvSpPr>
              <p:spPr>
                <a:xfrm>
                  <a:off x="468" y="4250"/>
                  <a:ext cx="12808" cy="2172"/>
                </a:xfrm>
                <a:prstGeom prst="rect">
                  <a:avLst/>
                </a:prstGeom>
                <a:blipFill rotWithShape="1">
                  <a:blip r:embed="rId2"/>
                </a:blipFill>
              </p:spPr>
              <p:txBody>
                <a:bodyPr/>
                <a:lstStyle/>
                <a:p>
                  <a:r>
                    <a:rPr lang="zh-CN" altLang="en-US">
                      <a:noFill/>
                    </a:rPr>
                    <a:t> </a:t>
                  </a:r>
                </a:p>
              </p:txBody>
            </p:sp>
          </mc:Fallback>
        </mc:AlternateContent>
      </p:grpSp>
      <p:grpSp>
        <p:nvGrpSpPr>
          <p:cNvPr id="9" name="组合 8"/>
          <p:cNvGrpSpPr/>
          <p:nvPr/>
        </p:nvGrpSpPr>
        <p:grpSpPr>
          <a:xfrm>
            <a:off x="297180" y="4510405"/>
            <a:ext cx="8133080" cy="1747520"/>
            <a:chOff x="468" y="7103"/>
            <a:chExt cx="12808" cy="2752"/>
          </a:xfrm>
        </p:grpSpPr>
        <p:sp>
          <p:nvSpPr>
            <p:cNvPr id="6" name="矩形 5"/>
            <p:cNvSpPr/>
            <p:nvPr/>
          </p:nvSpPr>
          <p:spPr>
            <a:xfrm>
              <a:off x="468" y="7103"/>
              <a:ext cx="12808" cy="580"/>
            </a:xfrm>
            <a:prstGeom prst="rect">
              <a:avLst/>
            </a:prstGeom>
          </p:spPr>
          <p:txBody>
            <a:bodyPr wrap="square">
              <a:spAutoFit/>
            </a:bodyPr>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对于脉宽约为</a:t>
              </a:r>
              <a:r>
                <a:rPr lang="en-US" altLang="zh-CN" dirty="0">
                  <a:solidFill>
                    <a:srgbClr val="924BC9"/>
                  </a:solidFill>
                  <a:latin typeface="微软雅黑" panose="020B0503020204020204" charset="-122"/>
                  <a:ea typeface="微软雅黑" panose="020B0503020204020204" charset="-122"/>
                  <a:cs typeface="Cambria Math" panose="02040503050406030204" charset="0"/>
                </a:rPr>
                <a:t>1</a:t>
              </a:r>
              <a:r>
                <a:rPr lang="x-none" altLang="en-US" dirty="0">
                  <a:solidFill>
                    <a:srgbClr val="924BC9"/>
                  </a:solidFill>
                  <a:latin typeface="微软雅黑" panose="020B0503020204020204" charset="-122"/>
                  <a:ea typeface="微软雅黑" panose="020B0503020204020204" charset="-122"/>
                  <a:cs typeface="Cambria Math" panose="02040503050406030204" charset="0"/>
                </a:rPr>
                <a:t>0f</a:t>
              </a:r>
              <a:r>
                <a:rPr lang="en-US" altLang="zh-CN" dirty="0">
                  <a:solidFill>
                    <a:srgbClr val="924BC9"/>
                  </a:solidFill>
                  <a:latin typeface="微软雅黑" panose="020B0503020204020204" charset="-122"/>
                  <a:ea typeface="微软雅黑" panose="020B0503020204020204" charset="-122"/>
                  <a:cs typeface="Cambria Math" panose="02040503050406030204" charset="0"/>
                </a:rPr>
                <a:t>s</a:t>
              </a:r>
              <a:r>
                <a:rPr lang="zh-CN" altLang="en-US" dirty="0">
                  <a:solidFill>
                    <a:schemeClr val="tx1"/>
                  </a:solidFill>
                  <a:latin typeface="微软雅黑" panose="020B0503020204020204" charset="-122"/>
                  <a:ea typeface="微软雅黑" panose="020B0503020204020204" charset="-122"/>
                  <a:cs typeface="Cambria Math" panose="02040503050406030204" charset="0"/>
                </a:rPr>
                <a:t>的脉冲，根据</a:t>
              </a:r>
              <a:r>
                <a:rPr lang="zh-CN" altLang="en-US" dirty="0">
                  <a:solidFill>
                    <a:srgbClr val="C00000"/>
                  </a:solidFill>
                  <a:latin typeface="微软雅黑" panose="020B0503020204020204" charset="-122"/>
                  <a:ea typeface="微软雅黑" panose="020B0503020204020204" charset="-122"/>
                  <a:cs typeface="Cambria Math" panose="02040503050406030204" charset="0"/>
                </a:rPr>
                <a:t>不确定性原理</a:t>
              </a:r>
              <a:r>
                <a:rPr lang="zh-CN" altLang="en-US" dirty="0">
                  <a:solidFill>
                    <a:schemeClr val="tx1"/>
                  </a:solidFill>
                  <a:latin typeface="微软雅黑" panose="020B0503020204020204" charset="-122"/>
                  <a:ea typeface="微软雅黑" panose="020B0503020204020204" charset="-122"/>
                  <a:cs typeface="Cambria Math" panose="02040503050406030204" charset="0"/>
                </a:rPr>
                <a:t>，其频域光谱宽度约为：</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mc:AlternateContent xmlns:mc="http://schemas.openxmlformats.org/markup-compatibility/2006">
          <mc:Choice xmlns:a14="http://schemas.microsoft.com/office/drawing/2010/main" Requires="a14">
            <p:sp>
              <p:nvSpPr>
                <p:cNvPr id="7" name="矩形 6"/>
                <p:cNvSpPr/>
                <p:nvPr/>
              </p:nvSpPr>
              <p:spPr>
                <a:xfrm>
                  <a:off x="468" y="7683"/>
                  <a:ext cx="12808" cy="2172"/>
                </a:xfrm>
                <a:prstGeom prst="rect">
                  <a:avLst/>
                </a:prstGeom>
              </p:spPr>
              <p:txBody>
                <a:bodyPr wrap="square">
                  <a:spAutoFit/>
                </a:bodyPr>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𝛿𝜈𝛿</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𝑡</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f>
                          <m:f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tx1"/>
                                </a:solidFill>
                                <a:latin typeface="Cambria Math" panose="02040503050406030204" charset="0"/>
                                <a:ea typeface="微软雅黑" panose="020B0503020204020204" charset="-122"/>
                                <a:cs typeface="Cambria Math" panose="02040503050406030204" charset="0"/>
                              </a:rPr>
                              <m:t>1</m:t>
                            </m:r>
                          </m:num>
                          <m:den>
                            <m:r>
                              <a:rPr lang="en-US" altLang="zh-CN" i="1" dirty="0">
                                <a:solidFill>
                                  <a:schemeClr val="tx1"/>
                                </a:solidFill>
                                <a:latin typeface="Cambria Math" panose="02040503050406030204" charset="0"/>
                                <a:ea typeface="微软雅黑" panose="020B0503020204020204" charset="-122"/>
                                <a:cs typeface="Cambria Math" panose="02040503050406030204" charset="0"/>
                              </a:rPr>
                              <m:t>2</m:t>
                            </m:r>
                          </m:den>
                        </m:f>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𝛿𝜈</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rgbClr val="924BC9"/>
                            </a:solidFill>
                            <a:latin typeface="Cambria Math" panose="02040503050406030204" charset="0"/>
                            <a:ea typeface="微软雅黑" panose="020B0503020204020204" charset="-122"/>
                            <a:cs typeface="Cambria Math" panose="02040503050406030204" charset="0"/>
                          </a:rPr>
                          <m:t>500</m:t>
                        </m:r>
                        <m:r>
                          <m:rPr>
                            <m:sty m:val="p"/>
                          </m:rPr>
                          <a:rPr lang="en-US" altLang="zh-CN" dirty="0">
                            <a:solidFill>
                              <a:srgbClr val="924BC9"/>
                            </a:solidFill>
                            <a:latin typeface="Cambria Math" panose="02040503050406030204" charset="0"/>
                            <a:ea typeface="微软雅黑" panose="020B0503020204020204" charset="-122"/>
                            <a:cs typeface="Cambria Math" panose="02040503050406030204" charset="0"/>
                          </a:rPr>
                          <m:t>THz</m:t>
                        </m:r>
                      </m:oMath>
                    </m:oMathPara>
                  </a14:m>
                  <a:endParaRPr lang="en-US" altLang="zh-CN" dirty="0">
                    <a:solidFill>
                      <a:schemeClr val="tx1"/>
                    </a:solidFill>
                    <a:latin typeface="Cambria Math" panose="02040503050406030204" charset="0"/>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𝜈</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f>
                          <m:f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tx1"/>
                                </a:solidFill>
                                <a:latin typeface="Cambria Math" panose="02040503050406030204" charset="0"/>
                                <a:ea typeface="微软雅黑" panose="020B0503020204020204" charset="-122"/>
                                <a:cs typeface="Cambria Math" panose="02040503050406030204" charset="0"/>
                              </a:rPr>
                              <m:t>𝑐</m:t>
                            </m:r>
                          </m:num>
                          <m:den>
                            <m:r>
                              <a:rPr lang="en-US" altLang="zh-CN" i="1" dirty="0">
                                <a:solidFill>
                                  <a:schemeClr val="tx1"/>
                                </a:solidFill>
                                <a:latin typeface="Cambria Math" panose="02040503050406030204" charset="0"/>
                                <a:ea typeface="微软雅黑" panose="020B0503020204020204" charset="-122"/>
                                <a:cs typeface="Cambria Math" panose="02040503050406030204" charset="0"/>
                              </a:rPr>
                              <m:t>𝜆</m:t>
                            </m:r>
                          </m:den>
                        </m:f>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𝛿𝜈</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𝑐</m:t>
                        </m:r>
                        <m:sSup>
                          <m:sSup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sSup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𝜆</m:t>
                            </m:r>
                          </m:e>
                          <m:sup>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2</m:t>
                            </m:r>
                          </m:sup>
                        </m:sSup>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𝛿𝜆</m:t>
                        </m:r>
                      </m:oMath>
                    </m:oMathPara>
                  </a14:m>
                  <a:endParaRPr lang="x-none" altLang="en-US" dirty="0">
                    <a:solidFill>
                      <a:schemeClr val="tx1"/>
                    </a:solidFill>
                    <a:latin typeface="Cambria Math" panose="02040503050406030204" charset="0"/>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𝛿𝜆</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Sup>
                          <m:sSubSup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sSubSup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𝜆</m:t>
                            </m:r>
                          </m:e>
                          <m:sub>
                            <m:r>
                              <a:rPr lang="en-US" altLang="zh-CN" i="1" dirty="0">
                                <a:solidFill>
                                  <a:schemeClr val="tx1"/>
                                </a:solidFill>
                                <a:latin typeface="Cambria Math" panose="02040503050406030204" charset="0"/>
                                <a:ea typeface="微软雅黑" panose="020B0503020204020204" charset="-122"/>
                                <a:cs typeface="Cambria Math" panose="02040503050406030204" charset="0"/>
                              </a:rPr>
                              <m:t>0</m:t>
                            </m:r>
                          </m:sub>
                          <m:sup>
                            <m:r>
                              <a:rPr lang="en-US" altLang="zh-CN" i="1" dirty="0">
                                <a:solidFill>
                                  <a:schemeClr val="tx1"/>
                                </a:solidFill>
                                <a:latin typeface="Cambria Math" panose="02040503050406030204" charset="0"/>
                                <a:ea typeface="微软雅黑" panose="020B0503020204020204" charset="-122"/>
                                <a:cs typeface="Cambria Math" panose="02040503050406030204" charset="0"/>
                              </a:rPr>
                              <m:t>2</m:t>
                            </m:r>
                          </m:sup>
                        </m:sSubSup>
                        <m:r>
                          <a:rPr lang="en-US" altLang="zh-CN" i="1" dirty="0">
                            <a:solidFill>
                              <a:schemeClr val="tx1"/>
                            </a:solidFill>
                            <a:latin typeface="Cambria Math" panose="02040503050406030204" charset="0"/>
                            <a:ea typeface="微软雅黑" panose="020B0503020204020204" charset="-122"/>
                            <a:cs typeface="Cambria Math" panose="02040503050406030204" charset="0"/>
                          </a:rPr>
                          <m:t>𝛿𝜈</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𝑐</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rgbClr val="924BC9"/>
                            </a:solidFill>
                            <a:latin typeface="Cambria Math" panose="02040503050406030204" charset="0"/>
                            <a:ea typeface="微软雅黑" panose="020B0503020204020204" charset="-122"/>
                            <a:cs typeface="Cambria Math" panose="02040503050406030204" charset="0"/>
                          </a:rPr>
                          <m:t>100</m:t>
                        </m:r>
                        <m:r>
                          <m:rPr>
                            <m:sty m:val="p"/>
                          </m:rPr>
                          <a:rPr lang="en-US" altLang="zh-CN" dirty="0">
                            <a:solidFill>
                              <a:srgbClr val="924BC9"/>
                            </a:solidFill>
                            <a:latin typeface="Cambria Math" panose="02040503050406030204" charset="0"/>
                            <a:ea typeface="微软雅黑" panose="020B0503020204020204" charset="-122"/>
                            <a:cs typeface="Cambria Math" panose="02040503050406030204" charset="0"/>
                          </a:rPr>
                          <m:t>nm</m:t>
                        </m:r>
                        <m:r>
                          <a:rPr lang="en-US" altLang="zh-CN" dirty="0">
                            <a:solidFill>
                              <a:schemeClr val="tx1"/>
                            </a:solidFill>
                            <a:latin typeface="Cambria Math" panose="02040503050406030204" charset="0"/>
                            <a:ea typeface="微软雅黑" panose="020B0503020204020204" charset="-122"/>
                            <a:cs typeface="Cambria Math" panose="02040503050406030204" charset="0"/>
                          </a:rPr>
                          <m:t> @ </m:t>
                        </m:r>
                        <m:r>
                          <a:rPr lang="en-US" altLang="zh-CN" dirty="0">
                            <a:solidFill>
                              <a:schemeClr val="tx1"/>
                            </a:solidFill>
                            <a:latin typeface="Cambria Math" panose="02040503050406030204" charset="0"/>
                            <a:ea typeface="微软雅黑" panose="020B0503020204020204" charset="-122"/>
                            <a:cs typeface="Cambria Math" panose="02040503050406030204" charset="0"/>
                          </a:rPr>
                          <m:t>800</m:t>
                        </m:r>
                        <m:r>
                          <m:rPr>
                            <m:sty m:val="p"/>
                          </m:rPr>
                          <a:rPr lang="en-US" altLang="zh-CN" dirty="0">
                            <a:solidFill>
                              <a:schemeClr val="tx1"/>
                            </a:solidFill>
                            <a:latin typeface="Cambria Math" panose="02040503050406030204" charset="0"/>
                            <a:ea typeface="微软雅黑" panose="020B0503020204020204" charset="-122"/>
                            <a:cs typeface="Cambria Math" panose="02040503050406030204" charset="0"/>
                          </a:rPr>
                          <m:t>nm</m:t>
                        </m:r>
                      </m:oMath>
                    </m:oMathPara>
                  </a14:m>
                  <a:endParaRPr lang="x-none" altLang="en-US" dirty="0">
                    <a:solidFill>
                      <a:schemeClr val="tx1"/>
                    </a:solidFill>
                    <a:latin typeface="Cambria Math" panose="02040503050406030204" charset="0"/>
                    <a:ea typeface="微软雅黑" panose="020B0503020204020204" charset="-122"/>
                    <a:cs typeface="Cambria Math" panose="02040503050406030204" charset="0"/>
                  </a:endParaRPr>
                </a:p>
              </p:txBody>
            </p:sp>
          </mc:Choice>
          <mc:Fallback>
            <p:sp>
              <p:nvSpPr>
                <p:cNvPr id="7" name="矩形 6"/>
                <p:cNvSpPr>
                  <a:spLocks noRot="1" noChangeAspect="1" noMove="1" noResize="1" noEditPoints="1" noAdjustHandles="1" noChangeArrowheads="1" noChangeShapeType="1" noTextEdit="1"/>
                </p:cNvSpPr>
                <p:nvPr/>
              </p:nvSpPr>
              <p:spPr>
                <a:xfrm>
                  <a:off x="468" y="7683"/>
                  <a:ext cx="12808" cy="2172"/>
                </a:xfrm>
                <a:prstGeom prst="rect">
                  <a:avLst/>
                </a:prstGeom>
                <a:blipFill rotWithShape="1">
                  <a:blip r:embed="rId3"/>
                </a:blipFill>
              </p:spPr>
              <p:txBody>
                <a:bodyPr/>
                <a:lstStyle/>
                <a:p>
                  <a:r>
                    <a:rPr lang="zh-CN" altLang="en-US">
                      <a:noFill/>
                    </a:rPr>
                    <a:t> </a:t>
                  </a:r>
                </a:p>
              </p:txBody>
            </p:sp>
          </mc:Fallback>
        </mc:AlternateContent>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超快激光的强度</a:t>
            </a:r>
            <a:endParaRPr lang="zh-CN" altLang="en-US"/>
          </a:p>
        </p:txBody>
      </p:sp>
      <p:graphicFrame>
        <p:nvGraphicFramePr>
          <p:cNvPr id="3" name="Object 8"/>
          <p:cNvGraphicFramePr>
            <a:graphicFrameLocks noChangeAspect="1"/>
          </p:cNvGraphicFramePr>
          <p:nvPr/>
        </p:nvGraphicFramePr>
        <p:xfrm>
          <a:off x="1151573" y="1371997"/>
          <a:ext cx="2500312" cy="1941512"/>
        </p:xfrm>
        <a:graphic>
          <a:graphicData uri="http://schemas.openxmlformats.org/presentationml/2006/ole">
            <mc:AlternateContent xmlns:mc="http://schemas.openxmlformats.org/markup-compatibility/2006">
              <mc:Choice xmlns:v="urn:schemas-microsoft-com:vml" Requires="v">
                <p:oleObj spid="_x0000_s4" name="Graph" r:id="rId1" imgW="3344545" imgH="2598420" progId="Origin50.Graph">
                  <p:embed/>
                </p:oleObj>
              </mc:Choice>
              <mc:Fallback>
                <p:oleObj name="Graph" r:id="rId1" imgW="3344545" imgH="2598420" progId="Origin50.Graph">
                  <p:embed/>
                  <p:pic>
                    <p:nvPicPr>
                      <p:cNvPr id="0" name="图片 83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573" y="1371997"/>
                        <a:ext cx="2500312" cy="194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 name="组合 68"/>
          <p:cNvGrpSpPr/>
          <p:nvPr/>
        </p:nvGrpSpPr>
        <p:grpSpPr bwMode="auto">
          <a:xfrm>
            <a:off x="4420553" y="871934"/>
            <a:ext cx="3437423" cy="2727266"/>
            <a:chOff x="3071802" y="428604"/>
            <a:chExt cx="3437244" cy="2728050"/>
          </a:xfrm>
        </p:grpSpPr>
        <p:grpSp>
          <p:nvGrpSpPr>
            <p:cNvPr id="1069" name="组合 66"/>
            <p:cNvGrpSpPr/>
            <p:nvPr/>
          </p:nvGrpSpPr>
          <p:grpSpPr bwMode="auto">
            <a:xfrm>
              <a:off x="3071802" y="428604"/>
              <a:ext cx="3352823" cy="2597150"/>
              <a:chOff x="3071802" y="428604"/>
              <a:chExt cx="3352823" cy="2597150"/>
            </a:xfrm>
          </p:grpSpPr>
          <p:grpSp>
            <p:nvGrpSpPr>
              <p:cNvPr id="1071" name="组合 65"/>
              <p:cNvGrpSpPr/>
              <p:nvPr/>
            </p:nvGrpSpPr>
            <p:grpSpPr bwMode="auto">
              <a:xfrm>
                <a:off x="3071802" y="428604"/>
                <a:ext cx="3343275" cy="2597150"/>
                <a:chOff x="3071802" y="428604"/>
                <a:chExt cx="3343275" cy="2597150"/>
              </a:xfrm>
            </p:grpSpPr>
            <p:graphicFrame>
              <p:nvGraphicFramePr>
                <p:cNvPr id="1029" name="Object 15"/>
                <p:cNvGraphicFramePr>
                  <a:graphicFrameLocks noChangeAspect="1"/>
                </p:cNvGraphicFramePr>
                <p:nvPr/>
              </p:nvGraphicFramePr>
              <p:xfrm>
                <a:off x="3071802" y="428604"/>
                <a:ext cx="3343275" cy="2597150"/>
              </p:xfrm>
              <a:graphic>
                <a:graphicData uri="http://schemas.openxmlformats.org/presentationml/2006/ole">
                  <mc:AlternateContent xmlns:mc="http://schemas.openxmlformats.org/markup-compatibility/2006">
                    <mc:Choice xmlns:v="urn:schemas-microsoft-com:vml" Requires="v">
                      <p:oleObj spid="_x0000_s8331" name="Graph" r:id="rId3" imgW="3344545" imgH="2598420" progId="Origin50.Graph">
                        <p:embed/>
                      </p:oleObj>
                    </mc:Choice>
                    <mc:Fallback>
                      <p:oleObj name="Graph" r:id="rId3" imgW="3344545" imgH="2598420" progId="Origin50.Graph">
                        <p:embed/>
                        <p:pic>
                          <p:nvPicPr>
                            <p:cNvPr id="0" name="图片 83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1802" y="428604"/>
                              <a:ext cx="3343275" cy="259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73" name="TextBox 17"/>
                <p:cNvSpPr txBox="1">
                  <a:spLocks noChangeArrowheads="1"/>
                </p:cNvSpPr>
                <p:nvPr/>
              </p:nvSpPr>
              <p:spPr bwMode="auto">
                <a:xfrm>
                  <a:off x="3252778" y="2385981"/>
                  <a:ext cx="1102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r>
                    <a:rPr lang="en-US" altLang="zh-CN">
                      <a:solidFill>
                        <a:srgbClr val="000000"/>
                      </a:solidFill>
                      <a:latin typeface="微软雅黑" panose="020B0503020204020204" charset="-122"/>
                      <a:ea typeface="微软雅黑" panose="020B0503020204020204" charset="-122"/>
                      <a:cs typeface="微软雅黑" panose="020B0503020204020204" charset="-122"/>
                    </a:rPr>
                    <a:t>Incoherent</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p:txBody>
            </p:sp>
          </p:grpSp>
          <p:cxnSp>
            <p:nvCxnSpPr>
              <p:cNvPr id="21" name="直接箭头连接符 20"/>
              <p:cNvCxnSpPr/>
              <p:nvPr/>
            </p:nvCxnSpPr>
            <p:spPr>
              <a:xfrm>
                <a:off x="3209907" y="2824831"/>
                <a:ext cx="3214520" cy="1587"/>
              </a:xfrm>
              <a:prstGeom prst="straightConnector1">
                <a:avLst/>
              </a:prstGeom>
              <a:ln w="38100" cmpd="sng">
                <a:solidFill>
                  <a:schemeClr val="accent6">
                    <a:lumMod val="60000"/>
                    <a:lumOff val="40000"/>
                  </a:schemeClr>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1070" name="TextBox 23"/>
            <p:cNvSpPr txBox="1">
              <a:spLocks noChangeArrowheads="1"/>
            </p:cNvSpPr>
            <p:nvPr/>
          </p:nvSpPr>
          <p:spPr bwMode="auto">
            <a:xfrm>
              <a:off x="5919797" y="2819372"/>
              <a:ext cx="589249" cy="337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r>
                <a:rPr lang="zh-CN" altLang="en-US" sz="1600">
                  <a:solidFill>
                    <a:srgbClr val="000000"/>
                  </a:solidFill>
                  <a:latin typeface="微软雅黑" panose="020B0503020204020204" charset="-122"/>
                  <a:ea typeface="微软雅黑" panose="020B0503020204020204" charset="-122"/>
                  <a:cs typeface="微软雅黑" panose="020B0503020204020204" charset="-122"/>
                </a:rPr>
                <a:t>时间</a:t>
              </a:r>
              <a:endParaRPr lang="zh-CN" altLang="en-US" sz="1600">
                <a:solidFill>
                  <a:srgbClr val="000000"/>
                </a:solidFill>
                <a:latin typeface="微软雅黑" panose="020B0503020204020204" charset="-122"/>
                <a:ea typeface="微软雅黑" panose="020B0503020204020204" charset="-122"/>
                <a:cs typeface="微软雅黑" panose="020B0503020204020204" charset="-122"/>
              </a:endParaRPr>
            </a:p>
          </p:txBody>
        </p:sp>
      </p:grpSp>
      <p:sp>
        <p:nvSpPr>
          <p:cNvPr id="12" name="TextBox 24"/>
          <p:cNvSpPr txBox="1">
            <a:spLocks noChangeArrowheads="1"/>
          </p:cNvSpPr>
          <p:nvPr/>
        </p:nvSpPr>
        <p:spPr bwMode="auto">
          <a:xfrm>
            <a:off x="1904365" y="3105547"/>
            <a:ext cx="99568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r>
              <a:rPr lang="zh-CN" altLang="en-US" sz="1600">
                <a:solidFill>
                  <a:schemeClr val="accent5"/>
                </a:solidFill>
                <a:latin typeface="微软雅黑" panose="020B0503020204020204" charset="-122"/>
                <a:ea typeface="微软雅黑" panose="020B0503020204020204" charset="-122"/>
                <a:cs typeface="微软雅黑" panose="020B0503020204020204" charset="-122"/>
              </a:rPr>
              <a:t>频率模式</a:t>
            </a:r>
            <a:endParaRPr lang="zh-CN" altLang="en-US" sz="1600">
              <a:solidFill>
                <a:schemeClr val="accent5"/>
              </a:solidFill>
              <a:latin typeface="微软雅黑" panose="020B0503020204020204" charset="-122"/>
              <a:ea typeface="微软雅黑" panose="020B0503020204020204" charset="-122"/>
              <a:cs typeface="微软雅黑" panose="020B0503020204020204" charset="-122"/>
            </a:endParaRPr>
          </a:p>
        </p:txBody>
      </p:sp>
      <p:grpSp>
        <p:nvGrpSpPr>
          <p:cNvPr id="13" name="组合 69"/>
          <p:cNvGrpSpPr/>
          <p:nvPr/>
        </p:nvGrpSpPr>
        <p:grpSpPr bwMode="auto">
          <a:xfrm>
            <a:off x="5061903" y="3300809"/>
            <a:ext cx="2073275" cy="1573213"/>
            <a:chOff x="3713905" y="2857472"/>
            <a:chExt cx="2072541" cy="1573437"/>
          </a:xfrm>
        </p:grpSpPr>
        <p:pic>
          <p:nvPicPr>
            <p:cNvPr id="14" name="Picture 4" descr="D:\Frankfurt\Meeting\ColloquiumPhys\Figures\IR-laser2.png"/>
            <p:cNvPicPr>
              <a:picLocks noChangeAspect="1" noChangeArrowheads="1"/>
            </p:cNvPicPr>
            <p:nvPr/>
          </p:nvPicPr>
          <p:blipFill>
            <a:blip r:embed="rId5">
              <a:extLst>
                <a:ext uri="{28A0092B-C50C-407E-A947-70E740481C1C}">
                  <a14:useLocalDpi xmlns:a14="http://schemas.microsoft.com/office/drawing/2010/main" val="0"/>
                </a:ext>
              </a:extLst>
            </a:blip>
            <a:srcRect l="13535" t="24609" r="12514" b="11914"/>
            <a:stretch>
              <a:fillRect/>
            </a:stretch>
          </p:blipFill>
          <p:spPr bwMode="auto">
            <a:xfrm>
              <a:off x="3713905" y="3143224"/>
              <a:ext cx="2000264" cy="1287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直接连接符 14"/>
            <p:cNvCxnSpPr/>
            <p:nvPr/>
          </p:nvCxnSpPr>
          <p:spPr>
            <a:xfrm rot="5400000">
              <a:off x="4643022" y="2928127"/>
              <a:ext cx="141307" cy="3174"/>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715262" y="3000367"/>
              <a:ext cx="1071184" cy="571581"/>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5400000">
              <a:off x="4574784" y="2926539"/>
              <a:ext cx="141308" cy="3174"/>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0800000" flipV="1">
              <a:off x="3715491" y="3000367"/>
              <a:ext cx="928359" cy="643030"/>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20" name="组合 70"/>
          <p:cNvGrpSpPr/>
          <p:nvPr/>
        </p:nvGrpSpPr>
        <p:grpSpPr bwMode="auto">
          <a:xfrm>
            <a:off x="4971076" y="4811174"/>
            <a:ext cx="1503068" cy="337185"/>
            <a:chOff x="3622328" y="4367930"/>
            <a:chExt cx="1503079" cy="336746"/>
          </a:xfrm>
        </p:grpSpPr>
        <p:cxnSp>
          <p:nvCxnSpPr>
            <p:cNvPr id="24" name="直接连接符 23"/>
            <p:cNvCxnSpPr/>
            <p:nvPr/>
          </p:nvCxnSpPr>
          <p:spPr>
            <a:xfrm rot="5400000">
              <a:off x="4731367" y="4534537"/>
              <a:ext cx="214034" cy="3175"/>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a:off x="4431645" y="4534537"/>
              <a:ext cx="214034" cy="3175"/>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4251005" y="4535649"/>
              <a:ext cx="285752" cy="1586"/>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4839655" y="4533747"/>
              <a:ext cx="285752" cy="1586"/>
            </a:xfrm>
            <a:prstGeom prst="straightConnector1">
              <a:avLst/>
            </a:prstGeom>
            <a:ln w="25400">
              <a:solidFill>
                <a:srgbClr val="00206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1" name="TextBox 38"/>
            <p:cNvSpPr txBox="1">
              <a:spLocks noChangeArrowheads="1"/>
            </p:cNvSpPr>
            <p:nvPr/>
          </p:nvSpPr>
          <p:spPr bwMode="auto">
            <a:xfrm>
              <a:off x="3622328" y="4367930"/>
              <a:ext cx="643260" cy="33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r>
                <a:rPr lang="en-US" altLang="zh-CN" sz="1600" dirty="0">
                  <a:solidFill>
                    <a:schemeClr val="accent5">
                      <a:lumMod val="75000"/>
                    </a:schemeClr>
                  </a:solidFill>
                  <a:latin typeface="Cambria Math" panose="02040503050406030204" charset="0"/>
                  <a:ea typeface="微软雅黑" panose="020B0503020204020204" charset="-122"/>
                  <a:cs typeface="Cambria Math" panose="02040503050406030204" charset="0"/>
                </a:rPr>
                <a:t>2.6 fs</a:t>
              </a:r>
              <a:endParaRPr lang="en-US" altLang="zh-CN" sz="1600" dirty="0">
                <a:solidFill>
                  <a:schemeClr val="accent5">
                    <a:lumMod val="75000"/>
                  </a:schemeClr>
                </a:solidFill>
                <a:latin typeface="Cambria Math" panose="02040503050406030204" charset="0"/>
                <a:ea typeface="微软雅黑" panose="020B0503020204020204" charset="-122"/>
                <a:cs typeface="Cambria Math" panose="02040503050406030204" charset="0"/>
              </a:endParaRPr>
            </a:p>
          </p:txBody>
        </p:sp>
      </p:grpSp>
      <p:grpSp>
        <p:nvGrpSpPr>
          <p:cNvPr id="32" name="组合 71"/>
          <p:cNvGrpSpPr/>
          <p:nvPr/>
        </p:nvGrpSpPr>
        <p:grpSpPr bwMode="auto">
          <a:xfrm>
            <a:off x="8210550" y="1093083"/>
            <a:ext cx="2857500" cy="1773873"/>
            <a:chOff x="6143636" y="571456"/>
            <a:chExt cx="2692454" cy="1774138"/>
          </a:xfrm>
        </p:grpSpPr>
        <p:sp>
          <p:nvSpPr>
            <p:cNvPr id="33" name="TextBox 39"/>
            <p:cNvSpPr txBox="1">
              <a:spLocks noChangeArrowheads="1"/>
            </p:cNvSpPr>
            <p:nvPr/>
          </p:nvSpPr>
          <p:spPr bwMode="auto">
            <a:xfrm>
              <a:off x="6187015" y="571456"/>
              <a:ext cx="1202629" cy="3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l" eaLnBrk="1" hangingPunct="1"/>
              <a:r>
                <a:rPr lang="en-US" altLang="zh-CN" sz="1600" dirty="0">
                  <a:solidFill>
                    <a:schemeClr val="accent5">
                      <a:lumMod val="75000"/>
                    </a:schemeClr>
                  </a:solidFill>
                  <a:latin typeface="Cambria Math" panose="02040503050406030204" charset="0"/>
                  <a:ea typeface="微软雅黑" panose="020B0503020204020204" charset="-122"/>
                  <a:cs typeface="Cambria Math" panose="02040503050406030204" charset="0"/>
                </a:rPr>
                <a:t>1 fs = 10</a:t>
              </a:r>
              <a:r>
                <a:rPr lang="en-US" altLang="zh-CN" sz="1600" baseline="30000" dirty="0">
                  <a:solidFill>
                    <a:schemeClr val="accent5">
                      <a:lumMod val="75000"/>
                    </a:schemeClr>
                  </a:solidFill>
                  <a:latin typeface="Cambria Math" panose="02040503050406030204" charset="0"/>
                  <a:ea typeface="微软雅黑" panose="020B0503020204020204" charset="-122"/>
                  <a:cs typeface="Cambria Math" panose="02040503050406030204" charset="0"/>
                </a:rPr>
                <a:t>-15</a:t>
              </a:r>
              <a:r>
                <a:rPr lang="en-US" altLang="zh-CN" sz="1600" dirty="0">
                  <a:solidFill>
                    <a:schemeClr val="accent5">
                      <a:lumMod val="75000"/>
                    </a:schemeClr>
                  </a:solidFill>
                  <a:latin typeface="Cambria Math" panose="02040503050406030204" charset="0"/>
                  <a:ea typeface="微软雅黑" panose="020B0503020204020204" charset="-122"/>
                  <a:cs typeface="Cambria Math" panose="02040503050406030204" charset="0"/>
                </a:rPr>
                <a:t> s</a:t>
              </a:r>
              <a:endParaRPr lang="en-US" altLang="zh-CN" sz="1600" dirty="0">
                <a:solidFill>
                  <a:schemeClr val="accent5">
                    <a:lumMod val="75000"/>
                  </a:schemeClr>
                </a:solidFill>
                <a:latin typeface="Cambria Math" panose="02040503050406030204" charset="0"/>
                <a:ea typeface="微软雅黑" panose="020B0503020204020204" charset="-122"/>
                <a:cs typeface="Cambria Math" panose="02040503050406030204" charset="0"/>
              </a:endParaRPr>
            </a:p>
          </p:txBody>
        </p:sp>
        <p:pic>
          <p:nvPicPr>
            <p:cNvPr id="34" name="Picture 6" descr="C:\Documents and Settings\wu\桌面\Earth-Da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43636" y="1080275"/>
              <a:ext cx="781145" cy="64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椭圆 35"/>
            <p:cNvSpPr/>
            <p:nvPr/>
          </p:nvSpPr>
          <p:spPr>
            <a:xfrm>
              <a:off x="8072462" y="1080275"/>
              <a:ext cx="571504" cy="571504"/>
            </a:xfrm>
            <a:prstGeom prst="ellipse">
              <a:avLst/>
            </a:prstGeom>
            <a:gradFill flip="none" rotWithShape="1">
              <a:gsLst>
                <a:gs pos="0">
                  <a:srgbClr val="FFF200"/>
                </a:gs>
                <a:gs pos="37000">
                  <a:srgbClr val="FF7A00"/>
                </a:gs>
                <a:gs pos="70000">
                  <a:srgbClr val="FF0300"/>
                </a:gs>
                <a:gs pos="100000">
                  <a:srgbClr val="4D080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cs typeface="微软雅黑" panose="020B0503020204020204" charset="-122"/>
              </a:endParaRPr>
            </a:p>
          </p:txBody>
        </p:sp>
        <p:cxnSp>
          <p:nvCxnSpPr>
            <p:cNvPr id="37" name="直接箭头连接符 36"/>
            <p:cNvCxnSpPr/>
            <p:nvPr/>
          </p:nvCxnSpPr>
          <p:spPr>
            <a:xfrm>
              <a:off x="6795808" y="1374851"/>
              <a:ext cx="1286395" cy="1588"/>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TextBox 43"/>
            <p:cNvSpPr txBox="1">
              <a:spLocks noChangeArrowheads="1"/>
            </p:cNvSpPr>
            <p:nvPr/>
          </p:nvSpPr>
          <p:spPr bwMode="auto">
            <a:xfrm>
              <a:off x="6825724" y="1057304"/>
              <a:ext cx="1170320" cy="275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l" eaLnBrk="1" hangingPunct="1"/>
              <a:r>
                <a:rPr lang="en-US" altLang="zh-CN" sz="1200" dirty="0">
                  <a:solidFill>
                    <a:srgbClr val="FF0000"/>
                  </a:solidFill>
                  <a:latin typeface="Cambria Math" panose="02040503050406030204" charset="0"/>
                  <a:ea typeface="微软雅黑" panose="020B0503020204020204" charset="-122"/>
                  <a:cs typeface="Cambria Math" panose="02040503050406030204" charset="0"/>
                </a:rPr>
                <a:t>D</a:t>
              </a:r>
              <a:r>
                <a:rPr lang="x-none" altLang="en-US" sz="1200" dirty="0">
                  <a:solidFill>
                    <a:schemeClr val="tx1"/>
                  </a:solidFill>
                  <a:latin typeface="Cambria Math" panose="02040503050406030204" charset="0"/>
                  <a:ea typeface="微软雅黑" panose="020B0503020204020204" charset="-122"/>
                  <a:cs typeface="Cambria Math" panose="02040503050406030204" charset="0"/>
                </a:rPr>
                <a:t> </a:t>
              </a:r>
              <a:r>
                <a:rPr lang="en-US" altLang="zh-CN" sz="1200" dirty="0">
                  <a:solidFill>
                    <a:schemeClr val="tx1"/>
                  </a:solidFill>
                  <a:latin typeface="Cambria Math" panose="02040503050406030204" charset="0"/>
                  <a:ea typeface="微软雅黑" panose="020B0503020204020204" charset="-122"/>
                  <a:cs typeface="Cambria Math" panose="02040503050406030204" charset="0"/>
                </a:rPr>
                <a:t>=</a:t>
              </a:r>
              <a:r>
                <a:rPr lang="x-none" altLang="en-US" sz="1200" dirty="0">
                  <a:solidFill>
                    <a:schemeClr val="tx1"/>
                  </a:solidFill>
                  <a:latin typeface="Cambria Math" panose="02040503050406030204" charset="0"/>
                  <a:ea typeface="微软雅黑" panose="020B0503020204020204" charset="-122"/>
                  <a:cs typeface="Cambria Math" panose="02040503050406030204" charset="0"/>
                </a:rPr>
                <a:t> </a:t>
              </a:r>
              <a:r>
                <a:rPr lang="en-US" altLang="zh-CN" sz="1200" dirty="0">
                  <a:solidFill>
                    <a:schemeClr val="accent5">
                      <a:lumMod val="75000"/>
                    </a:schemeClr>
                  </a:solidFill>
                  <a:latin typeface="Cambria Math" panose="02040503050406030204" charset="0"/>
                  <a:ea typeface="微软雅黑" panose="020B0503020204020204" charset="-122"/>
                  <a:cs typeface="Cambria Math" panose="02040503050406030204" charset="0"/>
                </a:rPr>
                <a:t>1.5</a:t>
              </a:r>
              <a:r>
                <a:rPr lang="en-US" altLang="zh-CN" sz="1200" dirty="0">
                  <a:solidFill>
                    <a:schemeClr val="accent5">
                      <a:lumMod val="75000"/>
                    </a:schemeClr>
                  </a:solidFill>
                  <a:latin typeface="Cambria Math" panose="02040503050406030204" charset="0"/>
                  <a:ea typeface="微软雅黑" panose="020B0503020204020204" charset="-122"/>
                  <a:cs typeface="Cambria Math" panose="02040503050406030204" charset="0"/>
                  <a:sym typeface="Symbol" panose="05050102010706020507" pitchFamily="18" charset="2"/>
                </a:rPr>
                <a:t>×</a:t>
              </a:r>
              <a:r>
                <a:rPr lang="en-US" altLang="zh-CN" sz="1200" dirty="0">
                  <a:solidFill>
                    <a:schemeClr val="accent5">
                      <a:lumMod val="75000"/>
                    </a:schemeClr>
                  </a:solidFill>
                  <a:latin typeface="Cambria Math" panose="02040503050406030204" charset="0"/>
                  <a:ea typeface="微软雅黑" panose="020B0503020204020204" charset="-122"/>
                  <a:cs typeface="Cambria Math" panose="02040503050406030204" charset="0"/>
                </a:rPr>
                <a:t>10</a:t>
              </a:r>
              <a:r>
                <a:rPr lang="en-US" altLang="zh-CN" sz="1200" baseline="30000" dirty="0">
                  <a:solidFill>
                    <a:schemeClr val="accent5">
                      <a:lumMod val="75000"/>
                    </a:schemeClr>
                  </a:solidFill>
                  <a:latin typeface="Cambria Math" panose="02040503050406030204" charset="0"/>
                  <a:ea typeface="微软雅黑" panose="020B0503020204020204" charset="-122"/>
                  <a:cs typeface="Cambria Math" panose="02040503050406030204" charset="0"/>
                </a:rPr>
                <a:t>8</a:t>
              </a:r>
              <a:r>
                <a:rPr lang="en-US" altLang="zh-CN" sz="1200" dirty="0">
                  <a:solidFill>
                    <a:schemeClr val="accent5">
                      <a:lumMod val="75000"/>
                    </a:schemeClr>
                  </a:solidFill>
                  <a:latin typeface="Cambria Math" panose="02040503050406030204" charset="0"/>
                  <a:ea typeface="微软雅黑" panose="020B0503020204020204" charset="-122"/>
                  <a:cs typeface="Cambria Math" panose="02040503050406030204" charset="0"/>
                </a:rPr>
                <a:t> km</a:t>
              </a:r>
              <a:endParaRPr lang="en-US" altLang="zh-CN" sz="1200" dirty="0">
                <a:solidFill>
                  <a:schemeClr val="accent5">
                    <a:lumMod val="75000"/>
                  </a:schemeClr>
                </a:solidFill>
                <a:latin typeface="Cambria Math" panose="02040503050406030204" charset="0"/>
                <a:ea typeface="微软雅黑" panose="020B0503020204020204" charset="-122"/>
                <a:cs typeface="Cambria Math" panose="02040503050406030204" charset="0"/>
              </a:endParaRPr>
            </a:p>
          </p:txBody>
        </p:sp>
        <p:sp>
          <p:nvSpPr>
            <p:cNvPr id="40" name="TextBox 45"/>
            <p:cNvSpPr txBox="1">
              <a:spLocks noChangeArrowheads="1"/>
            </p:cNvSpPr>
            <p:nvPr/>
          </p:nvSpPr>
          <p:spPr bwMode="auto">
            <a:xfrm>
              <a:off x="6143636" y="2008359"/>
              <a:ext cx="2692454" cy="337235"/>
            </a:xfrm>
            <a:prstGeom prst="rect">
              <a:avLst/>
            </a:prstGeom>
            <a:noFill/>
            <a:ln w="2540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ctr" eaLnBrk="1" hangingPunct="1"/>
              <a:r>
                <a:rPr lang="en-US" altLang="zh-CN" sz="1600" dirty="0">
                  <a:solidFill>
                    <a:schemeClr val="accent5"/>
                  </a:solidFill>
                  <a:latin typeface="Cambria Math" panose="02040503050406030204" charset="0"/>
                  <a:ea typeface="微软雅黑" panose="020B0503020204020204" charset="-122"/>
                  <a:cs typeface="Cambria Math" panose="02040503050406030204" charset="0"/>
                </a:rPr>
                <a:t>1 fs : 1s</a:t>
              </a:r>
              <a:r>
                <a:rPr lang="en-US" altLang="zh-CN" sz="1600" dirty="0">
                  <a:solidFill>
                    <a:srgbClr val="000000"/>
                  </a:solidFill>
                  <a:latin typeface="Cambria Math" panose="02040503050406030204" charset="0"/>
                  <a:ea typeface="微软雅黑" panose="020B0503020204020204" charset="-122"/>
                  <a:cs typeface="Cambria Math" panose="02040503050406030204" charset="0"/>
                </a:rPr>
                <a:t> = </a:t>
              </a:r>
              <a:r>
                <a:rPr lang="en-US" altLang="zh-CN" sz="1600" dirty="0">
                  <a:solidFill>
                    <a:srgbClr val="FF0000"/>
                  </a:solidFill>
                  <a:latin typeface="Cambria Math" panose="02040503050406030204" charset="0"/>
                  <a:ea typeface="微软雅黑" panose="020B0503020204020204" charset="-122"/>
                  <a:cs typeface="Cambria Math" panose="02040503050406030204" charset="0"/>
                </a:rPr>
                <a:t>0.15 </a:t>
              </a:r>
              <a:r>
                <a:rPr lang="en-US" altLang="zh-CN" sz="1600" dirty="0">
                  <a:solidFill>
                    <a:srgbClr val="FF0000"/>
                  </a:solidFill>
                  <a:latin typeface="Cambria Math" panose="02040503050406030204" charset="0"/>
                  <a:ea typeface="微软雅黑" panose="020B0503020204020204" charset="-122"/>
                  <a:cs typeface="Cambria Math" panose="02040503050406030204" charset="0"/>
                  <a:sym typeface="Symbol" panose="05050102010706020507" pitchFamily="18" charset="2"/>
                </a:rPr>
                <a:t>μ</a:t>
              </a:r>
              <a:r>
                <a:rPr lang="en-US" altLang="zh-CN" sz="1600" dirty="0">
                  <a:solidFill>
                    <a:srgbClr val="FF0000"/>
                  </a:solidFill>
                  <a:latin typeface="Cambria Math" panose="02040503050406030204" charset="0"/>
                  <a:ea typeface="微软雅黑" panose="020B0503020204020204" charset="-122"/>
                  <a:cs typeface="Cambria Math" panose="02040503050406030204" charset="0"/>
                </a:rPr>
                <a:t>m : D</a:t>
              </a:r>
              <a:endParaRPr lang="en-US" altLang="zh-CN" sz="1600" dirty="0">
                <a:solidFill>
                  <a:srgbClr val="FF0000"/>
                </a:solidFill>
                <a:latin typeface="Cambria Math" panose="02040503050406030204" charset="0"/>
                <a:ea typeface="微软雅黑" panose="020B0503020204020204" charset="-122"/>
                <a:cs typeface="Cambria Math" panose="02040503050406030204" charset="0"/>
              </a:endParaRPr>
            </a:p>
          </p:txBody>
        </p:sp>
        <p:sp>
          <p:nvSpPr>
            <p:cNvPr id="42" name="TextBox 46"/>
            <p:cNvSpPr txBox="1">
              <a:spLocks noChangeArrowheads="1"/>
            </p:cNvSpPr>
            <p:nvPr/>
          </p:nvSpPr>
          <p:spPr bwMode="auto">
            <a:xfrm>
              <a:off x="6268582" y="1652414"/>
              <a:ext cx="531311" cy="3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r>
                <a:rPr lang="zh-CN" altLang="en-US" sz="1500">
                  <a:solidFill>
                    <a:srgbClr val="000000"/>
                  </a:solidFill>
                  <a:latin typeface="微软雅黑" panose="020B0503020204020204" charset="-122"/>
                  <a:ea typeface="微软雅黑" panose="020B0503020204020204" charset="-122"/>
                  <a:cs typeface="微软雅黑" panose="020B0503020204020204" charset="-122"/>
                </a:rPr>
                <a:t>地球</a:t>
              </a:r>
              <a:endParaRPr lang="zh-CN" altLang="en-US" sz="150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44" name="TextBox 47"/>
            <p:cNvSpPr txBox="1">
              <a:spLocks noChangeArrowheads="1"/>
            </p:cNvSpPr>
            <p:nvPr/>
          </p:nvSpPr>
          <p:spPr bwMode="auto">
            <a:xfrm>
              <a:off x="8092891" y="1660670"/>
              <a:ext cx="531311" cy="3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r>
                <a:rPr lang="zh-CN" altLang="en-US" sz="1500">
                  <a:solidFill>
                    <a:srgbClr val="000000"/>
                  </a:solidFill>
                  <a:latin typeface="微软雅黑" panose="020B0503020204020204" charset="-122"/>
                  <a:ea typeface="微软雅黑" panose="020B0503020204020204" charset="-122"/>
                  <a:cs typeface="微软雅黑" panose="020B0503020204020204" charset="-122"/>
                </a:rPr>
                <a:t>太阳</a:t>
              </a:r>
              <a:endParaRPr lang="zh-CN" altLang="en-US" sz="1500">
                <a:solidFill>
                  <a:srgbClr val="000000"/>
                </a:solidFill>
                <a:latin typeface="微软雅黑" panose="020B0503020204020204" charset="-122"/>
                <a:ea typeface="微软雅黑" panose="020B0503020204020204" charset="-122"/>
                <a:cs typeface="微软雅黑" panose="020B0503020204020204" charset="-122"/>
              </a:endParaRPr>
            </a:p>
          </p:txBody>
        </p:sp>
      </p:grpSp>
      <p:grpSp>
        <p:nvGrpSpPr>
          <p:cNvPr id="45" name="组合 62"/>
          <p:cNvGrpSpPr/>
          <p:nvPr/>
        </p:nvGrpSpPr>
        <p:grpSpPr bwMode="auto">
          <a:xfrm>
            <a:off x="648448" y="3538934"/>
            <a:ext cx="3391363" cy="2813739"/>
            <a:chOff x="-214346" y="2573349"/>
            <a:chExt cx="3391363" cy="2814056"/>
          </a:xfrm>
        </p:grpSpPr>
        <p:grpSp>
          <p:nvGrpSpPr>
            <p:cNvPr id="46" name="组合 60"/>
            <p:cNvGrpSpPr/>
            <p:nvPr/>
          </p:nvGrpSpPr>
          <p:grpSpPr bwMode="auto">
            <a:xfrm>
              <a:off x="-214346" y="2573349"/>
              <a:ext cx="3248026" cy="2498725"/>
              <a:chOff x="142844" y="3429000"/>
              <a:chExt cx="3248026" cy="2498725"/>
            </a:xfrm>
          </p:grpSpPr>
          <p:graphicFrame>
            <p:nvGraphicFramePr>
              <p:cNvPr id="47" name="Object 70"/>
              <p:cNvGraphicFramePr>
                <a:graphicFrameLocks noChangeAspect="1"/>
              </p:cNvGraphicFramePr>
              <p:nvPr/>
            </p:nvGraphicFramePr>
            <p:xfrm>
              <a:off x="142844" y="3429000"/>
              <a:ext cx="3248026" cy="2498725"/>
            </p:xfrm>
            <a:graphic>
              <a:graphicData uri="http://schemas.openxmlformats.org/presentationml/2006/ole">
                <mc:AlternateContent xmlns:mc="http://schemas.openxmlformats.org/markup-compatibility/2006">
                  <mc:Choice xmlns:v="urn:schemas-microsoft-com:vml" Requires="v">
                    <p:oleObj spid="_x0000_s48" name="Graph" r:id="rId7" imgW="3249295" imgH="2498090" progId="Origin50.Graph">
                      <p:embed/>
                    </p:oleObj>
                  </mc:Choice>
                  <mc:Fallback>
                    <p:oleObj name="Graph" r:id="rId7" imgW="3249295" imgH="2498090" progId="Origin50.Graph">
                      <p:embed/>
                      <p:pic>
                        <p:nvPicPr>
                          <p:cNvPr id="0" name="图片 83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844" y="3429000"/>
                            <a:ext cx="3248026" cy="249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 name="Oval 71"/>
              <p:cNvSpPr>
                <a:spLocks noChangeArrowheads="1"/>
              </p:cNvSpPr>
              <p:nvPr/>
            </p:nvSpPr>
            <p:spPr bwMode="auto">
              <a:xfrm>
                <a:off x="1663670" y="5119688"/>
                <a:ext cx="215900" cy="215900"/>
              </a:xfrm>
              <a:prstGeom prst="ellipse">
                <a:avLst/>
              </a:prstGeom>
              <a:solidFill>
                <a:srgbClr val="3366FF"/>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ctr" eaLnBrk="1" hangingPunct="1"/>
                <a:r>
                  <a:rPr lang="en-US" altLang="zh-CN" sz="1400">
                    <a:solidFill>
                      <a:srgbClr val="FFFFFF"/>
                    </a:solidFill>
                    <a:latin typeface="微软雅黑" panose="020B0503020204020204" charset="-122"/>
                    <a:ea typeface="微软雅黑" panose="020B0503020204020204" charset="-122"/>
                    <a:cs typeface="Arial" panose="020B0604020202020204" pitchFamily="34" charset="0"/>
                  </a:rPr>
                  <a:t>e</a:t>
                </a:r>
                <a:r>
                  <a:rPr lang="en-US" altLang="zh-CN" sz="1400" baseline="30000">
                    <a:solidFill>
                      <a:srgbClr val="FFFFFF"/>
                    </a:solidFill>
                    <a:latin typeface="微软雅黑" panose="020B0503020204020204" charset="-122"/>
                    <a:ea typeface="微软雅黑" panose="020B0503020204020204" charset="-122"/>
                    <a:cs typeface="Arial" panose="020B0604020202020204" pitchFamily="34" charset="0"/>
                  </a:rPr>
                  <a:t>-</a:t>
                </a:r>
                <a:endParaRPr lang="en-US" altLang="zh-CN" sz="1400" baseline="3000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52" name="Line 73"/>
              <p:cNvSpPr>
                <a:spLocks noChangeShapeType="1"/>
              </p:cNvSpPr>
              <p:nvPr/>
            </p:nvSpPr>
            <p:spPr bwMode="auto">
              <a:xfrm>
                <a:off x="1879570" y="5229225"/>
                <a:ext cx="935037" cy="0"/>
              </a:xfrm>
              <a:prstGeom prst="line">
                <a:avLst/>
              </a:prstGeom>
              <a:noFill/>
              <a:ln w="50800">
                <a:solidFill>
                  <a:schemeClr val="tx1"/>
                </a:solidFill>
                <a:prstDash val="dash"/>
                <a:round/>
                <a:tailEnd type="stealth" w="med" len="med"/>
              </a:ln>
              <a:extLst>
                <a:ext uri="{909E8E84-426E-40DD-AFC4-6F175D3DCCD1}">
                  <a14:hiddenFill xmlns:a14="http://schemas.microsoft.com/office/drawing/2010/main">
                    <a:noFill/>
                  </a14:hiddenFill>
                </a:ext>
              </a:extLst>
            </p:spPr>
            <p:txBody>
              <a:bodyPr/>
              <a:lstStyle/>
              <a:p>
                <a:endParaRPr lang="zh-CN" altLang="en-US">
                  <a:solidFill>
                    <a:srgbClr val="000000"/>
                  </a:solidFill>
                  <a:cs typeface="微软雅黑" panose="020B0503020204020204" charset="-122"/>
                </a:endParaRPr>
              </a:p>
            </p:txBody>
          </p:sp>
        </p:grpSp>
        <p:sp>
          <p:nvSpPr>
            <p:cNvPr id="54" name="TextBox 61"/>
            <p:cNvSpPr txBox="1">
              <a:spLocks noChangeArrowheads="1"/>
            </p:cNvSpPr>
            <p:nvPr/>
          </p:nvSpPr>
          <p:spPr bwMode="auto">
            <a:xfrm>
              <a:off x="-142763" y="4895860"/>
              <a:ext cx="3319780" cy="49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ctr" eaLnBrk="1" hangingPunct="1"/>
              <a:r>
                <a:rPr lang="zh-CN" altLang="en-US" sz="1300">
                  <a:solidFill>
                    <a:srgbClr val="000000"/>
                  </a:solidFill>
                  <a:latin typeface="微软雅黑" panose="020B0503020204020204" charset="-122"/>
                  <a:ea typeface="微软雅黑" panose="020B0503020204020204" charset="-122"/>
                  <a:cs typeface="微软雅黑" panose="020B0503020204020204" charset="-122"/>
                </a:rPr>
                <a:t>场强与库伦势垒相当</a:t>
              </a:r>
              <a:endParaRPr lang="zh-CN" altLang="en-US" sz="1300">
                <a:solidFill>
                  <a:srgbClr val="000000"/>
                </a:solidFill>
                <a:latin typeface="微软雅黑" panose="020B0503020204020204" charset="-122"/>
                <a:ea typeface="微软雅黑" panose="020B0503020204020204" charset="-122"/>
                <a:cs typeface="微软雅黑" panose="020B0503020204020204" charset="-122"/>
              </a:endParaRPr>
            </a:p>
            <a:p>
              <a:pPr algn="ctr" eaLnBrk="1" hangingPunct="1"/>
              <a:r>
                <a:rPr lang="zh-CN" altLang="en-US" sz="1300">
                  <a:solidFill>
                    <a:srgbClr val="000000"/>
                  </a:solidFill>
                  <a:latin typeface="微软雅黑" panose="020B0503020204020204" charset="-122"/>
                  <a:ea typeface="微软雅黑" panose="020B0503020204020204" charset="-122"/>
                  <a:cs typeface="微软雅黑" panose="020B0503020204020204" charset="-122"/>
                </a:rPr>
                <a:t>压低库伦势垒，通过隧穿电离直接剥离电子</a:t>
              </a:r>
              <a:endParaRPr lang="zh-CN" altLang="en-US" sz="1300">
                <a:solidFill>
                  <a:srgbClr val="000000"/>
                </a:solidFill>
                <a:latin typeface="微软雅黑" panose="020B0503020204020204" charset="-122"/>
                <a:ea typeface="微软雅黑" panose="020B0503020204020204" charset="-122"/>
                <a:cs typeface="微软雅黑" panose="020B0503020204020204" charset="-122"/>
              </a:endParaRPr>
            </a:p>
          </p:txBody>
        </p:sp>
      </p:grpSp>
      <p:sp>
        <p:nvSpPr>
          <p:cNvPr id="55" name="TextBox 63"/>
          <p:cNvSpPr txBox="1">
            <a:spLocks noChangeArrowheads="1"/>
          </p:cNvSpPr>
          <p:nvPr/>
        </p:nvSpPr>
        <p:spPr bwMode="auto">
          <a:xfrm>
            <a:off x="8127365" y="4645660"/>
            <a:ext cx="2856230" cy="170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spcBef>
                <a:spcPts val="600"/>
              </a:spcBef>
            </a:pPr>
            <a:r>
              <a:rPr lang="zh-CN" altLang="en-US" sz="1700" dirty="0">
                <a:solidFill>
                  <a:schemeClr val="accent5"/>
                </a:solidFill>
                <a:latin typeface="微软雅黑" panose="020B0503020204020204" charset="-122"/>
                <a:ea typeface="微软雅黑" panose="020B0503020204020204" charset="-122"/>
                <a:cs typeface="微软雅黑" panose="020B0503020204020204" charset="-122"/>
              </a:rPr>
              <a:t>飞秒脉冲引入以下特征：</a:t>
            </a:r>
            <a:endParaRPr lang="zh-CN" altLang="en-US" sz="1700" dirty="0">
              <a:solidFill>
                <a:schemeClr val="accent5"/>
              </a:solidFill>
              <a:latin typeface="微软雅黑" panose="020B0503020204020204" charset="-122"/>
              <a:ea typeface="微软雅黑" panose="020B0503020204020204" charset="-122"/>
              <a:cs typeface="微软雅黑" panose="020B0503020204020204" charset="-122"/>
            </a:endParaRPr>
          </a:p>
          <a:p>
            <a:pPr marL="342900" indent="-342900" eaLnBrk="1" hangingPunct="1">
              <a:spcBef>
                <a:spcPts val="600"/>
              </a:spcBef>
              <a:buAutoNum type="arabicPeriod"/>
            </a:pPr>
            <a:r>
              <a:rPr lang="zh-CN" altLang="en-US" sz="1700" dirty="0">
                <a:solidFill>
                  <a:schemeClr val="tx1"/>
                </a:solidFill>
                <a:latin typeface="微软雅黑" panose="020B0503020204020204" charset="-122"/>
                <a:ea typeface="微软雅黑" panose="020B0503020204020204" charset="-122"/>
                <a:cs typeface="微软雅黑" panose="020B0503020204020204" charset="-122"/>
              </a:rPr>
              <a:t>超短时域脉宽</a:t>
            </a:r>
            <a:endParaRPr lang="zh-CN" altLang="en-US" sz="1700" dirty="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eaLnBrk="1" hangingPunct="1">
              <a:spcBef>
                <a:spcPts val="600"/>
              </a:spcBef>
              <a:buAutoNum type="arabicPeriod"/>
            </a:pPr>
            <a:r>
              <a:rPr lang="zh-CN" altLang="en-US" sz="1700" dirty="0">
                <a:solidFill>
                  <a:schemeClr val="tx1"/>
                </a:solidFill>
                <a:latin typeface="微软雅黑" panose="020B0503020204020204" charset="-122"/>
                <a:ea typeface="微软雅黑" panose="020B0503020204020204" charset="-122"/>
                <a:cs typeface="微软雅黑" panose="020B0503020204020204" charset="-122"/>
              </a:rPr>
              <a:t>超高场强</a:t>
            </a:r>
            <a:endParaRPr lang="zh-CN" altLang="en-US" sz="1700" dirty="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eaLnBrk="1" hangingPunct="1">
              <a:spcBef>
                <a:spcPts val="600"/>
              </a:spcBef>
              <a:buAutoNum type="arabicPeriod"/>
            </a:pPr>
            <a:r>
              <a:rPr lang="zh-CN" altLang="en-US" sz="1700" dirty="0">
                <a:solidFill>
                  <a:schemeClr val="tx1"/>
                </a:solidFill>
                <a:latin typeface="微软雅黑" panose="020B0503020204020204" charset="-122"/>
                <a:ea typeface="微软雅黑" panose="020B0503020204020204" charset="-122"/>
                <a:cs typeface="微软雅黑" panose="020B0503020204020204" charset="-122"/>
              </a:rPr>
              <a:t>超宽频域谱宽</a:t>
            </a:r>
            <a:endParaRPr lang="zh-CN" altLang="en-US" sz="1700" dirty="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eaLnBrk="1" hangingPunct="1">
              <a:spcBef>
                <a:spcPts val="600"/>
              </a:spcBef>
              <a:buAutoNum type="arabicPeriod"/>
            </a:pPr>
            <a:r>
              <a:rPr lang="zh-CN" altLang="en-US" sz="1700" dirty="0">
                <a:solidFill>
                  <a:schemeClr val="tx1"/>
                </a:solidFill>
                <a:latin typeface="微软雅黑" panose="020B0503020204020204" charset="-122"/>
                <a:ea typeface="微软雅黑" panose="020B0503020204020204" charset="-122"/>
                <a:cs typeface="微软雅黑" panose="020B0503020204020204" charset="-122"/>
              </a:rPr>
              <a:t>更短波长</a:t>
            </a:r>
            <a:r>
              <a:rPr lang="en-US" altLang="zh-CN" sz="1700" dirty="0">
                <a:solidFill>
                  <a:schemeClr val="tx1"/>
                </a:solidFill>
                <a:latin typeface="微软雅黑" panose="020B0503020204020204" charset="-122"/>
                <a:ea typeface="微软雅黑" panose="020B0503020204020204" charset="-122"/>
                <a:cs typeface="微软雅黑" panose="020B0503020204020204" charset="-122"/>
              </a:rPr>
              <a:t>...</a:t>
            </a:r>
            <a:endParaRPr lang="en-US" altLang="zh-CN" sz="1700" dirty="0">
              <a:solidFill>
                <a:schemeClr val="tx1"/>
              </a:solidFill>
              <a:latin typeface="微软雅黑" panose="020B0503020204020204" charset="-122"/>
              <a:ea typeface="微软雅黑" panose="020B0503020204020204" charset="-122"/>
              <a:cs typeface="微软雅黑" panose="020B0503020204020204" charset="-122"/>
            </a:endParaRPr>
          </a:p>
        </p:txBody>
      </p:sp>
      <p:grpSp>
        <p:nvGrpSpPr>
          <p:cNvPr id="56" name="组合 67"/>
          <p:cNvGrpSpPr/>
          <p:nvPr/>
        </p:nvGrpSpPr>
        <p:grpSpPr bwMode="auto">
          <a:xfrm>
            <a:off x="4350852" y="848122"/>
            <a:ext cx="3343275" cy="2597150"/>
            <a:chOff x="3055058" y="377655"/>
            <a:chExt cx="3343275" cy="2597150"/>
          </a:xfrm>
        </p:grpSpPr>
        <p:graphicFrame>
          <p:nvGraphicFramePr>
            <p:cNvPr id="57" name="Object 16"/>
            <p:cNvGraphicFramePr>
              <a:graphicFrameLocks noChangeAspect="1"/>
            </p:cNvGraphicFramePr>
            <p:nvPr/>
          </p:nvGraphicFramePr>
          <p:xfrm>
            <a:off x="3055058" y="377655"/>
            <a:ext cx="3343275" cy="2597150"/>
          </p:xfrm>
          <a:graphic>
            <a:graphicData uri="http://schemas.openxmlformats.org/presentationml/2006/ole">
              <mc:AlternateContent xmlns:mc="http://schemas.openxmlformats.org/markup-compatibility/2006">
                <mc:Choice xmlns:v="urn:schemas-microsoft-com:vml" Requires="v">
                  <p:oleObj spid="_x0000_s58" name="Graph" r:id="rId9" imgW="3344545" imgH="2598420" progId="Origin50.Graph">
                    <p:embed/>
                  </p:oleObj>
                </mc:Choice>
                <mc:Fallback>
                  <p:oleObj name="Graph" r:id="rId9" imgW="3344545" imgH="2598420" progId="Origin50.Graph">
                    <p:embed/>
                    <p:pic>
                      <p:nvPicPr>
                        <p:cNvPr id="0" name="图片 83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55058" y="377655"/>
                          <a:ext cx="3343275" cy="2597150"/>
                        </a:xfrm>
                        <a:prstGeom prst="rect">
                          <a:avLst/>
                        </a:prstGeom>
                        <a:noFill/>
                        <a:ln>
                          <a:noFill/>
                        </a:ln>
                        <a:effectLst/>
                      </p:spPr>
                    </p:pic>
                  </p:oleObj>
                </mc:Fallback>
              </mc:AlternateContent>
            </a:graphicData>
          </a:graphic>
        </p:graphicFrame>
        <p:sp>
          <p:nvSpPr>
            <p:cNvPr id="59" name="TextBox 18"/>
            <p:cNvSpPr txBox="1">
              <a:spLocks noChangeArrowheads="1"/>
            </p:cNvSpPr>
            <p:nvPr/>
          </p:nvSpPr>
          <p:spPr bwMode="auto">
            <a:xfrm>
              <a:off x="4183416" y="1280816"/>
              <a:ext cx="513080" cy="29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r>
                <a:rPr lang="zh-CN" altLang="en-US" sz="1300">
                  <a:solidFill>
                    <a:srgbClr val="FF0000"/>
                  </a:solidFill>
                  <a:latin typeface="微软雅黑" panose="020B0503020204020204" charset="-122"/>
                  <a:ea typeface="微软雅黑" panose="020B0503020204020204" charset="-122"/>
                  <a:cs typeface="微软雅黑" panose="020B0503020204020204" charset="-122"/>
                </a:rPr>
                <a:t>锁相</a:t>
              </a:r>
              <a:endParaRPr lang="zh-CN" altLang="en-US" sz="1300">
                <a:solidFill>
                  <a:srgbClr val="FF0000"/>
                </a:solidFill>
                <a:latin typeface="微软雅黑" panose="020B0503020204020204" charset="-122"/>
                <a:ea typeface="微软雅黑" panose="020B0503020204020204" charset="-122"/>
                <a:cs typeface="微软雅黑" panose="020B0503020204020204" charset="-122"/>
              </a:endParaRPr>
            </a:p>
          </p:txBody>
        </p:sp>
      </p:grpSp>
      <p:grpSp>
        <p:nvGrpSpPr>
          <p:cNvPr id="60" name="组合 72"/>
          <p:cNvGrpSpPr/>
          <p:nvPr/>
        </p:nvGrpSpPr>
        <p:grpSpPr bwMode="auto">
          <a:xfrm>
            <a:off x="3042285" y="3586559"/>
            <a:ext cx="1806893" cy="644525"/>
            <a:chOff x="1693525" y="3143224"/>
            <a:chExt cx="1806905" cy="644530"/>
          </a:xfrm>
        </p:grpSpPr>
        <p:cxnSp>
          <p:nvCxnSpPr>
            <p:cNvPr id="61" name="直接连接符 60"/>
            <p:cNvCxnSpPr/>
            <p:nvPr/>
          </p:nvCxnSpPr>
          <p:spPr>
            <a:xfrm rot="10800000">
              <a:off x="3071802" y="3786167"/>
              <a:ext cx="428628" cy="1587"/>
            </a:xfrm>
            <a:prstGeom prst="line">
              <a:avLst/>
            </a:prstGeom>
            <a:ln w="25400">
              <a:solidFill>
                <a:srgbClr val="00006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0800000">
              <a:off x="3067039" y="3143224"/>
              <a:ext cx="428628" cy="1588"/>
            </a:xfrm>
            <a:prstGeom prst="line">
              <a:avLst/>
            </a:prstGeom>
            <a:ln w="25400">
              <a:solidFill>
                <a:srgbClr val="000066"/>
              </a:solidFill>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rot="5400000">
              <a:off x="2965439" y="3463901"/>
              <a:ext cx="641355" cy="3175"/>
            </a:xfrm>
            <a:prstGeom prst="straightConnector1">
              <a:avLst/>
            </a:prstGeom>
            <a:ln w="25400" cmpd="sng">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TextBox 53"/>
            <p:cNvSpPr txBox="1">
              <a:spLocks noChangeArrowheads="1"/>
            </p:cNvSpPr>
            <p:nvPr/>
          </p:nvSpPr>
          <p:spPr bwMode="auto">
            <a:xfrm>
              <a:off x="1693525" y="3204503"/>
              <a:ext cx="1594495" cy="52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SimSun" panose="02010600030101010101" pitchFamily="2" charset="-122"/>
                </a:defRPr>
              </a:lvl1pPr>
              <a:lvl2pPr marL="742950" indent="-285750" eaLnBrk="0" hangingPunct="0">
                <a:defRPr>
                  <a:solidFill>
                    <a:schemeClr val="tx1"/>
                  </a:solidFill>
                  <a:latin typeface="Arial" panose="020B0604020202020204" pitchFamily="34" charset="0"/>
                  <a:ea typeface="SimSun" panose="02010600030101010101" pitchFamily="2" charset="-122"/>
                </a:defRPr>
              </a:lvl2pPr>
              <a:lvl3pPr marL="1143000" indent="-228600" eaLnBrk="0" hangingPunct="0">
                <a:defRPr>
                  <a:solidFill>
                    <a:schemeClr val="tx1"/>
                  </a:solidFill>
                  <a:latin typeface="Arial" panose="020B0604020202020204" pitchFamily="34" charset="0"/>
                  <a:ea typeface="SimSun" panose="02010600030101010101" pitchFamily="2" charset="-122"/>
                </a:defRPr>
              </a:lvl3pPr>
              <a:lvl4pPr marL="1600200" indent="-228600" eaLnBrk="0" hangingPunct="0">
                <a:defRPr>
                  <a:solidFill>
                    <a:schemeClr val="tx1"/>
                  </a:solidFill>
                  <a:latin typeface="Arial" panose="020B0604020202020204" pitchFamily="34" charset="0"/>
                  <a:ea typeface="SimSun" panose="02010600030101010101" pitchFamily="2" charset="-122"/>
                </a:defRPr>
              </a:lvl4pPr>
              <a:lvl5pPr marL="2057400" indent="-228600" eaLnBrk="0" hangingPunct="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l" eaLnBrk="1" hangingPunct="1"/>
              <a:r>
                <a:rPr lang="en-US" altLang="zh-CN" sz="1400" i="1" dirty="0">
                  <a:solidFill>
                    <a:schemeClr val="accent5">
                      <a:lumMod val="75000"/>
                    </a:schemeClr>
                  </a:solidFill>
                  <a:latin typeface="Cambria Math" panose="02040503050406030204" charset="0"/>
                  <a:ea typeface="微软雅黑" panose="020B0503020204020204" charset="-122"/>
                  <a:cs typeface="Cambria Math" panose="02040503050406030204" charset="0"/>
                </a:rPr>
                <a:t>E</a:t>
              </a:r>
              <a:r>
                <a:rPr lang="en-US" altLang="zh-CN" sz="1400" baseline="-25000" dirty="0">
                  <a:solidFill>
                    <a:schemeClr val="accent5">
                      <a:lumMod val="75000"/>
                    </a:schemeClr>
                  </a:solidFill>
                  <a:latin typeface="Cambria Math" panose="02040503050406030204" charset="0"/>
                  <a:ea typeface="微软雅黑" panose="020B0503020204020204" charset="-122"/>
                  <a:cs typeface="Cambria Math" panose="02040503050406030204" charset="0"/>
                </a:rPr>
                <a:t>0</a:t>
              </a:r>
              <a:r>
                <a:rPr lang="x-none" altLang="en-US" sz="1400" dirty="0">
                  <a:solidFill>
                    <a:schemeClr val="accent5">
                      <a:lumMod val="75000"/>
                    </a:schemeClr>
                  </a:solidFill>
                  <a:latin typeface="Cambria Math" panose="02040503050406030204" charset="0"/>
                  <a:ea typeface="微软雅黑" panose="020B0503020204020204" charset="-122"/>
                  <a:cs typeface="Cambria Math" panose="02040503050406030204" charset="0"/>
                  <a:sym typeface="+mn-ea"/>
                </a:rPr>
                <a:t> </a:t>
              </a:r>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a:t>
              </a:r>
              <a:r>
                <a:rPr lang="x-none" altLang="en-US"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 </a:t>
              </a:r>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8</a:t>
              </a:r>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sym typeface="Symbol" panose="05050102010706020507" pitchFamily="18" charset="2"/>
                </a:rPr>
                <a:t>×</a:t>
              </a:r>
              <a:r>
                <a:rPr lang="en-US" altLang="zh-CN" sz="1400" dirty="0" smtClean="0">
                  <a:solidFill>
                    <a:schemeClr val="accent5">
                      <a:lumMod val="75000"/>
                    </a:schemeClr>
                  </a:solidFill>
                  <a:latin typeface="Cambria Math" panose="02040503050406030204" charset="0"/>
                  <a:ea typeface="微软雅黑" panose="020B0503020204020204" charset="-122"/>
                  <a:cs typeface="Cambria Math" panose="02040503050406030204" charset="0"/>
                </a:rPr>
                <a:t>10</a:t>
              </a:r>
              <a:r>
                <a:rPr lang="en-US" altLang="zh-CN" sz="1400" baseline="30000" dirty="0">
                  <a:solidFill>
                    <a:schemeClr val="accent5">
                      <a:lumMod val="75000"/>
                    </a:schemeClr>
                  </a:solidFill>
                  <a:latin typeface="Cambria Math" panose="02040503050406030204" charset="0"/>
                  <a:ea typeface="微软雅黑" panose="020B0503020204020204" charset="-122"/>
                  <a:cs typeface="Cambria Math" panose="02040503050406030204" charset="0"/>
                </a:rPr>
                <a:t>8</a:t>
              </a:r>
              <a:r>
                <a:rPr lang="en-US" altLang="zh-CN" sz="1400" baseline="30000" dirty="0" smtClean="0">
                  <a:solidFill>
                    <a:schemeClr val="accent5">
                      <a:lumMod val="75000"/>
                    </a:schemeClr>
                  </a:solidFill>
                  <a:latin typeface="Cambria Math" panose="02040503050406030204" charset="0"/>
                  <a:ea typeface="微软雅黑" panose="020B0503020204020204" charset="-122"/>
                  <a:cs typeface="Cambria Math" panose="02040503050406030204" charset="0"/>
                </a:rPr>
                <a:t> </a:t>
              </a:r>
              <a:r>
                <a:rPr lang="x-none" altLang="en-US"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 V</a:t>
              </a:r>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/cm</a:t>
              </a:r>
              <a:endPar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endParaRPr>
            </a:p>
            <a:p>
              <a:pPr algn="l" eaLnBrk="1" hangingPunct="1"/>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a:t>
              </a:r>
              <a:r>
                <a:rPr lang="en-US" altLang="zh-CN" sz="1400" i="1" dirty="0">
                  <a:solidFill>
                    <a:schemeClr val="accent5">
                      <a:lumMod val="75000"/>
                    </a:schemeClr>
                  </a:solidFill>
                  <a:latin typeface="Cambria Math" panose="02040503050406030204" charset="0"/>
                  <a:ea typeface="微软雅黑" panose="020B0503020204020204" charset="-122"/>
                  <a:cs typeface="Cambria Math" panose="02040503050406030204" charset="0"/>
                </a:rPr>
                <a:t>I</a:t>
              </a:r>
              <a:r>
                <a:rPr lang="en-US" altLang="zh-CN" sz="1400" baseline="-25000" dirty="0">
                  <a:solidFill>
                    <a:schemeClr val="accent5">
                      <a:lumMod val="75000"/>
                    </a:schemeClr>
                  </a:solidFill>
                  <a:latin typeface="Cambria Math" panose="02040503050406030204" charset="0"/>
                  <a:ea typeface="微软雅黑" panose="020B0503020204020204" charset="-122"/>
                  <a:cs typeface="Cambria Math" panose="02040503050406030204" charset="0"/>
                </a:rPr>
                <a:t>0</a:t>
              </a:r>
              <a:r>
                <a:rPr lang="x-none" altLang="en-US" sz="1400" dirty="0">
                  <a:solidFill>
                    <a:schemeClr val="accent5">
                      <a:lumMod val="75000"/>
                    </a:schemeClr>
                  </a:solidFill>
                  <a:latin typeface="Cambria Math" panose="02040503050406030204" charset="0"/>
                  <a:ea typeface="微软雅黑" panose="020B0503020204020204" charset="-122"/>
                  <a:cs typeface="Cambria Math" panose="02040503050406030204" charset="0"/>
                  <a:sym typeface="+mn-ea"/>
                </a:rPr>
                <a:t> </a:t>
              </a:r>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a:t>
              </a:r>
              <a:r>
                <a:rPr lang="x-none" altLang="en-US"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 </a:t>
              </a:r>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10</a:t>
              </a:r>
              <a:r>
                <a:rPr lang="en-US" altLang="zh-CN" sz="1400" baseline="30000" dirty="0">
                  <a:solidFill>
                    <a:schemeClr val="accent5">
                      <a:lumMod val="75000"/>
                    </a:schemeClr>
                  </a:solidFill>
                  <a:latin typeface="Cambria Math" panose="02040503050406030204" charset="0"/>
                  <a:ea typeface="微软雅黑" panose="020B0503020204020204" charset="-122"/>
                  <a:cs typeface="Cambria Math" panose="02040503050406030204" charset="0"/>
                </a:rPr>
                <a:t>15 </a:t>
              </a:r>
              <a:r>
                <a:rPr lang="x-none" altLang="en-US"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 W</a:t>
              </a:r>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/cm</a:t>
              </a:r>
              <a:r>
                <a:rPr lang="en-US" altLang="zh-CN" sz="1400" baseline="30000" dirty="0">
                  <a:solidFill>
                    <a:schemeClr val="accent5">
                      <a:lumMod val="75000"/>
                    </a:schemeClr>
                  </a:solidFill>
                  <a:latin typeface="Cambria Math" panose="02040503050406030204" charset="0"/>
                  <a:ea typeface="微软雅黑" panose="020B0503020204020204" charset="-122"/>
                  <a:cs typeface="Cambria Math" panose="02040503050406030204" charset="0"/>
                </a:rPr>
                <a:t>2</a:t>
              </a:r>
              <a:r>
                <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rPr>
                <a:t>)</a:t>
              </a:r>
              <a:endParaRPr lang="en-US" altLang="zh-CN" sz="1400" dirty="0">
                <a:solidFill>
                  <a:schemeClr val="accent5">
                    <a:lumMod val="75000"/>
                  </a:schemeClr>
                </a:solidFill>
                <a:latin typeface="Cambria Math" panose="02040503050406030204" charset="0"/>
                <a:ea typeface="微软雅黑" panose="020B0503020204020204" charset="-122"/>
                <a:cs typeface="Cambria Math" panose="0204050305040603020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par>
                          <p:cTn id="18" fill="hold">
                            <p:stCondLst>
                              <p:cond delay="500"/>
                            </p:stCondLst>
                            <p:childTnLst>
                              <p:par>
                                <p:cTn id="19" presetID="55"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strVal val="#ppt_w*0.70"/>
                                          </p:val>
                                        </p:tav>
                                        <p:tav tm="100000">
                                          <p:val>
                                            <p:strVal val="#ppt_w"/>
                                          </p:val>
                                        </p:tav>
                                      </p:tavLst>
                                    </p:anim>
                                    <p:anim calcmode="lin" valueType="num">
                                      <p:cBhvr>
                                        <p:cTn id="22" dur="500" fill="hold"/>
                                        <p:tgtEl>
                                          <p:spTgt spid="20"/>
                                        </p:tgtEl>
                                        <p:attrNameLst>
                                          <p:attrName>ppt_h</p:attrName>
                                        </p:attrNameLst>
                                      </p:cBhvr>
                                      <p:tavLst>
                                        <p:tav tm="0">
                                          <p:val>
                                            <p:strVal val="#ppt_h"/>
                                          </p:val>
                                        </p:tav>
                                        <p:tav tm="100000">
                                          <p:val>
                                            <p:strVal val="#ppt_h"/>
                                          </p:val>
                                        </p:tav>
                                      </p:tavLst>
                                    </p:anim>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4" fill="hold" nodeType="click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ppt_x</p:attrName>
                                        </p:attrNameLst>
                                      </p:cBhvr>
                                      <p:tavLst>
                                        <p:tav tm="0">
                                          <p:val>
                                            <p:strVal val="#ppt_x"/>
                                          </p:val>
                                        </p:tav>
                                        <p:tav tm="100000">
                                          <p:val>
                                            <p:strVal val="#ppt_x"/>
                                          </p:val>
                                        </p:tav>
                                      </p:tavLst>
                                    </p:anim>
                                    <p:anim calcmode="lin" valueType="num">
                                      <p:cBhvr>
                                        <p:cTn id="34" dur="500" fill="hold"/>
                                        <p:tgtEl>
                                          <p:spTgt spid="60"/>
                                        </p:tgtEl>
                                        <p:attrNameLst>
                                          <p:attrName>ppt_y</p:attrName>
                                        </p:attrNameLst>
                                      </p:cBhvr>
                                      <p:tavLst>
                                        <p:tav tm="0">
                                          <p:val>
                                            <p:strVal val="#ppt_y+#ppt_h/2"/>
                                          </p:val>
                                        </p:tav>
                                        <p:tav tm="100000">
                                          <p:val>
                                            <p:strVal val="#ppt_y"/>
                                          </p:val>
                                        </p:tav>
                                      </p:tavLst>
                                    </p:anim>
                                    <p:anim calcmode="lin" valueType="num">
                                      <p:cBhvr>
                                        <p:cTn id="35" dur="500" fill="hold"/>
                                        <p:tgtEl>
                                          <p:spTgt spid="60"/>
                                        </p:tgtEl>
                                        <p:attrNameLst>
                                          <p:attrName>ppt_w</p:attrName>
                                        </p:attrNameLst>
                                      </p:cBhvr>
                                      <p:tavLst>
                                        <p:tav tm="0">
                                          <p:val>
                                            <p:strVal val="#ppt_w"/>
                                          </p:val>
                                        </p:tav>
                                        <p:tav tm="100000">
                                          <p:val>
                                            <p:strVal val="#ppt_w"/>
                                          </p:val>
                                        </p:tav>
                                      </p:tavLst>
                                    </p:anim>
                                    <p:anim calcmode="lin" valueType="num">
                                      <p:cBhvr>
                                        <p:cTn id="36" dur="500" fill="hold"/>
                                        <p:tgtEl>
                                          <p:spTgt spid="60"/>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啁啾脉冲激光</a:t>
            </a:r>
            <a:endParaRPr lang="zh-CN" altLang="en-US"/>
          </a:p>
        </p:txBody>
      </p:sp>
      <mc:AlternateContent xmlns:mc="http://schemas.openxmlformats.org/markup-compatibility/2006">
        <mc:Choice xmlns:a14="http://schemas.microsoft.com/office/drawing/2010/main" Requires="a14">
          <p:sp>
            <p:nvSpPr>
              <p:cNvPr id="25" name="矩形 24"/>
              <p:cNvSpPr/>
              <p:nvPr/>
            </p:nvSpPr>
            <p:spPr>
              <a:xfrm>
                <a:off x="297180" y="1421765"/>
                <a:ext cx="8133080" cy="2543810"/>
              </a:xfrm>
              <a:prstGeom prst="rect">
                <a:avLst/>
              </a:prstGeom>
            </p:spPr>
            <p:txBody>
              <a:bodyPr wrap="square">
                <a:spAutoFit/>
              </a:bodyPr>
              <a:p>
                <a:pPr marL="285750" indent="-285750" algn="l">
                  <a:buClr>
                    <a:srgbClr val="4472C4"/>
                  </a:buClr>
                  <a:buFont typeface="Wingdings" panose="05000000000000000000" charset="0"/>
                  <a:buChar char=""/>
                </a:pPr>
                <a:r>
                  <a:rPr lang="zh-CN" dirty="0">
                    <a:solidFill>
                      <a:srgbClr val="C00000"/>
                    </a:solidFill>
                    <a:latin typeface="微软雅黑" panose="020B0503020204020204" charset="-122"/>
                    <a:ea typeface="微软雅黑" panose="020B0503020204020204" charset="-122"/>
                    <a:cs typeface="微软雅黑" panose="020B0503020204020204" charset="-122"/>
                    <a:sym typeface="+mn-ea"/>
                  </a:rPr>
                  <a:t>线性啁啾脉冲</a:t>
                </a:r>
                <a:r>
                  <a:rPr lang="zh-CN" dirty="0">
                    <a:latin typeface="微软雅黑" panose="020B0503020204020204" charset="-122"/>
                    <a:ea typeface="微软雅黑" panose="020B0503020204020204" charset="-122"/>
                    <a:cs typeface="微软雅黑" panose="020B0503020204020204" charset="-122"/>
                    <a:sym typeface="+mn-ea"/>
                  </a:rPr>
                  <a:t>：瞬时频率随时间</a:t>
                </a:r>
                <a:r>
                  <a:rPr lang="zh-CN" dirty="0">
                    <a:solidFill>
                      <a:srgbClr val="C00000"/>
                    </a:solidFill>
                    <a:latin typeface="微软雅黑" panose="020B0503020204020204" charset="-122"/>
                    <a:ea typeface="微软雅黑" panose="020B0503020204020204" charset="-122"/>
                    <a:cs typeface="微软雅黑" panose="020B0503020204020204" charset="-122"/>
                    <a:sym typeface="+mn-ea"/>
                  </a:rPr>
                  <a:t>线性变化</a:t>
                </a:r>
                <a:r>
                  <a:rPr lang="zh-CN" dirty="0">
                    <a:latin typeface="微软雅黑" panose="020B0503020204020204" charset="-122"/>
                    <a:ea typeface="微软雅黑" panose="020B0503020204020204" charset="-122"/>
                    <a:cs typeface="微软雅黑" panose="020B0503020204020204" charset="-122"/>
                    <a:sym typeface="+mn-ea"/>
                  </a:rPr>
                  <a:t>的脉冲。</a:t>
                </a:r>
                <a:endParaRPr lang="zh-CN" dirty="0">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超快激光电场的时域描述：</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𝑡</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d>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𝑒</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𝑖</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sup>
                      </m:sSup>
                    </m:oMath>
                  </m:oMathPara>
                </a14:m>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时域相位</a:t>
                </a:r>
                <a14:m>
                  <m:oMath xmlns:m="http://schemas.openxmlformats.org/officeDocument/2006/math">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𝜙</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e>
                        </m:groupChr>
                      </m:e>
                      <m:lim>
                        <m:r>
                          <a:rPr lang="en-US" i="1">
                            <a:solidFill>
                              <a:srgbClr val="FFC000"/>
                            </a:solidFill>
                            <a:latin typeface="Cambria Math" panose="02040503050406030204" charset="0"/>
                            <a:ea typeface="微软雅黑" panose="020B0503020204020204" charset="-122"/>
                            <a:cs typeface="Cambria Math" panose="02040503050406030204" charset="0"/>
                          </a:rPr>
                          <m:t>载波包络相位</m:t>
                        </m:r>
                      </m:lim>
                    </m:limLow>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𝑑</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𝜙</m:t>
                                        </m:r>
                                      </m:num>
                                      <m:den>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𝑑𝑡</m:t>
                                        </m:r>
                                      </m:den>
                                    </m:f>
                                  </m:e>
                                </m:d>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𝑡</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e>
                        </m:groupChr>
                      </m:e>
                      <m:lim>
                        <m:r>
                          <a:rPr lang="en-US" i="1">
                            <a:solidFill>
                              <a:schemeClr val="accent6"/>
                            </a:solidFill>
                            <a:latin typeface="Cambria Math" panose="02040503050406030204" charset="0"/>
                            <a:ea typeface="微软雅黑" panose="020B0503020204020204" charset="-122"/>
                            <a:cs typeface="Cambria Math" panose="02040503050406030204" charset="0"/>
                          </a:rPr>
                          <m:t>载波频率</m:t>
                        </m:r>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lim>
                    </m:limLow>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f>
                      <m:f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fPr>
                      <m:num>
                        <m:r>
                          <a:rPr lang="en-US" altLang="zh-CN" i="1" dirty="0">
                            <a:solidFill>
                              <a:srgbClr val="FF6600"/>
                            </a:solidFill>
                            <a:latin typeface="Cambria Math" panose="02040503050406030204" charset="0"/>
                            <a:ea typeface="微软雅黑" panose="020B0503020204020204" charset="-122"/>
                            <a:cs typeface="Cambria Math" panose="02040503050406030204" charset="0"/>
                          </a:rPr>
                          <m:t>1</m:t>
                        </m:r>
                      </m:num>
                      <m:den>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den>
                    </m:f>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fPr>
                                      <m:num>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C00000"/>
                                            </a:solidFill>
                                            <a:latin typeface="Cambria Math" panose="02040503050406030204" charset="0"/>
                                            <a:ea typeface="微软雅黑" panose="020B0503020204020204" charset="-122"/>
                                            <a:cs typeface="Cambria Math" panose="02040503050406030204" charset="0"/>
                                          </a:rPr>
                                          <m:t>𝜙</m:t>
                                        </m:r>
                                      </m:num>
                                      <m:den>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2</m:t>
                                            </m:r>
                                          </m:sup>
                                        </m:sSup>
                                      </m:den>
                                    </m:f>
                                  </m:e>
                                </m:d>
                              </m:e>
                              <m:sub>
                                <m:r>
                                  <a:rPr lang="en-US" altLang="zh-CN" i="1" dirty="0">
                                    <a:solidFill>
                                      <a:srgbClr val="C000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0</m:t>
                                </m:r>
                              </m:sub>
                            </m:sSub>
                          </m:e>
                        </m:groupChr>
                      </m:e>
                      <m:lim>
                        <m:r>
                          <a:rPr lang="en-US" i="1">
                            <a:solidFill>
                              <a:srgbClr val="C00000"/>
                            </a:solidFill>
                            <a:latin typeface="Cambria Math" panose="02040503050406030204" charset="0"/>
                            <a:ea typeface="微软雅黑" panose="020B0503020204020204" charset="-122"/>
                            <a:cs typeface="Cambria Math" panose="02040503050406030204" charset="0"/>
                          </a:rPr>
                          <m:t>啁啾</m:t>
                        </m:r>
                        <m:r>
                          <a:rPr lang="en-US" i="1">
                            <a:solidFill>
                              <a:srgbClr val="C00000"/>
                            </a:solidFill>
                            <a:latin typeface="Cambria Math" panose="02040503050406030204" charset="0"/>
                            <a:ea typeface="微软雅黑" panose="020B0503020204020204" charset="-122"/>
                            <a:cs typeface="Cambria Math" panose="02040503050406030204" charset="0"/>
                          </a:rPr>
                          <m:t>𝛽</m:t>
                        </m:r>
                      </m:lim>
                    </m:limLow>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oMath>
                </a14:m>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mc:Choice>
        <mc:Fallback>
          <p:sp>
            <p:nvSpPr>
              <p:cNvPr id="25" name="矩形 24"/>
              <p:cNvSpPr>
                <a:spLocks noRot="1" noChangeAspect="1" noMove="1" noResize="1" noEditPoints="1" noAdjustHandles="1" noChangeArrowheads="1" noChangeShapeType="1" noTextEdit="1"/>
              </p:cNvSpPr>
              <p:nvPr/>
            </p:nvSpPr>
            <p:spPr>
              <a:xfrm>
                <a:off x="297180" y="1421765"/>
                <a:ext cx="8133080" cy="2543810"/>
              </a:xfrm>
              <a:prstGeom prst="rect">
                <a:avLst/>
              </a:prstGeom>
              <a:blipFill rotWithShape="1">
                <a:blip r:embed="rId1"/>
                <a:stretch>
                  <a:fillRect/>
                </a:stretch>
              </a:blipFill>
            </p:spPr>
            <p:txBody>
              <a:bodyPr/>
              <a:lstStyle/>
              <a:p>
                <a:r>
                  <a:rPr lang="zh-CN" altLang="en-US">
                    <a:noFill/>
                  </a:rPr>
                  <a:t> </a:t>
                </a:r>
              </a:p>
            </p:txBody>
          </p:sp>
        </mc:Fallback>
      </mc:AlternateContent>
      <p:grpSp>
        <p:nvGrpSpPr>
          <p:cNvPr id="6" name="组合 5"/>
          <p:cNvGrpSpPr/>
          <p:nvPr/>
        </p:nvGrpSpPr>
        <p:grpSpPr>
          <a:xfrm>
            <a:off x="297180" y="1868170"/>
            <a:ext cx="11062970" cy="4415790"/>
            <a:chOff x="468" y="2942"/>
            <a:chExt cx="17422" cy="6954"/>
          </a:xfrm>
        </p:grpSpPr>
        <p:pic>
          <p:nvPicPr>
            <p:cNvPr id="4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46" y="2942"/>
              <a:ext cx="7044" cy="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3" name="矩形 2"/>
                <p:cNvSpPr/>
                <p:nvPr/>
              </p:nvSpPr>
              <p:spPr>
                <a:xfrm>
                  <a:off x="468" y="7172"/>
                  <a:ext cx="12808" cy="2724"/>
                </a:xfrm>
                <a:prstGeom prst="rect">
                  <a:avLst/>
                </a:prstGeom>
              </p:spPr>
              <p:txBody>
                <a:bodyPr wrap="square">
                  <a:spAutoFit/>
                </a:bodyPr>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微软雅黑" panose="020B0503020204020204" charset="-122"/>
                      <a:sym typeface="+mn-ea"/>
                    </a:rPr>
                    <a:t>高斯型</a:t>
                  </a:r>
                  <a:r>
                    <a:rPr lang="zh-CN" dirty="0">
                      <a:solidFill>
                        <a:srgbClr val="C00000"/>
                      </a:solidFill>
                      <a:latin typeface="微软雅黑" panose="020B0503020204020204" charset="-122"/>
                      <a:ea typeface="微软雅黑" panose="020B0503020204020204" charset="-122"/>
                      <a:cs typeface="微软雅黑" panose="020B0503020204020204" charset="-122"/>
                      <a:sym typeface="+mn-ea"/>
                    </a:rPr>
                    <a:t>线性啁啾</a:t>
                  </a:r>
                  <a:r>
                    <a:rPr lang="zh-CN" dirty="0">
                      <a:latin typeface="微软雅黑" panose="020B0503020204020204" charset="-122"/>
                      <a:ea typeface="微软雅黑" panose="020B0503020204020204" charset="-122"/>
                      <a:cs typeface="微软雅黑" panose="020B0503020204020204" charset="-122"/>
                      <a:sym typeface="+mn-ea"/>
                    </a:rPr>
                    <a:t>脉冲的电场写为</a:t>
                  </a:r>
                  <a:r>
                    <a:rPr lang="zh-CN" altLang="en-US" dirty="0">
                      <a:solidFill>
                        <a:schemeClr val="tx1"/>
                      </a:solidFill>
                      <a:latin typeface="微软雅黑" panose="020B0503020204020204" charset="-122"/>
                      <a:ea typeface="微软雅黑" panose="020B0503020204020204" charset="-122"/>
                      <a:cs typeface="Cambria Math" panose="02040503050406030204" charset="0"/>
                    </a:rPr>
                    <a:t>：</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𝑡</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r>
                          <m:rPr>
                            <m:sty m:val="p"/>
                          </m:rPr>
                          <a:rPr lang="en-US" altLang="zh-CN" dirty="0">
                            <a:solidFill>
                              <a:srgbClr val="924BC9"/>
                            </a:solidFill>
                            <a:latin typeface="Cambria Math" panose="02040503050406030204" charset="0"/>
                            <a:ea typeface="微软雅黑" panose="020B0503020204020204" charset="-122"/>
                            <a:cs typeface="Cambria Math" panose="02040503050406030204" charset="0"/>
                          </a:rPr>
                          <m:t>exp</m:t>
                        </m:r>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924BC9"/>
                                </a:solidFill>
                                <a:latin typeface="Cambria Math" panose="02040503050406030204" charset="0"/>
                                <a:ea typeface="微软雅黑" panose="020B0503020204020204" charset="-122"/>
                                <a:cs typeface="Cambria Math" panose="02040503050406030204" charset="0"/>
                              </a:rPr>
                              <m:t>/</m:t>
                            </m:r>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𝜏</m:t>
                                </m:r>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e>
                        </m:d>
                        <m:r>
                          <m:rPr>
                            <m:sty m:val="p"/>
                          </m:rPr>
                          <a:rPr lang="en-US" altLang="zh-CN" dirty="0">
                            <a:solidFill>
                              <a:srgbClr val="FF6600"/>
                            </a:solidFill>
                            <a:latin typeface="Cambria Math" panose="02040503050406030204" charset="0"/>
                            <a:ea typeface="微软雅黑" panose="020B0503020204020204" charset="-122"/>
                            <a:cs typeface="Cambria Math" panose="02040503050406030204" charset="0"/>
                          </a:rPr>
                          <m:t>exp</m:t>
                        </m:r>
                        <m:d>
                          <m:dPr>
                            <m:begChr m:val="["/>
                            <m:endChr m:val="]"/>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𝑖</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𝜙</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f>
                                  <m:f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fPr>
                                  <m:num>
                                    <m:r>
                                      <a:rPr lang="en-US" altLang="zh-CN" i="1" dirty="0">
                                        <a:solidFill>
                                          <a:srgbClr val="FF6600"/>
                                        </a:solidFill>
                                        <a:latin typeface="Cambria Math" panose="02040503050406030204" charset="0"/>
                                        <a:ea typeface="微软雅黑" panose="020B0503020204020204" charset="-122"/>
                                        <a:cs typeface="Cambria Math" panose="02040503050406030204" charset="0"/>
                                      </a:rPr>
                                      <m:t>1</m:t>
                                    </m:r>
                                  </m:num>
                                  <m:den>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den>
                                </m:f>
                                <m:r>
                                  <a:rPr lang="en-US" altLang="zh-CN" i="1" dirty="0">
                                    <a:solidFill>
                                      <a:srgbClr val="C00000"/>
                                    </a:solidFill>
                                    <a:latin typeface="Cambria Math" panose="02040503050406030204" charset="0"/>
                                    <a:ea typeface="微软雅黑" panose="020B0503020204020204" charset="-122"/>
                                    <a:cs typeface="Cambria Math" panose="02040503050406030204" charset="0"/>
                                  </a:rPr>
                                  <m:t>𝛽</m:t>
                                </m:r>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sup>
                                </m:sSup>
                              </m:e>
                            </m:d>
                          </m:e>
                        </m:d>
                      </m:oMath>
                    </m:oMathPara>
                  </a14:m>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其中，</a:t>
                  </a:r>
                  <a14:m>
                    <m:oMath xmlns:m="http://schemas.openxmlformats.org/officeDocument/2006/math">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r>
                        <m:rPr>
                          <m:sty m:val="p"/>
                        </m:rPr>
                        <a:rPr lang="en-US" altLang="zh-CN" dirty="0">
                          <a:solidFill>
                            <a:srgbClr val="924BC9"/>
                          </a:solidFill>
                          <a:latin typeface="Cambria Math" panose="02040503050406030204" charset="0"/>
                          <a:ea typeface="微软雅黑" panose="020B0503020204020204" charset="-122"/>
                          <a:cs typeface="Cambria Math" panose="02040503050406030204" charset="0"/>
                        </a:rPr>
                        <m:t>exp</m:t>
                      </m:r>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924BC9"/>
                              </a:solidFill>
                              <a:latin typeface="Cambria Math" panose="02040503050406030204" charset="0"/>
                              <a:ea typeface="微软雅黑" panose="020B0503020204020204" charset="-122"/>
                              <a:cs typeface="Cambria Math" panose="02040503050406030204" charset="0"/>
                            </a:rPr>
                            <m:t>/</m:t>
                          </m:r>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𝜏</m:t>
                              </m:r>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e>
                      </m:d>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为高斯型脉冲包络，</a:t>
                  </a:r>
                  <a14:m>
                    <m:oMath xmlns:m="http://schemas.openxmlformats.org/officeDocument/2006/math">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为载波频率，</a:t>
                  </a:r>
                  <a14:m>
                    <m:oMath xmlns:m="http://schemas.openxmlformats.org/officeDocument/2006/math">
                      <m:r>
                        <a:rPr lang="en-US" altLang="zh-CN" i="1" dirty="0">
                          <a:solidFill>
                            <a:srgbClr val="C00000"/>
                          </a:solidFill>
                          <a:latin typeface="Cambria Math" panose="02040503050406030204" charset="0"/>
                          <a:ea typeface="微软雅黑" panose="020B0503020204020204" charset="-122"/>
                          <a:cs typeface="Cambria Math" panose="02040503050406030204" charset="0"/>
                        </a:rPr>
                        <m:t>𝛽</m:t>
                      </m:r>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为啁啾。</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mc:Choice>
          <mc:Fallback>
            <p:sp>
              <p:nvSpPr>
                <p:cNvPr id="3" name="矩形 2"/>
                <p:cNvSpPr>
                  <a:spLocks noRot="1" noChangeAspect="1" noMove="1" noResize="1" noEditPoints="1" noAdjustHandles="1" noChangeArrowheads="1" noChangeShapeType="1" noTextEdit="1"/>
                </p:cNvSpPr>
                <p:nvPr/>
              </p:nvSpPr>
              <p:spPr>
                <a:xfrm>
                  <a:off x="468" y="7172"/>
                  <a:ext cx="12808" cy="2724"/>
                </a:xfrm>
                <a:prstGeom prst="rect">
                  <a:avLst/>
                </a:prstGeom>
                <a:blipFill rotWithShape="1">
                  <a:blip r:embed="rId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 name="文本框 4"/>
                <p:cNvSpPr txBox="1"/>
                <p:nvPr/>
              </p:nvSpPr>
              <p:spPr>
                <a:xfrm>
                  <a:off x="12013" y="7322"/>
                  <a:ext cx="4710" cy="580"/>
                </a:xfrm>
                <a:prstGeom prst="rect">
                  <a:avLst/>
                </a:prstGeom>
                <a:noFill/>
              </p:spPr>
              <p:txBody>
                <a:bodyPr wrap="none" rtlCol="0">
                  <a:spAutoFit/>
                </a:bodyPr>
                <a:p>
                  <a:pPr algn="l"/>
                  <a:r>
                    <a:rPr lang="zh-CN" altLang="en-US">
                      <a:cs typeface="微软雅黑" panose="020B0503020204020204" charset="-122"/>
                    </a:rPr>
                    <a:t>瞬时频率</a:t>
                  </a:r>
                  <a:r>
                    <a:rPr lang="x-none" altLang="zh-CN">
                      <a:cs typeface="微软雅黑" panose="020B0503020204020204" charset="-122"/>
                    </a:rPr>
                    <a:t> </a:t>
                  </a:r>
                  <a14:m>
                    <m:oMath xmlns:m="http://schemas.openxmlformats.org/officeDocument/2006/math">
                      <m:sSub>
                        <m:sSubPr>
                          <m:ctrlPr>
                            <a:rPr lang="zh-CN" altLang="en-US" i="1">
                              <a:latin typeface="Cambria Math" panose="02040503050406030204" charset="0"/>
                              <a:cs typeface="Cambria Math" panose="02040503050406030204" charset="0"/>
                            </a:rPr>
                          </m:ctrlPr>
                        </m:sSubPr>
                        <m:e>
                          <m:r>
                            <a:rPr lang="zh-CN" altLang="en-US" i="1">
                              <a:latin typeface="Cambria Math" panose="02040503050406030204" charset="0"/>
                              <a:ea typeface="微软雅黑" panose="020B0503020204020204" charset="-122"/>
                              <a:cs typeface="Cambria Math" panose="02040503050406030204" charset="0"/>
                            </a:rPr>
                            <m:t>𝜔</m:t>
                          </m:r>
                        </m:e>
                        <m:sub>
                          <m:r>
                            <m:rPr>
                              <m:sty m:val="p"/>
                            </m:rPr>
                            <a:rPr lang="zh-CN" altLang="en-US">
                              <a:latin typeface="Cambria Math" panose="02040503050406030204" charset="0"/>
                              <a:cs typeface="Cambria Math" panose="02040503050406030204" charset="0"/>
                            </a:rPr>
                            <m:t>inst</m:t>
                          </m:r>
                        </m:sub>
                      </m:sSub>
                      <m:d>
                        <m:dPr>
                          <m:ctrlPr>
                            <a:rPr lang="zh-CN" altLang="en-US" i="1">
                              <a:latin typeface="Cambria Math" panose="02040503050406030204" charset="0"/>
                              <a:cs typeface="Cambria Math" panose="02040503050406030204" charset="0"/>
                            </a:rPr>
                          </m:ctrlPr>
                        </m:dPr>
                        <m:e>
                          <m:r>
                            <a:rPr lang="en-US" altLang="zh-CN" i="1">
                              <a:latin typeface="Cambria Math" panose="02040503050406030204" charset="0"/>
                              <a:cs typeface="Cambria Math" panose="02040503050406030204" charset="0"/>
                            </a:rPr>
                            <m:t>𝑡</m:t>
                          </m:r>
                        </m:e>
                      </m:d>
                      <m:r>
                        <a:rPr lang="zh-CN" altLang="en-US" i="0">
                          <a:solidFill>
                            <a:schemeClr val="tx1"/>
                          </a:solidFill>
                          <a:latin typeface="Cambria Math" panose="02040503050406030204" charset="0"/>
                          <a:ea typeface="微软雅黑" panose="020B0503020204020204" charset="-122"/>
                          <a:cs typeface="Cambria Math" panose="02040503050406030204" charset="0"/>
                        </a:rPr>
                        <m:t>=</m:t>
                      </m:r>
                      <m:sSub>
                        <m:sSubPr>
                          <m:ctrlPr>
                            <a:rPr lang="zh-CN" altLang="en-US" i="1">
                              <a:solidFill>
                                <a:schemeClr val="tx1"/>
                              </a:solidFill>
                              <a:latin typeface="Cambria Math" panose="02040503050406030204" charset="0"/>
                              <a:cs typeface="Cambria Math" panose="02040503050406030204" charset="0"/>
                            </a:rPr>
                          </m:ctrlPr>
                        </m:sSubPr>
                        <m:e>
                          <m:r>
                            <a:rPr lang="zh-CN" altLang="en-US" i="1">
                              <a:solidFill>
                                <a:schemeClr val="tx1"/>
                              </a:solidFill>
                              <a:latin typeface="Cambria Math" panose="02040503050406030204" charset="0"/>
                              <a:ea typeface="微软雅黑" panose="020B0503020204020204" charset="-122"/>
                              <a:cs typeface="Cambria Math" panose="02040503050406030204" charset="0"/>
                            </a:rPr>
                            <m:t>𝜔</m:t>
                          </m:r>
                        </m:e>
                        <m:sub>
                          <m:r>
                            <a:rPr lang="zh-CN" altLang="en-US" i="0">
                              <a:solidFill>
                                <a:schemeClr val="tx1"/>
                              </a:solidFill>
                              <a:latin typeface="Cambria Math" panose="02040503050406030204" charset="0"/>
                              <a:ea typeface="微软雅黑" panose="020B0503020204020204" charset="-122"/>
                              <a:cs typeface="Cambria Math" panose="02040503050406030204" charset="0"/>
                            </a:rPr>
                            <m:t>0</m:t>
                          </m:r>
                        </m:sub>
                      </m:sSub>
                      <m:r>
                        <a:rPr lang="zh-CN" altLang="en-US" i="0">
                          <a:solidFill>
                            <a:schemeClr val="tx1"/>
                          </a:solidFill>
                          <a:latin typeface="Cambria Math" panose="02040503050406030204" charset="0"/>
                          <a:ea typeface="微软雅黑" panose="020B0503020204020204" charset="-122"/>
                          <a:cs typeface="Cambria Math" panose="02040503050406030204" charset="0"/>
                        </a:rPr>
                        <m:t>+</m:t>
                      </m:r>
                      <m:r>
                        <a:rPr lang="en-US" altLang="zh-CN" i="1">
                          <a:solidFill>
                            <a:schemeClr val="tx1"/>
                          </a:solidFill>
                          <a:latin typeface="Cambria Math" panose="02040503050406030204" charset="0"/>
                          <a:ea typeface="微软雅黑" panose="020B0503020204020204" charset="-122"/>
                          <a:cs typeface="Cambria Math" panose="02040503050406030204" charset="0"/>
                        </a:rPr>
                        <m:t>𝛽</m:t>
                      </m:r>
                      <m:r>
                        <a:rPr lang="en-US" altLang="zh-CN" i="1">
                          <a:solidFill>
                            <a:schemeClr val="tx1"/>
                          </a:solidFill>
                          <a:latin typeface="Cambria Math" panose="02040503050406030204" charset="0"/>
                          <a:ea typeface="微软雅黑" panose="020B0503020204020204" charset="-122"/>
                          <a:cs typeface="Cambria Math" panose="02040503050406030204" charset="0"/>
                        </a:rPr>
                        <m:t>𝑡</m:t>
                      </m:r>
                    </m:oMath>
                  </a14:m>
                  <a:endParaRPr lang="en-US" altLang="zh-CN" i="1">
                    <a:solidFill>
                      <a:schemeClr val="tx1"/>
                    </a:solidFill>
                    <a:latin typeface="Cambria Math" panose="02040503050406030204" charset="0"/>
                    <a:ea typeface="微软雅黑" panose="020B0503020204020204" charset="-122"/>
                    <a:cs typeface="Cambria Math" panose="02040503050406030204"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12013" y="7322"/>
                  <a:ext cx="4710" cy="580"/>
                </a:xfrm>
                <a:prstGeom prst="rect">
                  <a:avLst/>
                </a:prstGeom>
                <a:blipFill rotWithShape="1">
                  <a:blip r:embed="rId4"/>
                </a:blipFill>
              </p:spPr>
              <p:txBody>
                <a:bodyPr/>
                <a:lstStyle/>
                <a:p>
                  <a:r>
                    <a:rPr lang="zh-CN" altLang="en-US">
                      <a:noFill/>
                    </a:rPr>
                    <a:t> </a:t>
                  </a:r>
                </a:p>
              </p:txBody>
            </p:sp>
          </mc:Fallback>
        </mc:AlternateContent>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啁啾脉冲激光</a:t>
            </a:r>
            <a:endParaRPr lang="zh-CN" altLang="en-US"/>
          </a:p>
        </p:txBody>
      </p:sp>
      <p:grpSp>
        <p:nvGrpSpPr>
          <p:cNvPr id="9" name="组合 8"/>
          <p:cNvGrpSpPr/>
          <p:nvPr/>
        </p:nvGrpSpPr>
        <p:grpSpPr>
          <a:xfrm>
            <a:off x="1229360" y="1623060"/>
            <a:ext cx="4104640" cy="3478530"/>
            <a:chOff x="1936" y="2556"/>
            <a:chExt cx="6464" cy="5478"/>
          </a:xfrm>
        </p:grpSpPr>
        <p:pic>
          <p:nvPicPr>
            <p:cNvPr id="47" name="Picture 7"/>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936" y="3136"/>
              <a:ext cx="6464" cy="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4124" y="2556"/>
              <a:ext cx="2088" cy="580"/>
            </a:xfrm>
            <a:prstGeom prst="rect">
              <a:avLst/>
            </a:prstGeom>
            <a:noFill/>
          </p:spPr>
          <p:txBody>
            <a:bodyPr wrap="none" rtlCol="0">
              <a:spAutoFit/>
            </a:bodyPr>
            <a:p>
              <a:r>
                <a:rPr lang="zh-CN" altLang="en-US" b="1">
                  <a:solidFill>
                    <a:schemeClr val="accent5"/>
                  </a:solidFill>
                  <a:cs typeface="微软雅黑" panose="020B0503020204020204" charset="-122"/>
                </a:rPr>
                <a:t>正啁啾脉冲</a:t>
              </a:r>
              <a:endParaRPr lang="zh-CN" altLang="en-US" b="1">
                <a:solidFill>
                  <a:schemeClr val="accent5"/>
                </a:solidFill>
                <a:cs typeface="微软雅黑" panose="020B0503020204020204" charset="-122"/>
              </a:endParaRPr>
            </a:p>
          </p:txBody>
        </p:sp>
        <mc:AlternateContent xmlns:mc="http://schemas.openxmlformats.org/markup-compatibility/2006">
          <mc:Choice xmlns:a14="http://schemas.microsoft.com/office/drawing/2010/main" Requires="a14">
            <p:sp>
              <p:nvSpPr>
                <p:cNvPr id="5" name="文本框 4"/>
                <p:cNvSpPr txBox="1"/>
                <p:nvPr/>
              </p:nvSpPr>
              <p:spPr>
                <a:xfrm>
                  <a:off x="2700" y="7454"/>
                  <a:ext cx="4936" cy="580"/>
                </a:xfrm>
                <a:prstGeom prst="rect">
                  <a:avLst/>
                </a:prstGeom>
                <a:noFill/>
              </p:spPr>
              <p:txBody>
                <a:bodyPr wrap="none" rtlCol="0">
                  <a:spAutoFit/>
                </a:bodyPr>
                <a:p>
                  <a:pPr algn="l"/>
                  <a:r>
                    <a:rPr lang="zh-CN" altLang="en-US">
                      <a:cs typeface="微软雅黑" panose="020B0503020204020204" charset="-122"/>
                    </a:rPr>
                    <a:t>瞬时频率</a:t>
                  </a:r>
                  <a:r>
                    <a:rPr lang="x-none" altLang="zh-CN">
                      <a:cs typeface="微软雅黑" panose="020B0503020204020204" charset="-122"/>
                    </a:rPr>
                    <a:t> </a:t>
                  </a:r>
                  <a14:m>
                    <m:oMath xmlns:m="http://schemas.openxmlformats.org/officeDocument/2006/math">
                      <m:sSub>
                        <m:sSubPr>
                          <m:ctrlPr>
                            <a:rPr lang="zh-CN" altLang="en-US" i="1">
                              <a:latin typeface="Cambria Math" panose="02040503050406030204" charset="0"/>
                              <a:cs typeface="Cambria Math" panose="02040503050406030204" charset="0"/>
                            </a:rPr>
                          </m:ctrlPr>
                        </m:sSubPr>
                        <m:e>
                          <m:r>
                            <a:rPr lang="zh-CN" altLang="en-US" i="1">
                              <a:latin typeface="Cambria Math" panose="02040503050406030204" charset="0"/>
                              <a:ea typeface="微软雅黑" panose="020B0503020204020204" charset="-122"/>
                              <a:cs typeface="Cambria Math" panose="02040503050406030204" charset="0"/>
                            </a:rPr>
                            <m:t>𝜔</m:t>
                          </m:r>
                        </m:e>
                        <m:sub>
                          <m:r>
                            <m:rPr>
                              <m:sty m:val="p"/>
                            </m:rPr>
                            <a:rPr lang="zh-CN" altLang="en-US">
                              <a:latin typeface="Cambria Math" panose="02040503050406030204" charset="0"/>
                              <a:cs typeface="Cambria Math" panose="02040503050406030204" charset="0"/>
                            </a:rPr>
                            <m:t>inst</m:t>
                          </m:r>
                        </m:sub>
                      </m:sSub>
                      <m:d>
                        <m:dPr>
                          <m:ctrlPr>
                            <a:rPr lang="zh-CN" altLang="en-US" i="1">
                              <a:latin typeface="Cambria Math" panose="02040503050406030204" charset="0"/>
                              <a:cs typeface="Cambria Math" panose="02040503050406030204" charset="0"/>
                            </a:rPr>
                          </m:ctrlPr>
                        </m:dPr>
                        <m:e>
                          <m:r>
                            <a:rPr lang="en-US" altLang="zh-CN" i="1">
                              <a:latin typeface="Cambria Math" panose="02040503050406030204" charset="0"/>
                              <a:cs typeface="Cambria Math" panose="02040503050406030204" charset="0"/>
                            </a:rPr>
                            <m:t>𝑡</m:t>
                          </m:r>
                        </m:e>
                      </m:d>
                      <m:r>
                        <a:rPr lang="zh-CN" altLang="en-US" i="0">
                          <a:latin typeface="Cambria Math" panose="02040503050406030204" charset="0"/>
                          <a:ea typeface="微软雅黑" panose="020B0503020204020204" charset="-122"/>
                          <a:cs typeface="Cambria Math" panose="02040503050406030204" charset="0"/>
                        </a:rPr>
                        <m:t>=</m:t>
                      </m:r>
                      <m:sSub>
                        <m:sSubPr>
                          <m:ctrlPr>
                            <a:rPr lang="zh-CN" altLang="en-US" i="1">
                              <a:latin typeface="Cambria Math" panose="02040503050406030204" charset="0"/>
                              <a:cs typeface="Cambria Math" panose="02040503050406030204" charset="0"/>
                            </a:rPr>
                          </m:ctrlPr>
                        </m:sSubPr>
                        <m:e>
                          <m:r>
                            <a:rPr lang="zh-CN" altLang="en-US" i="1">
                              <a:latin typeface="Cambria Math" panose="02040503050406030204" charset="0"/>
                              <a:ea typeface="微软雅黑" panose="020B0503020204020204" charset="-122"/>
                              <a:cs typeface="Cambria Math" panose="02040503050406030204" charset="0"/>
                            </a:rPr>
                            <m:t>𝜔</m:t>
                          </m:r>
                        </m:e>
                        <m:sub>
                          <m:r>
                            <a:rPr lang="zh-CN" altLang="en-US" i="0">
                              <a:latin typeface="Cambria Math" panose="02040503050406030204" charset="0"/>
                              <a:ea typeface="微软雅黑" panose="020B0503020204020204" charset="-122"/>
                              <a:cs typeface="Cambria Math" panose="02040503050406030204" charset="0"/>
                            </a:rPr>
                            <m:t>0</m:t>
                          </m:r>
                        </m:sub>
                      </m:sSub>
                      <m:r>
                        <a:rPr lang="zh-CN" altLang="en-US" i="0">
                          <a:latin typeface="Cambria Math" panose="02040503050406030204" charset="0"/>
                          <a:ea typeface="微软雅黑" panose="020B0503020204020204" charset="-122"/>
                          <a:cs typeface="Cambria Math" panose="02040503050406030204" charset="0"/>
                        </a:rPr>
                        <m:t>+</m:t>
                      </m:r>
                      <m:d>
                        <m:dPr>
                          <m:begChr m:val="|"/>
                          <m:endChr m:val="|"/>
                          <m:ctrlPr>
                            <a:rPr lang="zh-CN" altLang="en-US" i="1">
                              <a:latin typeface="Cambria Math" panose="02040503050406030204" charset="0"/>
                              <a:ea typeface="微软雅黑" panose="020B0503020204020204" charset="-122"/>
                              <a:cs typeface="Cambria Math" panose="02040503050406030204" charset="0"/>
                            </a:rPr>
                          </m:ctrlPr>
                        </m:dPr>
                        <m:e>
                          <m:r>
                            <a:rPr lang="zh-CN" altLang="en-US" i="1">
                              <a:latin typeface="Cambria Math" panose="02040503050406030204" charset="0"/>
                              <a:ea typeface="微软雅黑" panose="020B0503020204020204" charset="-122"/>
                              <a:cs typeface="Cambria Math" panose="02040503050406030204" charset="0"/>
                            </a:rPr>
                            <m:t>𝛽</m:t>
                          </m:r>
                        </m:e>
                      </m:d>
                      <m:r>
                        <a:rPr lang="zh-CN" altLang="en-US" i="1">
                          <a:latin typeface="Cambria Math" panose="02040503050406030204" charset="0"/>
                          <a:cs typeface="Cambria Math" panose="02040503050406030204" charset="0"/>
                        </a:rPr>
                        <m:t>𝑡</m:t>
                      </m:r>
                    </m:oMath>
                  </a14:m>
                  <a:endParaRPr lang="zh-CN" altLang="en-US">
                    <a:cs typeface="微软雅黑" panose="020B0503020204020204" charset="-122"/>
                  </a:endParaRPr>
                </a:p>
              </p:txBody>
            </p:sp>
          </mc:Choice>
          <mc:Fallback>
            <p:sp>
              <p:nvSpPr>
                <p:cNvPr id="5" name="文本框 4"/>
                <p:cNvSpPr txBox="1">
                  <a:spLocks noRot="1" noChangeAspect="1" noMove="1" noResize="1" noEditPoints="1" noAdjustHandles="1" noChangeArrowheads="1" noChangeShapeType="1" noTextEdit="1"/>
                </p:cNvSpPr>
                <p:nvPr/>
              </p:nvSpPr>
              <p:spPr>
                <a:xfrm>
                  <a:off x="2700" y="7454"/>
                  <a:ext cx="4936" cy="580"/>
                </a:xfrm>
                <a:prstGeom prst="rect">
                  <a:avLst/>
                </a:prstGeom>
                <a:blipFill rotWithShape="1">
                  <a:blip r:embed="rId2"/>
                </a:blipFill>
              </p:spPr>
              <p:txBody>
                <a:bodyPr/>
                <a:lstStyle/>
                <a:p>
                  <a:r>
                    <a:rPr lang="zh-CN" altLang="en-US">
                      <a:noFill/>
                    </a:rPr>
                    <a:t> </a:t>
                  </a:r>
                </a:p>
              </p:txBody>
            </p:sp>
          </mc:Fallback>
        </mc:AlternateContent>
      </p:grpSp>
      <p:grpSp>
        <p:nvGrpSpPr>
          <p:cNvPr id="8" name="组合 7"/>
          <p:cNvGrpSpPr/>
          <p:nvPr/>
        </p:nvGrpSpPr>
        <p:grpSpPr>
          <a:xfrm>
            <a:off x="6170930" y="1623060"/>
            <a:ext cx="4356100" cy="3478530"/>
            <a:chOff x="9718" y="2556"/>
            <a:chExt cx="6860" cy="5478"/>
          </a:xfrm>
        </p:grpSpPr>
        <p:pic>
          <p:nvPicPr>
            <p:cNvPr id="18" name="Picture 6" descr="Chirped pulse n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8" y="3459"/>
              <a:ext cx="6860" cy="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12104" y="2556"/>
              <a:ext cx="2088" cy="580"/>
            </a:xfrm>
            <a:prstGeom prst="rect">
              <a:avLst/>
            </a:prstGeom>
            <a:noFill/>
          </p:spPr>
          <p:txBody>
            <a:bodyPr wrap="none" rtlCol="0">
              <a:spAutoFit/>
            </a:bodyPr>
            <a:p>
              <a:r>
                <a:rPr lang="zh-CN" altLang="en-US" b="1">
                  <a:solidFill>
                    <a:schemeClr val="accent5"/>
                  </a:solidFill>
                  <a:cs typeface="微软雅黑" panose="020B0503020204020204" charset="-122"/>
                </a:rPr>
                <a:t>负啁啾脉冲</a:t>
              </a:r>
              <a:endParaRPr lang="zh-CN" altLang="en-US" b="1">
                <a:solidFill>
                  <a:schemeClr val="accent5"/>
                </a:solidFill>
                <a:cs typeface="微软雅黑" panose="020B0503020204020204" charset="-122"/>
              </a:endParaRPr>
            </a:p>
          </p:txBody>
        </p:sp>
        <mc:AlternateContent xmlns:mc="http://schemas.openxmlformats.org/markup-compatibility/2006">
          <mc:Choice xmlns:a14="http://schemas.microsoft.com/office/drawing/2010/main" Requires="a14">
            <p:sp>
              <p:nvSpPr>
                <p:cNvPr id="6" name="文本框 5"/>
                <p:cNvSpPr txBox="1"/>
                <p:nvPr/>
              </p:nvSpPr>
              <p:spPr>
                <a:xfrm>
                  <a:off x="10680" y="7454"/>
                  <a:ext cx="4936" cy="580"/>
                </a:xfrm>
                <a:prstGeom prst="rect">
                  <a:avLst/>
                </a:prstGeom>
                <a:noFill/>
              </p:spPr>
              <p:txBody>
                <a:bodyPr wrap="none" rtlCol="0">
                  <a:spAutoFit/>
                </a:bodyPr>
                <a:p>
                  <a:pPr algn="l"/>
                  <a:r>
                    <a:rPr lang="zh-CN" altLang="en-US">
                      <a:cs typeface="微软雅黑" panose="020B0503020204020204" charset="-122"/>
                    </a:rPr>
                    <a:t>瞬时频率</a:t>
                  </a:r>
                  <a:r>
                    <a:rPr lang="x-none" altLang="zh-CN">
                      <a:cs typeface="微软雅黑" panose="020B0503020204020204" charset="-122"/>
                    </a:rPr>
                    <a:t> </a:t>
                  </a:r>
                  <a14:m>
                    <m:oMath xmlns:m="http://schemas.openxmlformats.org/officeDocument/2006/math">
                      <m:sSub>
                        <m:sSubPr>
                          <m:ctrlPr>
                            <a:rPr lang="zh-CN" altLang="en-US" i="1">
                              <a:latin typeface="Cambria Math" panose="02040503050406030204" charset="0"/>
                              <a:cs typeface="Cambria Math" panose="02040503050406030204" charset="0"/>
                            </a:rPr>
                          </m:ctrlPr>
                        </m:sSubPr>
                        <m:e>
                          <m:r>
                            <a:rPr lang="zh-CN" altLang="en-US" i="1">
                              <a:latin typeface="Cambria Math" panose="02040503050406030204" charset="0"/>
                              <a:ea typeface="微软雅黑" panose="020B0503020204020204" charset="-122"/>
                              <a:cs typeface="Cambria Math" panose="02040503050406030204" charset="0"/>
                            </a:rPr>
                            <m:t>𝜔</m:t>
                          </m:r>
                        </m:e>
                        <m:sub>
                          <m:r>
                            <m:rPr>
                              <m:sty m:val="p"/>
                            </m:rPr>
                            <a:rPr lang="zh-CN" altLang="en-US">
                              <a:latin typeface="Cambria Math" panose="02040503050406030204" charset="0"/>
                              <a:cs typeface="Cambria Math" panose="02040503050406030204" charset="0"/>
                            </a:rPr>
                            <m:t>inst</m:t>
                          </m:r>
                        </m:sub>
                      </m:sSub>
                      <m:d>
                        <m:dPr>
                          <m:ctrlPr>
                            <a:rPr lang="zh-CN" altLang="en-US" i="1">
                              <a:latin typeface="Cambria Math" panose="02040503050406030204" charset="0"/>
                              <a:cs typeface="Cambria Math" panose="02040503050406030204" charset="0"/>
                            </a:rPr>
                          </m:ctrlPr>
                        </m:dPr>
                        <m:e>
                          <m:r>
                            <a:rPr lang="en-US" altLang="zh-CN" i="1">
                              <a:latin typeface="Cambria Math" panose="02040503050406030204" charset="0"/>
                              <a:cs typeface="Cambria Math" panose="02040503050406030204" charset="0"/>
                            </a:rPr>
                            <m:t>𝑡</m:t>
                          </m:r>
                        </m:e>
                      </m:d>
                      <m:r>
                        <a:rPr lang="zh-CN" altLang="en-US" i="0">
                          <a:latin typeface="Cambria Math" panose="02040503050406030204" charset="0"/>
                          <a:ea typeface="微软雅黑" panose="020B0503020204020204" charset="-122"/>
                          <a:cs typeface="Cambria Math" panose="02040503050406030204" charset="0"/>
                        </a:rPr>
                        <m:t>=</m:t>
                      </m:r>
                      <m:sSub>
                        <m:sSubPr>
                          <m:ctrlPr>
                            <a:rPr lang="zh-CN" altLang="en-US" i="1">
                              <a:latin typeface="Cambria Math" panose="02040503050406030204" charset="0"/>
                              <a:cs typeface="Cambria Math" panose="02040503050406030204" charset="0"/>
                            </a:rPr>
                          </m:ctrlPr>
                        </m:sSubPr>
                        <m:e>
                          <m:r>
                            <a:rPr lang="zh-CN" altLang="en-US" i="1">
                              <a:latin typeface="Cambria Math" panose="02040503050406030204" charset="0"/>
                              <a:ea typeface="微软雅黑" panose="020B0503020204020204" charset="-122"/>
                              <a:cs typeface="Cambria Math" panose="02040503050406030204" charset="0"/>
                            </a:rPr>
                            <m:t>𝜔</m:t>
                          </m:r>
                        </m:e>
                        <m:sub>
                          <m:r>
                            <a:rPr lang="zh-CN" altLang="en-US" i="0">
                              <a:latin typeface="Cambria Math" panose="02040503050406030204" charset="0"/>
                              <a:ea typeface="微软雅黑" panose="020B0503020204020204" charset="-122"/>
                              <a:cs typeface="Cambria Math" panose="02040503050406030204" charset="0"/>
                            </a:rPr>
                            <m:t>0</m:t>
                          </m:r>
                        </m:sub>
                      </m:sSub>
                      <m:r>
                        <a:rPr lang="en-US" altLang="zh-CN" i="0">
                          <a:latin typeface="Cambria Math" panose="02040503050406030204" charset="0"/>
                          <a:ea typeface="微软雅黑" panose="020B0503020204020204" charset="-122"/>
                          <a:cs typeface="Cambria Math" panose="02040503050406030204" charset="0"/>
                        </a:rPr>
                        <m:t>−</m:t>
                      </m:r>
                      <m:d>
                        <m:dPr>
                          <m:begChr m:val="|"/>
                          <m:endChr m:val="|"/>
                          <m:ctrlPr>
                            <a:rPr lang="zh-CN" altLang="en-US" i="1">
                              <a:latin typeface="Cambria Math" panose="02040503050406030204" charset="0"/>
                              <a:ea typeface="微软雅黑" panose="020B0503020204020204" charset="-122"/>
                              <a:cs typeface="Cambria Math" panose="02040503050406030204" charset="0"/>
                            </a:rPr>
                          </m:ctrlPr>
                        </m:dPr>
                        <m:e>
                          <m:r>
                            <a:rPr lang="zh-CN" altLang="en-US" i="1">
                              <a:latin typeface="Cambria Math" panose="02040503050406030204" charset="0"/>
                              <a:ea typeface="微软雅黑" panose="020B0503020204020204" charset="-122"/>
                              <a:cs typeface="Cambria Math" panose="02040503050406030204" charset="0"/>
                            </a:rPr>
                            <m:t>𝛽</m:t>
                          </m:r>
                        </m:e>
                      </m:d>
                      <m:r>
                        <a:rPr lang="zh-CN" altLang="en-US" i="1">
                          <a:latin typeface="Cambria Math" panose="02040503050406030204" charset="0"/>
                          <a:cs typeface="Cambria Math" panose="02040503050406030204" charset="0"/>
                        </a:rPr>
                        <m:t>𝑡</m:t>
                      </m:r>
                    </m:oMath>
                  </a14:m>
                  <a:endParaRPr lang="zh-CN" altLang="en-US">
                    <a:cs typeface="微软雅黑" panose="020B0503020204020204" charset="-122"/>
                  </a:endParaRPr>
                </a:p>
              </p:txBody>
            </p:sp>
          </mc:Choice>
          <mc:Fallback>
            <p:sp>
              <p:nvSpPr>
                <p:cNvPr id="6" name="文本框 5"/>
                <p:cNvSpPr txBox="1">
                  <a:spLocks noRot="1" noChangeAspect="1" noMove="1" noResize="1" noEditPoints="1" noAdjustHandles="1" noChangeArrowheads="1" noChangeShapeType="1" noTextEdit="1"/>
                </p:cNvSpPr>
                <p:nvPr/>
              </p:nvSpPr>
              <p:spPr>
                <a:xfrm>
                  <a:off x="10680" y="7454"/>
                  <a:ext cx="4936" cy="580"/>
                </a:xfrm>
                <a:prstGeom prst="rect">
                  <a:avLst/>
                </a:prstGeom>
                <a:blipFill rotWithShape="1">
                  <a:blip r:embed="rId4"/>
                </a:blipFill>
              </p:spPr>
              <p:txBody>
                <a:bodyPr/>
                <a:lstStyle/>
                <a:p>
                  <a:r>
                    <a:rPr lang="zh-CN" altLang="en-US">
                      <a:noFill/>
                    </a:rPr>
                    <a:t> </a:t>
                  </a:r>
                </a:p>
              </p:txBody>
            </p:sp>
          </mc:Fallback>
        </mc:AlternateContent>
      </p:grpSp>
      <p:sp>
        <p:nvSpPr>
          <p:cNvPr id="25" name="矩形 24"/>
          <p:cNvSpPr/>
          <p:nvPr/>
        </p:nvSpPr>
        <p:spPr>
          <a:xfrm>
            <a:off x="1229360" y="5267325"/>
            <a:ext cx="10854690" cy="1476375"/>
          </a:xfrm>
          <a:prstGeom prst="rect">
            <a:avLst/>
          </a:prstGeom>
        </p:spPr>
        <p:txBody>
          <a:bodyPr wrap="square">
            <a:spAutoFit/>
          </a:bodyPr>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时域中：</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正啁啾脉冲</a:t>
            </a:r>
            <a:r>
              <a:rPr lang="zh-CN" dirty="0">
                <a:solidFill>
                  <a:srgbClr val="C00000"/>
                </a:solidFill>
                <a:latin typeface="微软雅黑" panose="020B0503020204020204" charset="-122"/>
                <a:ea typeface="微软雅黑" panose="020B0503020204020204" charset="-122"/>
                <a:cs typeface="Cambria Math" panose="02040503050406030204" charset="0"/>
              </a:rPr>
              <a:t>频率低</a:t>
            </a:r>
            <a:r>
              <a:rPr lang="zh-CN" dirty="0">
                <a:solidFill>
                  <a:schemeClr val="tx1"/>
                </a:solidFill>
                <a:latin typeface="微软雅黑" panose="020B0503020204020204" charset="-122"/>
                <a:ea typeface="微软雅黑" panose="020B0503020204020204" charset="-122"/>
                <a:cs typeface="Cambria Math" panose="02040503050406030204" charset="0"/>
              </a:rPr>
              <a:t>（波长长）的成分位于脉冲</a:t>
            </a:r>
            <a:r>
              <a:rPr lang="zh-CN" dirty="0">
                <a:solidFill>
                  <a:srgbClr val="C00000"/>
                </a:solidFill>
                <a:latin typeface="微软雅黑" panose="020B0503020204020204" charset="-122"/>
                <a:ea typeface="微软雅黑" panose="020B0503020204020204" charset="-122"/>
                <a:cs typeface="Cambria Math" panose="02040503050406030204" charset="0"/>
              </a:rPr>
              <a:t>前沿</a:t>
            </a:r>
            <a:r>
              <a:rPr lang="zh-CN" dirty="0">
                <a:solidFill>
                  <a:schemeClr val="tx1"/>
                </a:solidFill>
                <a:latin typeface="微软雅黑" panose="020B0503020204020204" charset="-122"/>
                <a:ea typeface="微软雅黑" panose="020B0503020204020204" charset="-122"/>
                <a:cs typeface="Cambria Math" panose="02040503050406030204" charset="0"/>
              </a:rPr>
              <a:t>，</a:t>
            </a:r>
            <a:r>
              <a:rPr lang="zh-CN" dirty="0">
                <a:solidFill>
                  <a:srgbClr val="924BC9"/>
                </a:solidFill>
                <a:latin typeface="微软雅黑" panose="020B0503020204020204" charset="-122"/>
                <a:ea typeface="微软雅黑" panose="020B0503020204020204" charset="-122"/>
                <a:cs typeface="Cambria Math" panose="02040503050406030204" charset="0"/>
              </a:rPr>
              <a:t>频率高</a:t>
            </a:r>
            <a:r>
              <a:rPr lang="zh-CN" dirty="0">
                <a:solidFill>
                  <a:schemeClr val="tx1"/>
                </a:solidFill>
                <a:latin typeface="微软雅黑" panose="020B0503020204020204" charset="-122"/>
                <a:ea typeface="微软雅黑" panose="020B0503020204020204" charset="-122"/>
                <a:cs typeface="Cambria Math" panose="02040503050406030204" charset="0"/>
              </a:rPr>
              <a:t>（波长短）的成分位于脉冲</a:t>
            </a:r>
            <a:r>
              <a:rPr lang="zh-CN" dirty="0">
                <a:solidFill>
                  <a:srgbClr val="924BC9"/>
                </a:solidFill>
                <a:latin typeface="微软雅黑" panose="020B0503020204020204" charset="-122"/>
                <a:ea typeface="微软雅黑" panose="020B0503020204020204" charset="-122"/>
                <a:cs typeface="Cambria Math" panose="02040503050406030204" charset="0"/>
              </a:rPr>
              <a:t>后沿</a:t>
            </a:r>
            <a:r>
              <a:rPr lang="zh-CN" dirty="0">
                <a:solidFill>
                  <a:schemeClr val="tx1"/>
                </a:solidFill>
                <a:latin typeface="微软雅黑" panose="020B0503020204020204" charset="-122"/>
                <a:ea typeface="微软雅黑" panose="020B0503020204020204" charset="-122"/>
                <a:cs typeface="Cambria Math" panose="02040503050406030204" charset="0"/>
              </a:rPr>
              <a:t>。</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Cambria Math" panose="02040503050406030204" charset="0"/>
                <a:sym typeface="+mn-ea"/>
              </a:rPr>
              <a:t>负啁啾脉冲</a:t>
            </a:r>
            <a:r>
              <a:rPr lang="zh-CN" dirty="0">
                <a:solidFill>
                  <a:srgbClr val="924BC9"/>
                </a:solidFill>
                <a:latin typeface="微软雅黑" panose="020B0503020204020204" charset="-122"/>
                <a:ea typeface="微软雅黑" panose="020B0503020204020204" charset="-122"/>
                <a:cs typeface="Cambria Math" panose="02040503050406030204" charset="0"/>
                <a:sym typeface="+mn-ea"/>
              </a:rPr>
              <a:t>频率高</a:t>
            </a:r>
            <a:r>
              <a:rPr lang="zh-CN" dirty="0">
                <a:latin typeface="微软雅黑" panose="020B0503020204020204" charset="-122"/>
                <a:ea typeface="微软雅黑" panose="020B0503020204020204" charset="-122"/>
                <a:cs typeface="Cambria Math" panose="02040503050406030204" charset="0"/>
                <a:sym typeface="+mn-ea"/>
              </a:rPr>
              <a:t>（波长短）的成分位于脉冲</a:t>
            </a:r>
            <a:r>
              <a:rPr lang="zh-CN" dirty="0">
                <a:solidFill>
                  <a:srgbClr val="924BC9"/>
                </a:solidFill>
                <a:latin typeface="微软雅黑" panose="020B0503020204020204" charset="-122"/>
                <a:ea typeface="微软雅黑" panose="020B0503020204020204" charset="-122"/>
                <a:cs typeface="Cambria Math" panose="02040503050406030204" charset="0"/>
                <a:sym typeface="+mn-ea"/>
              </a:rPr>
              <a:t>前沿</a:t>
            </a:r>
            <a:r>
              <a:rPr lang="zh-CN" dirty="0">
                <a:latin typeface="微软雅黑" panose="020B0503020204020204" charset="-122"/>
                <a:ea typeface="微软雅黑" panose="020B0503020204020204" charset="-122"/>
                <a:cs typeface="Cambria Math" panose="02040503050406030204" charset="0"/>
                <a:sym typeface="+mn-ea"/>
              </a:rPr>
              <a:t>，</a:t>
            </a:r>
            <a:r>
              <a:rPr lang="zh-CN" dirty="0">
                <a:solidFill>
                  <a:srgbClr val="C00000"/>
                </a:solidFill>
                <a:latin typeface="微软雅黑" panose="020B0503020204020204" charset="-122"/>
                <a:ea typeface="微软雅黑" panose="020B0503020204020204" charset="-122"/>
                <a:cs typeface="Cambria Math" panose="02040503050406030204" charset="0"/>
                <a:sym typeface="+mn-ea"/>
              </a:rPr>
              <a:t>频率低</a:t>
            </a:r>
            <a:r>
              <a:rPr lang="zh-CN" dirty="0">
                <a:latin typeface="微软雅黑" panose="020B0503020204020204" charset="-122"/>
                <a:ea typeface="微软雅黑" panose="020B0503020204020204" charset="-122"/>
                <a:cs typeface="Cambria Math" panose="02040503050406030204" charset="0"/>
                <a:sym typeface="+mn-ea"/>
              </a:rPr>
              <a:t>（波长长）的成分位于脉冲</a:t>
            </a:r>
            <a:r>
              <a:rPr lang="zh-CN" dirty="0">
                <a:solidFill>
                  <a:srgbClr val="C00000"/>
                </a:solidFill>
                <a:latin typeface="微软雅黑" panose="020B0503020204020204" charset="-122"/>
                <a:ea typeface="微软雅黑" panose="020B0503020204020204" charset="-122"/>
                <a:cs typeface="Cambria Math" panose="02040503050406030204" charset="0"/>
                <a:sym typeface="+mn-ea"/>
              </a:rPr>
              <a:t>后沿</a:t>
            </a:r>
            <a:r>
              <a:rPr lang="zh-CN" dirty="0">
                <a:latin typeface="微软雅黑" panose="020B0503020204020204" charset="-122"/>
                <a:ea typeface="微软雅黑" panose="020B0503020204020204" charset="-122"/>
                <a:cs typeface="Cambria Math" panose="02040503050406030204" charset="0"/>
                <a:sym typeface="+mn-ea"/>
              </a:rPr>
              <a:t>。</a:t>
            </a:r>
            <a:endParaRPr lang="zh-CN" dirty="0">
              <a:solidFill>
                <a:schemeClr val="tx1"/>
              </a:solidFill>
              <a:latin typeface="微软雅黑" panose="020B0503020204020204" charset="-122"/>
              <a:ea typeface="微软雅黑" panose="020B0503020204020204" charset="-122"/>
              <a:cs typeface="Cambria Math" panose="02040503050406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啁啾脉冲激光</a:t>
            </a:r>
            <a:endParaRPr lang="zh-CN" altLang="en-US"/>
          </a:p>
        </p:txBody>
      </p:sp>
      <mc:AlternateContent xmlns:mc="http://schemas.openxmlformats.org/markup-compatibility/2006">
        <mc:Choice xmlns:a14="http://schemas.microsoft.com/office/drawing/2010/main" Requires="a14">
          <p:sp>
            <p:nvSpPr>
              <p:cNvPr id="25" name="矩形 24"/>
              <p:cNvSpPr/>
              <p:nvPr/>
            </p:nvSpPr>
            <p:spPr>
              <a:xfrm>
                <a:off x="297180" y="1421765"/>
                <a:ext cx="8133080" cy="2544445"/>
              </a:xfrm>
              <a:prstGeom prst="rect">
                <a:avLst/>
              </a:prstGeom>
            </p:spPr>
            <p:txBody>
              <a:bodyPr wrap="square">
                <a:spAutoFit/>
              </a:bodyPr>
              <a:p>
                <a:pPr marL="285750" indent="-285750" algn="l">
                  <a:buClr>
                    <a:srgbClr val="4472C4"/>
                  </a:buClr>
                  <a:buFont typeface="Wingdings" panose="05000000000000000000" charset="0"/>
                  <a:buChar char=""/>
                </a:pPr>
                <a:r>
                  <a:rPr lang="zh-CN" dirty="0">
                    <a:solidFill>
                      <a:srgbClr val="C00000"/>
                    </a:solidFill>
                    <a:latin typeface="微软雅黑" panose="020B0503020204020204" charset="-122"/>
                    <a:ea typeface="微软雅黑" panose="020B0503020204020204" charset="-122"/>
                    <a:cs typeface="微软雅黑" panose="020B0503020204020204" charset="-122"/>
                    <a:sym typeface="+mn-ea"/>
                  </a:rPr>
                  <a:t>非线性啁啾脉冲</a:t>
                </a:r>
                <a:r>
                  <a:rPr lang="zh-CN" dirty="0">
                    <a:latin typeface="微软雅黑" panose="020B0503020204020204" charset="-122"/>
                    <a:ea typeface="微软雅黑" panose="020B0503020204020204" charset="-122"/>
                    <a:cs typeface="微软雅黑" panose="020B0503020204020204" charset="-122"/>
                    <a:sym typeface="+mn-ea"/>
                  </a:rPr>
                  <a:t>：瞬时频率随时间</a:t>
                </a:r>
                <a:r>
                  <a:rPr lang="zh-CN" dirty="0">
                    <a:solidFill>
                      <a:srgbClr val="C00000"/>
                    </a:solidFill>
                    <a:latin typeface="微软雅黑" panose="020B0503020204020204" charset="-122"/>
                    <a:ea typeface="微软雅黑" panose="020B0503020204020204" charset="-122"/>
                    <a:cs typeface="微软雅黑" panose="020B0503020204020204" charset="-122"/>
                    <a:sym typeface="+mn-ea"/>
                  </a:rPr>
                  <a:t>非线性变化</a:t>
                </a:r>
                <a:r>
                  <a:rPr lang="zh-CN" dirty="0">
                    <a:latin typeface="微软雅黑" panose="020B0503020204020204" charset="-122"/>
                    <a:ea typeface="微软雅黑" panose="020B0503020204020204" charset="-122"/>
                    <a:cs typeface="微软雅黑" panose="020B0503020204020204" charset="-122"/>
                    <a:sym typeface="+mn-ea"/>
                  </a:rPr>
                  <a:t>的脉冲。</a:t>
                </a:r>
                <a:endParaRPr lang="zh-CN" dirty="0">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超快激光电场的时域描述：</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𝑡</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d>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𝑒</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𝑖</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sup>
                      </m:sSup>
                    </m:oMath>
                  </m:oMathPara>
                </a14:m>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时域相位</a:t>
                </a:r>
                <a14:m>
                  <m:oMath xmlns:m="http://schemas.openxmlformats.org/officeDocument/2006/math">
                    <m:r>
                      <a:rPr lang="en-US" altLang="zh-CN" i="1" dirty="0">
                        <a:solidFill>
                          <a:srgbClr val="FF6600"/>
                        </a:solidFill>
                        <a:latin typeface="Cambria Math" panose="02040503050406030204" charset="0"/>
                        <a:ea typeface="微软雅黑" panose="020B0503020204020204" charset="-122"/>
                        <a:cs typeface="Cambria Math" panose="02040503050406030204" charset="0"/>
                      </a:rPr>
                      <m:t>𝜙</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d>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𝜙</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e>
                        </m:groupChr>
                      </m:e>
                      <m:lim>
                        <m:r>
                          <a:rPr lang="en-US" i="1">
                            <a:solidFill>
                              <a:srgbClr val="FFC000"/>
                            </a:solidFill>
                            <a:latin typeface="Cambria Math" panose="02040503050406030204" charset="0"/>
                            <a:ea typeface="微软雅黑" panose="020B0503020204020204" charset="-122"/>
                            <a:cs typeface="Cambria Math" panose="02040503050406030204" charset="0"/>
                          </a:rPr>
                          <m:t>载波包络相位</m:t>
                        </m:r>
                      </m:lim>
                    </m:limLow>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fPr>
                                      <m:num>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𝑑</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𝜙</m:t>
                                        </m:r>
                                      </m:num>
                                      <m:den>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𝑑𝑡</m:t>
                                        </m:r>
                                      </m:den>
                                    </m:f>
                                  </m:e>
                                </m:d>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𝑡</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m:t>
                                </m:r>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e>
                        </m:groupChr>
                      </m:e>
                      <m:lim>
                        <m:r>
                          <a:rPr lang="en-US" i="1">
                            <a:solidFill>
                              <a:schemeClr val="accent6"/>
                            </a:solidFill>
                            <a:latin typeface="Cambria Math" panose="02040503050406030204" charset="0"/>
                            <a:ea typeface="微软雅黑" panose="020B0503020204020204" charset="-122"/>
                            <a:cs typeface="Cambria Math" panose="02040503050406030204" charset="0"/>
                          </a:rPr>
                          <m:t>载波频率</m:t>
                        </m:r>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lim>
                    </m:limLow>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f>
                      <m:f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fPr>
                      <m:num>
                        <m:r>
                          <a:rPr lang="en-US" altLang="zh-CN" i="1" dirty="0">
                            <a:solidFill>
                              <a:srgbClr val="FF6600"/>
                            </a:solidFill>
                            <a:latin typeface="Cambria Math" panose="02040503050406030204" charset="0"/>
                            <a:ea typeface="微软雅黑" panose="020B0503020204020204" charset="-122"/>
                            <a:cs typeface="Cambria Math" panose="02040503050406030204" charset="0"/>
                          </a:rPr>
                          <m:t>1</m:t>
                        </m:r>
                      </m:num>
                      <m:den>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den>
                    </m:f>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fPr>
                                      <m:num>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C00000"/>
                                            </a:solidFill>
                                            <a:latin typeface="Cambria Math" panose="02040503050406030204" charset="0"/>
                                            <a:ea typeface="微软雅黑" panose="020B0503020204020204" charset="-122"/>
                                            <a:cs typeface="Cambria Math" panose="02040503050406030204" charset="0"/>
                                          </a:rPr>
                                          <m:t>𝜙</m:t>
                                        </m:r>
                                      </m:num>
                                      <m:den>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2</m:t>
                                            </m:r>
                                          </m:sup>
                                        </m:sSup>
                                      </m:den>
                                    </m:f>
                                  </m:e>
                                </m:d>
                              </m:e>
                              <m:sub>
                                <m:r>
                                  <a:rPr lang="en-US" altLang="zh-CN" i="1" dirty="0">
                                    <a:solidFill>
                                      <a:srgbClr val="C000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0</m:t>
                                </m:r>
                              </m:sub>
                            </m:sSub>
                          </m:e>
                        </m:groupChr>
                      </m:e>
                      <m:lim>
                        <m:r>
                          <a:rPr lang="en-US" i="1">
                            <a:solidFill>
                              <a:srgbClr val="C00000"/>
                            </a:solidFill>
                            <a:latin typeface="Cambria Math" panose="02040503050406030204" charset="0"/>
                            <a:ea typeface="微软雅黑" panose="020B0503020204020204" charset="-122"/>
                            <a:cs typeface="Cambria Math" panose="02040503050406030204" charset="0"/>
                          </a:rPr>
                          <m:t>啁啾</m:t>
                        </m:r>
                        <m:r>
                          <a:rPr lang="en-US" i="1">
                            <a:solidFill>
                              <a:srgbClr val="C00000"/>
                            </a:solidFill>
                            <a:latin typeface="Cambria Math" panose="02040503050406030204" charset="0"/>
                            <a:ea typeface="微软雅黑" panose="020B0503020204020204" charset="-122"/>
                            <a:cs typeface="Cambria Math" panose="02040503050406030204" charset="0"/>
                          </a:rPr>
                          <m:t>𝛽</m:t>
                        </m:r>
                      </m:lim>
                    </m:limLow>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f>
                      <m:f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fPr>
                      <m:num>
                        <m:r>
                          <a:rPr lang="en-US" altLang="zh-CN" i="1" dirty="0">
                            <a:solidFill>
                              <a:srgbClr val="FF6600"/>
                            </a:solidFill>
                            <a:latin typeface="Cambria Math" panose="02040503050406030204" charset="0"/>
                            <a:ea typeface="微软雅黑" panose="020B0503020204020204" charset="-122"/>
                            <a:cs typeface="Cambria Math" panose="02040503050406030204" charset="0"/>
                          </a:rPr>
                          <m:t>1</m:t>
                        </m:r>
                      </m:num>
                      <m:den>
                        <m:r>
                          <a:rPr lang="en-US" altLang="zh-CN" i="1" dirty="0">
                            <a:solidFill>
                              <a:srgbClr val="FF6600"/>
                            </a:solidFill>
                            <a:latin typeface="Cambria Math" panose="02040503050406030204" charset="0"/>
                            <a:ea typeface="微软雅黑" panose="020B0503020204020204" charset="-122"/>
                            <a:cs typeface="Cambria Math" panose="02040503050406030204" charset="0"/>
                          </a:rPr>
                          <m:t>6</m:t>
                        </m:r>
                      </m:den>
                    </m:f>
                    <m:limLow>
                      <m:limLow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limLowPr>
                      <m:e>
                        <m:groupChr>
                          <m:groupChr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groupChrPr>
                          <m:e>
                            <m:sSub>
                              <m:sSub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bPr>
                              <m:e>
                                <m:d>
                                  <m:dPr>
                                    <m:begChr m:val=""/>
                                    <m:endChr m:val="|"/>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dPr>
                                  <m:e>
                                    <m:f>
                                      <m:f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fPr>
                                      <m:num>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3</m:t>
                                            </m:r>
                                          </m:sup>
                                        </m:sSup>
                                        <m:r>
                                          <a:rPr lang="en-US" altLang="zh-CN" i="1" dirty="0">
                                            <a:solidFill>
                                              <a:srgbClr val="C00000"/>
                                            </a:solidFill>
                                            <a:latin typeface="Cambria Math" panose="02040503050406030204" charset="0"/>
                                            <a:ea typeface="微软雅黑" panose="020B0503020204020204" charset="-122"/>
                                            <a:cs typeface="Cambria Math" panose="02040503050406030204" charset="0"/>
                                          </a:rPr>
                                          <m:t>𝜙</m:t>
                                        </m:r>
                                      </m:num>
                                      <m:den>
                                        <m:r>
                                          <a:rPr lang="en-US" altLang="zh-CN" i="1" dirty="0">
                                            <a:solidFill>
                                              <a:srgbClr val="C00000"/>
                                            </a:solidFill>
                                            <a:latin typeface="Cambria Math" panose="02040503050406030204" charset="0"/>
                                            <a:ea typeface="微软雅黑" panose="020B0503020204020204" charset="-122"/>
                                            <a:cs typeface="Cambria Math" panose="02040503050406030204" charset="0"/>
                                          </a:rPr>
                                          <m:t>𝑑</m:t>
                                        </m:r>
                                        <m:sSup>
                                          <m:sSupPr>
                                            <m:ctrlPr>
                                              <a:rPr lang="en-US" altLang="zh-CN" i="1" dirty="0">
                                                <a:solidFill>
                                                  <a:srgbClr val="C000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C000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C00000"/>
                                                </a:solidFill>
                                                <a:latin typeface="Cambria Math" panose="02040503050406030204" charset="0"/>
                                                <a:ea typeface="微软雅黑" panose="020B0503020204020204" charset="-122"/>
                                                <a:cs typeface="Cambria Math" panose="02040503050406030204" charset="0"/>
                                              </a:rPr>
                                              <m:t>3</m:t>
                                            </m:r>
                                          </m:sup>
                                        </m:sSup>
                                      </m:den>
                                    </m:f>
                                  </m:e>
                                </m:d>
                              </m:e>
                              <m:sub>
                                <m:r>
                                  <a:rPr lang="en-US" altLang="zh-CN" i="1" dirty="0">
                                    <a:solidFill>
                                      <a:srgbClr val="C000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m:t>
                                </m:r>
                                <m:r>
                                  <a:rPr lang="en-US" altLang="zh-CN" i="1" dirty="0">
                                    <a:solidFill>
                                      <a:srgbClr val="C00000"/>
                                    </a:solidFill>
                                    <a:latin typeface="Cambria Math" panose="02040503050406030204" charset="0"/>
                                    <a:ea typeface="微软雅黑" panose="020B0503020204020204" charset="-122"/>
                                    <a:cs typeface="Cambria Math" panose="02040503050406030204" charset="0"/>
                                  </a:rPr>
                                  <m:t>0</m:t>
                                </m:r>
                              </m:sub>
                            </m:sSub>
                          </m:e>
                        </m:groupChr>
                      </m:e>
                      <m:lim>
                        <m:r>
                          <a:rPr lang="en-US" i="1">
                            <a:solidFill>
                              <a:srgbClr val="C00000"/>
                            </a:solidFill>
                            <a:latin typeface="Cambria Math" panose="02040503050406030204" charset="0"/>
                            <a:ea typeface="微软雅黑" panose="020B0503020204020204" charset="-122"/>
                            <a:cs typeface="Cambria Math" panose="02040503050406030204" charset="0"/>
                          </a:rPr>
                          <m:t>高阶啁啾</m:t>
                        </m:r>
                        <m:r>
                          <a:rPr lang="en-US" i="1">
                            <a:solidFill>
                              <a:srgbClr val="C00000"/>
                            </a:solidFill>
                            <a:latin typeface="Cambria Math" panose="02040503050406030204" charset="0"/>
                            <a:ea typeface="微软雅黑" panose="020B0503020204020204" charset="-122"/>
                            <a:cs typeface="Cambria Math" panose="02040503050406030204" charset="0"/>
                          </a:rPr>
                          <m:t>𝛾</m:t>
                        </m:r>
                      </m:lim>
                    </m:limLow>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3</m:t>
                        </m:r>
                      </m:sup>
                    </m:sSup>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oMath>
                </a14:m>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mc:Choice>
        <mc:Fallback>
          <p:sp>
            <p:nvSpPr>
              <p:cNvPr id="25" name="矩形 24"/>
              <p:cNvSpPr>
                <a:spLocks noRot="1" noChangeAspect="1" noMove="1" noResize="1" noEditPoints="1" noAdjustHandles="1" noChangeArrowheads="1" noChangeShapeType="1" noTextEdit="1"/>
              </p:cNvSpPr>
              <p:nvPr/>
            </p:nvSpPr>
            <p:spPr>
              <a:xfrm>
                <a:off x="297180" y="1421765"/>
                <a:ext cx="8133080" cy="2544445"/>
              </a:xfrm>
              <a:prstGeom prst="rect">
                <a:avLst/>
              </a:prstGeom>
              <a:blipFill rotWithShape="1">
                <a:blip r:embed="rId1"/>
                <a:stretch>
                  <a:fillRect/>
                </a:stretch>
              </a:blipFill>
            </p:spPr>
            <p:txBody>
              <a:bodyPr/>
              <a:lstStyle/>
              <a:p>
                <a:r>
                  <a:rPr lang="zh-CN" altLang="en-US">
                    <a:noFill/>
                  </a:rPr>
                  <a:t> </a:t>
                </a:r>
              </a:p>
            </p:txBody>
          </p:sp>
        </mc:Fallback>
      </mc:AlternateContent>
      <p:grpSp>
        <p:nvGrpSpPr>
          <p:cNvPr id="7" name="组合 6"/>
          <p:cNvGrpSpPr/>
          <p:nvPr/>
        </p:nvGrpSpPr>
        <p:grpSpPr>
          <a:xfrm>
            <a:off x="297180" y="1856105"/>
            <a:ext cx="11782425" cy="4436110"/>
            <a:chOff x="468" y="2923"/>
            <a:chExt cx="18555" cy="6986"/>
          </a:xfrm>
        </p:grpSpPr>
        <mc:AlternateContent xmlns:mc="http://schemas.openxmlformats.org/markup-compatibility/2006">
          <mc:Choice xmlns:a14="http://schemas.microsoft.com/office/drawing/2010/main" Requires="a14">
            <p:sp>
              <p:nvSpPr>
                <p:cNvPr id="3" name="矩形 2"/>
                <p:cNvSpPr/>
                <p:nvPr/>
              </p:nvSpPr>
              <p:spPr>
                <a:xfrm>
                  <a:off x="468" y="7185"/>
                  <a:ext cx="12808" cy="2724"/>
                </a:xfrm>
                <a:prstGeom prst="rect">
                  <a:avLst/>
                </a:prstGeom>
              </p:spPr>
              <p:txBody>
                <a:bodyPr wrap="square">
                  <a:spAutoFit/>
                </a:bodyPr>
                <a:p>
                  <a:pPr marL="285750" indent="-285750" algn="l">
                    <a:buClr>
                      <a:srgbClr val="4472C4"/>
                    </a:buClr>
                    <a:buFont typeface="Wingdings" panose="05000000000000000000" charset="0"/>
                    <a:buChar char=""/>
                  </a:pPr>
                  <a:r>
                    <a:rPr lang="zh-CN" dirty="0">
                      <a:latin typeface="微软雅黑" panose="020B0503020204020204" charset="-122"/>
                      <a:ea typeface="微软雅黑" panose="020B0503020204020204" charset="-122"/>
                      <a:cs typeface="微软雅黑" panose="020B0503020204020204" charset="-122"/>
                      <a:sym typeface="+mn-ea"/>
                    </a:rPr>
                    <a:t>高斯型</a:t>
                  </a:r>
                  <a:r>
                    <a:rPr lang="zh-CN" dirty="0">
                      <a:solidFill>
                        <a:srgbClr val="C00000"/>
                      </a:solidFill>
                      <a:latin typeface="微软雅黑" panose="020B0503020204020204" charset="-122"/>
                      <a:ea typeface="微软雅黑" panose="020B0503020204020204" charset="-122"/>
                      <a:cs typeface="微软雅黑" panose="020B0503020204020204" charset="-122"/>
                      <a:sym typeface="+mn-ea"/>
                    </a:rPr>
                    <a:t>高阶啁啾</a:t>
                  </a:r>
                  <a:r>
                    <a:rPr lang="zh-CN" dirty="0">
                      <a:latin typeface="微软雅黑" panose="020B0503020204020204" charset="-122"/>
                      <a:ea typeface="微软雅黑" panose="020B0503020204020204" charset="-122"/>
                      <a:cs typeface="微软雅黑" panose="020B0503020204020204" charset="-122"/>
                      <a:sym typeface="+mn-ea"/>
                    </a:rPr>
                    <a:t>脉冲的电场写为</a:t>
                  </a:r>
                  <a:r>
                    <a:rPr lang="zh-CN" altLang="en-US" dirty="0">
                      <a:solidFill>
                        <a:schemeClr val="tx1"/>
                      </a:solidFill>
                      <a:latin typeface="微软雅黑" panose="020B0503020204020204" charset="-122"/>
                      <a:ea typeface="微软雅黑" panose="020B0503020204020204" charset="-122"/>
                      <a:cs typeface="Cambria Math" panose="02040503050406030204" charset="0"/>
                    </a:rPr>
                    <a:t>：</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𝐸</m:t>
                        </m:r>
                        <m:d>
                          <m:dPr>
                            <m:ctrlPr>
                              <a:rPr lang="en-US" altLang="zh-CN" i="1" dirty="0">
                                <a:solidFill>
                                  <a:schemeClr val="accent5"/>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accent5"/>
                                </a:solidFill>
                                <a:latin typeface="Cambria Math" panose="02040503050406030204" charset="0"/>
                                <a:ea typeface="微软雅黑" panose="020B0503020204020204" charset="-122"/>
                                <a:cs typeface="Cambria Math" panose="02040503050406030204" charset="0"/>
                              </a:rPr>
                              <m:t>𝑡</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r>
                          <m:rPr>
                            <m:sty m:val="p"/>
                          </m:rPr>
                          <a:rPr lang="en-US" altLang="zh-CN" dirty="0">
                            <a:solidFill>
                              <a:srgbClr val="924BC9"/>
                            </a:solidFill>
                            <a:latin typeface="Cambria Math" panose="02040503050406030204" charset="0"/>
                            <a:ea typeface="微软雅黑" panose="020B0503020204020204" charset="-122"/>
                            <a:cs typeface="Cambria Math" panose="02040503050406030204" charset="0"/>
                          </a:rPr>
                          <m:t>exp</m:t>
                        </m:r>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924BC9"/>
                                </a:solidFill>
                                <a:latin typeface="Cambria Math" panose="02040503050406030204" charset="0"/>
                                <a:ea typeface="微软雅黑" panose="020B0503020204020204" charset="-122"/>
                                <a:cs typeface="Cambria Math" panose="02040503050406030204" charset="0"/>
                              </a:rPr>
                              <m:t>/</m:t>
                            </m:r>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𝜏</m:t>
                                </m:r>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e>
                        </m:d>
                        <m:r>
                          <m:rPr>
                            <m:sty m:val="p"/>
                          </m:rPr>
                          <a:rPr lang="en-US" altLang="zh-CN" dirty="0">
                            <a:solidFill>
                              <a:srgbClr val="FF6600"/>
                            </a:solidFill>
                            <a:latin typeface="Cambria Math" panose="02040503050406030204" charset="0"/>
                            <a:ea typeface="微软雅黑" panose="020B0503020204020204" charset="-122"/>
                            <a:cs typeface="Cambria Math" panose="02040503050406030204" charset="0"/>
                          </a:rPr>
                          <m:t>exp</m:t>
                        </m:r>
                        <m:d>
                          <m:dPr>
                            <m:begChr m:val="["/>
                            <m:endChr m:val="]"/>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𝑖</m:t>
                            </m:r>
                            <m:d>
                              <m:d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dPr>
                              <m:e>
                                <m:sSub>
                                  <m:sSubPr>
                                    <m:ctrlPr>
                                      <a:rPr lang="en-US" altLang="zh-CN" i="1" dirty="0">
                                        <a:solidFill>
                                          <a:srgbClr val="FFC000"/>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FFC000"/>
                                        </a:solidFill>
                                        <a:latin typeface="Cambria Math" panose="02040503050406030204" charset="0"/>
                                        <a:ea typeface="微软雅黑" panose="020B0503020204020204" charset="-122"/>
                                        <a:cs typeface="Cambria Math" panose="02040503050406030204" charset="0"/>
                                      </a:rPr>
                                      <m:t>𝜙</m:t>
                                    </m:r>
                                  </m:e>
                                  <m:sub>
                                    <m:r>
                                      <a:rPr lang="en-US" altLang="zh-CN" i="1" dirty="0">
                                        <a:solidFill>
                                          <a:srgbClr val="FFC000"/>
                                        </a:solidFill>
                                        <a:latin typeface="Cambria Math" panose="02040503050406030204" charset="0"/>
                                        <a:ea typeface="微软雅黑" panose="020B0503020204020204" charset="-122"/>
                                        <a:cs typeface="Cambria Math" panose="02040503050406030204" charset="0"/>
                                      </a:rPr>
                                      <m:t>0</m:t>
                                    </m:r>
                                  </m:sub>
                                </m:sSub>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r>
                                  <a:rPr lang="en-US" altLang="zh-CN" i="1" dirty="0">
                                    <a:solidFill>
                                      <a:srgbClr val="FF6600"/>
                                    </a:solidFill>
                                    <a:latin typeface="Cambria Math" panose="02040503050406030204" charset="0"/>
                                    <a:ea typeface="微软雅黑" panose="020B0503020204020204" charset="-122"/>
                                    <a:cs typeface="Cambria Math" panose="02040503050406030204" charset="0"/>
                                  </a:rPr>
                                  <m:t>+</m:t>
                                </m:r>
                                <m:f>
                                  <m:f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fPr>
                                  <m:num>
                                    <m:r>
                                      <a:rPr lang="en-US" altLang="zh-CN" i="1" dirty="0">
                                        <a:solidFill>
                                          <a:srgbClr val="FF6600"/>
                                        </a:solidFill>
                                        <a:latin typeface="Cambria Math" panose="02040503050406030204" charset="0"/>
                                        <a:ea typeface="微软雅黑" panose="020B0503020204020204" charset="-122"/>
                                        <a:cs typeface="Cambria Math" panose="02040503050406030204" charset="0"/>
                                      </a:rPr>
                                      <m:t>1</m:t>
                                    </m:r>
                                  </m:num>
                                  <m:den>
                                    <m:r>
                                      <a:rPr lang="en-US" altLang="zh-CN" i="1" dirty="0">
                                        <a:solidFill>
                                          <a:srgbClr val="FF6600"/>
                                        </a:solidFill>
                                        <a:latin typeface="Cambria Math" panose="02040503050406030204" charset="0"/>
                                        <a:ea typeface="微软雅黑" panose="020B0503020204020204" charset="-122"/>
                                        <a:cs typeface="Cambria Math" panose="02040503050406030204" charset="0"/>
                                      </a:rPr>
                                      <m:t>6</m:t>
                                    </m:r>
                                  </m:den>
                                </m:f>
                                <m:r>
                                  <a:rPr lang="en-US" altLang="zh-CN" i="1" dirty="0">
                                    <a:solidFill>
                                      <a:srgbClr val="C00000"/>
                                    </a:solidFill>
                                    <a:latin typeface="Cambria Math" panose="02040503050406030204" charset="0"/>
                                    <a:ea typeface="微软雅黑" panose="020B0503020204020204" charset="-122"/>
                                    <a:cs typeface="Cambria Math" panose="02040503050406030204" charset="0"/>
                                  </a:rPr>
                                  <m:t>𝛾</m:t>
                                </m:r>
                                <m:sSup>
                                  <m:sSupPr>
                                    <m:ctrlPr>
                                      <a:rPr lang="en-US" altLang="zh-CN" i="1" dirty="0">
                                        <a:solidFill>
                                          <a:srgbClr val="FF6600"/>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FF6600"/>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FF6600"/>
                                        </a:solidFill>
                                        <a:latin typeface="Cambria Math" panose="02040503050406030204" charset="0"/>
                                        <a:ea typeface="微软雅黑" panose="020B0503020204020204" charset="-122"/>
                                        <a:cs typeface="Cambria Math" panose="02040503050406030204" charset="0"/>
                                      </a:rPr>
                                      <m:t>3</m:t>
                                    </m:r>
                                  </m:sup>
                                </m:sSup>
                              </m:e>
                            </m:d>
                          </m:e>
                        </m:d>
                      </m:oMath>
                    </m:oMathPara>
                  </a14:m>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其中，</a:t>
                  </a:r>
                  <a14:m>
                    <m:oMath xmlns:m="http://schemas.openxmlformats.org/officeDocument/2006/math">
                      <m:sSub>
                        <m:sSub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b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𝐸</m:t>
                          </m:r>
                        </m:e>
                        <m:sub>
                          <m:r>
                            <a:rPr lang="en-US" altLang="zh-CN" i="1" dirty="0">
                              <a:solidFill>
                                <a:srgbClr val="924BC9"/>
                              </a:solidFill>
                              <a:latin typeface="Cambria Math" panose="02040503050406030204" charset="0"/>
                              <a:ea typeface="微软雅黑" panose="020B0503020204020204" charset="-122"/>
                              <a:cs typeface="Cambria Math" panose="02040503050406030204" charset="0"/>
                            </a:rPr>
                            <m:t>0</m:t>
                          </m:r>
                        </m:sub>
                      </m:sSub>
                      <m:r>
                        <m:rPr>
                          <m:sty m:val="p"/>
                        </m:rPr>
                        <a:rPr lang="en-US" altLang="zh-CN" dirty="0">
                          <a:solidFill>
                            <a:srgbClr val="924BC9"/>
                          </a:solidFill>
                          <a:latin typeface="Cambria Math" panose="02040503050406030204" charset="0"/>
                          <a:ea typeface="微软雅黑" panose="020B0503020204020204" charset="-122"/>
                          <a:cs typeface="Cambria Math" panose="02040503050406030204" charset="0"/>
                        </a:rPr>
                        <m:t>exp</m:t>
                      </m:r>
                      <m:d>
                        <m:d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d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𝑡</m:t>
                              </m:r>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r>
                            <a:rPr lang="en-US" altLang="zh-CN" i="1" dirty="0">
                              <a:solidFill>
                                <a:srgbClr val="924BC9"/>
                              </a:solidFill>
                              <a:latin typeface="Cambria Math" panose="02040503050406030204" charset="0"/>
                              <a:ea typeface="微软雅黑" panose="020B0503020204020204" charset="-122"/>
                              <a:cs typeface="Cambria Math" panose="02040503050406030204" charset="0"/>
                            </a:rPr>
                            <m:t>/</m:t>
                          </m:r>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Sup>
                            <m:sSupPr>
                              <m:ctrlPr>
                                <a:rPr lang="en-US" altLang="zh-CN" i="1" dirty="0">
                                  <a:solidFill>
                                    <a:srgbClr val="924BC9"/>
                                  </a:solidFill>
                                  <a:latin typeface="Cambria Math" panose="02040503050406030204" charset="0"/>
                                  <a:ea typeface="微软雅黑" panose="020B0503020204020204" charset="-122"/>
                                  <a:cs typeface="Cambria Math" panose="02040503050406030204" charset="0"/>
                                </a:rPr>
                              </m:ctrlPr>
                            </m:sSupPr>
                            <m:e>
                              <m:r>
                                <a:rPr lang="en-US" altLang="zh-CN" i="1" dirty="0">
                                  <a:solidFill>
                                    <a:srgbClr val="924BC9"/>
                                  </a:solidFill>
                                  <a:latin typeface="Cambria Math" panose="02040503050406030204" charset="0"/>
                                  <a:ea typeface="微软雅黑" panose="020B0503020204020204" charset="-122"/>
                                  <a:cs typeface="Cambria Math" panose="02040503050406030204" charset="0"/>
                                </a:rPr>
                                <m:t>𝜏</m:t>
                              </m:r>
                            </m:e>
                            <m:sup>
                              <m:r>
                                <a:rPr lang="en-US" altLang="zh-CN" i="1" dirty="0">
                                  <a:solidFill>
                                    <a:srgbClr val="924BC9"/>
                                  </a:solidFill>
                                  <a:latin typeface="Cambria Math" panose="02040503050406030204" charset="0"/>
                                  <a:ea typeface="微软雅黑" panose="020B0503020204020204" charset="-122"/>
                                  <a:cs typeface="Cambria Math" panose="02040503050406030204" charset="0"/>
                                </a:rPr>
                                <m:t>2</m:t>
                              </m:r>
                            </m:sup>
                          </m:sSup>
                        </m:e>
                      </m:d>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为高斯型脉冲包络，</a:t>
                  </a:r>
                  <a14:m>
                    <m:oMath xmlns:m="http://schemas.openxmlformats.org/officeDocument/2006/math">
                      <m:sSub>
                        <m:sSubPr>
                          <m:ctrlPr>
                            <a:rPr lang="en-US" altLang="zh-CN" i="1" dirty="0">
                              <a:solidFill>
                                <a:schemeClr val="accent6"/>
                              </a:solidFill>
                              <a:latin typeface="Cambria Math" panose="02040503050406030204" charset="0"/>
                              <a:ea typeface="微软雅黑" panose="020B0503020204020204" charset="-122"/>
                              <a:cs typeface="Cambria Math" panose="02040503050406030204" charset="0"/>
                            </a:rPr>
                          </m:ctrlPr>
                        </m:sSubPr>
                        <m:e>
                          <m:r>
                            <a:rPr lang="en-US" altLang="zh-CN" i="1" dirty="0">
                              <a:solidFill>
                                <a:schemeClr val="accent6"/>
                              </a:solidFill>
                              <a:latin typeface="Cambria Math" panose="02040503050406030204" charset="0"/>
                              <a:ea typeface="微软雅黑" panose="020B0503020204020204" charset="-122"/>
                              <a:cs typeface="Cambria Math" panose="02040503050406030204" charset="0"/>
                            </a:rPr>
                            <m:t>𝜔</m:t>
                          </m:r>
                        </m:e>
                        <m:sub>
                          <m:r>
                            <a:rPr lang="en-US" altLang="zh-CN" i="1" dirty="0">
                              <a:solidFill>
                                <a:schemeClr val="accent6"/>
                              </a:solidFill>
                              <a:latin typeface="Cambria Math" panose="02040503050406030204" charset="0"/>
                              <a:ea typeface="微软雅黑" panose="020B0503020204020204" charset="-122"/>
                              <a:cs typeface="Cambria Math" panose="02040503050406030204" charset="0"/>
                            </a:rPr>
                            <m:t>0</m:t>
                          </m:r>
                        </m:sub>
                      </m:sSub>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为载波频率，</a:t>
                  </a:r>
                  <a14:m>
                    <m:oMath xmlns:m="http://schemas.openxmlformats.org/officeDocument/2006/math">
                      <m:r>
                        <a:rPr lang="en-US" altLang="zh-CN" i="1" dirty="0">
                          <a:solidFill>
                            <a:srgbClr val="C00000"/>
                          </a:solidFill>
                          <a:latin typeface="Cambria Math" panose="02040503050406030204" charset="0"/>
                          <a:ea typeface="微软雅黑" panose="020B0503020204020204" charset="-122"/>
                          <a:cs typeface="Cambria Math" panose="02040503050406030204" charset="0"/>
                        </a:rPr>
                        <m:t>𝛾</m:t>
                      </m:r>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为高阶啁啾。</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mc:Choice>
          <mc:Fallback>
            <p:sp>
              <p:nvSpPr>
                <p:cNvPr id="3" name="矩形 2"/>
                <p:cNvSpPr>
                  <a:spLocks noRot="1" noChangeAspect="1" noMove="1" noResize="1" noEditPoints="1" noAdjustHandles="1" noChangeArrowheads="1" noChangeShapeType="1" noTextEdit="1"/>
                </p:cNvSpPr>
                <p:nvPr/>
              </p:nvSpPr>
              <p:spPr>
                <a:xfrm>
                  <a:off x="468" y="7185"/>
                  <a:ext cx="12808" cy="2724"/>
                </a:xfrm>
                <a:prstGeom prst="rect">
                  <a:avLst/>
                </a:prstGeom>
                <a:blipFill rotWithShape="1">
                  <a:blip r:embed="rId2"/>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 name="文本框 4"/>
                <p:cNvSpPr txBox="1"/>
                <p:nvPr/>
              </p:nvSpPr>
              <p:spPr>
                <a:xfrm>
                  <a:off x="13135" y="7267"/>
                  <a:ext cx="5049" cy="763"/>
                </a:xfrm>
                <a:prstGeom prst="rect">
                  <a:avLst/>
                </a:prstGeom>
                <a:noFill/>
              </p:spPr>
              <p:txBody>
                <a:bodyPr wrap="none" rtlCol="0">
                  <a:spAutoFit/>
                </a:bodyPr>
                <a:p>
                  <a:pPr algn="l"/>
                  <a:r>
                    <a:rPr lang="zh-CN" altLang="en-US">
                      <a:cs typeface="微软雅黑" panose="020B0503020204020204" charset="-122"/>
                    </a:rPr>
                    <a:t>瞬时频率</a:t>
                  </a:r>
                  <a:r>
                    <a:rPr lang="x-none" altLang="zh-CN">
                      <a:cs typeface="微软雅黑" panose="020B0503020204020204" charset="-122"/>
                    </a:rPr>
                    <a:t> </a:t>
                  </a:r>
                  <a14:m>
                    <m:oMath xmlns:m="http://schemas.openxmlformats.org/officeDocument/2006/math">
                      <m:sSub>
                        <m:sSubPr>
                          <m:ctrlPr>
                            <a:rPr lang="zh-CN" altLang="en-US" i="1">
                              <a:latin typeface="Cambria Math" panose="02040503050406030204" charset="0"/>
                              <a:cs typeface="Cambria Math" panose="02040503050406030204" charset="0"/>
                            </a:rPr>
                          </m:ctrlPr>
                        </m:sSubPr>
                        <m:e>
                          <m:r>
                            <a:rPr lang="zh-CN" altLang="en-US" i="1">
                              <a:latin typeface="Cambria Math" panose="02040503050406030204" charset="0"/>
                              <a:ea typeface="微软雅黑" panose="020B0503020204020204" charset="-122"/>
                              <a:cs typeface="Cambria Math" panose="02040503050406030204" charset="0"/>
                            </a:rPr>
                            <m:t>𝜔</m:t>
                          </m:r>
                        </m:e>
                        <m:sub>
                          <m:r>
                            <m:rPr>
                              <m:sty m:val="p"/>
                            </m:rPr>
                            <a:rPr lang="zh-CN" altLang="en-US">
                              <a:latin typeface="Cambria Math" panose="02040503050406030204" charset="0"/>
                              <a:cs typeface="Cambria Math" panose="02040503050406030204" charset="0"/>
                            </a:rPr>
                            <m:t>inst</m:t>
                          </m:r>
                        </m:sub>
                      </m:sSub>
                      <m:d>
                        <m:dPr>
                          <m:ctrlPr>
                            <a:rPr lang="zh-CN" altLang="en-US" i="1">
                              <a:latin typeface="Cambria Math" panose="02040503050406030204" charset="0"/>
                              <a:cs typeface="Cambria Math" panose="02040503050406030204" charset="0"/>
                            </a:rPr>
                          </m:ctrlPr>
                        </m:dPr>
                        <m:e>
                          <m:r>
                            <a:rPr lang="en-US" altLang="zh-CN" i="1">
                              <a:latin typeface="Cambria Math" panose="02040503050406030204" charset="0"/>
                              <a:cs typeface="Cambria Math" panose="02040503050406030204" charset="0"/>
                            </a:rPr>
                            <m:t>𝑡</m:t>
                          </m:r>
                        </m:e>
                      </m:d>
                      <m:r>
                        <a:rPr lang="zh-CN" altLang="en-US" i="0">
                          <a:latin typeface="Cambria Math" panose="02040503050406030204" charset="0"/>
                          <a:ea typeface="微软雅黑" panose="020B0503020204020204" charset="-122"/>
                          <a:cs typeface="Cambria Math" panose="02040503050406030204" charset="0"/>
                        </a:rPr>
                        <m:t>=</m:t>
                      </m:r>
                      <m:sSub>
                        <m:sSubPr>
                          <m:ctrlPr>
                            <a:rPr lang="zh-CN" altLang="en-US" i="1">
                              <a:latin typeface="Cambria Math" panose="02040503050406030204" charset="0"/>
                              <a:cs typeface="Cambria Math" panose="02040503050406030204" charset="0"/>
                            </a:rPr>
                          </m:ctrlPr>
                        </m:sSubPr>
                        <m:e>
                          <m:r>
                            <a:rPr lang="zh-CN" altLang="en-US" i="1">
                              <a:latin typeface="Cambria Math" panose="02040503050406030204" charset="0"/>
                              <a:ea typeface="微软雅黑" panose="020B0503020204020204" charset="-122"/>
                              <a:cs typeface="Cambria Math" panose="02040503050406030204" charset="0"/>
                            </a:rPr>
                            <m:t>𝜔</m:t>
                          </m:r>
                        </m:e>
                        <m:sub>
                          <m:r>
                            <a:rPr lang="zh-CN" altLang="en-US" i="0">
                              <a:latin typeface="Cambria Math" panose="02040503050406030204" charset="0"/>
                              <a:ea typeface="微软雅黑" panose="020B0503020204020204" charset="-122"/>
                              <a:cs typeface="Cambria Math" panose="02040503050406030204" charset="0"/>
                            </a:rPr>
                            <m:t>0</m:t>
                          </m:r>
                        </m:sub>
                      </m:sSub>
                      <m:r>
                        <a:rPr lang="zh-CN" altLang="en-US" i="0">
                          <a:latin typeface="Cambria Math" panose="02040503050406030204" charset="0"/>
                          <a:ea typeface="微软雅黑" panose="020B0503020204020204" charset="-122"/>
                          <a:cs typeface="Cambria Math" panose="02040503050406030204" charset="0"/>
                        </a:rPr>
                        <m:t>+</m:t>
                      </m:r>
                      <m:f>
                        <m:fPr>
                          <m:ctrlPr>
                            <a:rPr lang="zh-CN" altLang="en-US" i="1">
                              <a:latin typeface="Cambria Math" panose="02040503050406030204" charset="0"/>
                              <a:ea typeface="微软雅黑" panose="020B0503020204020204" charset="-122"/>
                              <a:cs typeface="Cambria Math" panose="02040503050406030204" charset="0"/>
                            </a:rPr>
                          </m:ctrlPr>
                        </m:fPr>
                        <m:num>
                          <m:r>
                            <a:rPr lang="en-US" altLang="zh-CN" i="1">
                              <a:latin typeface="Cambria Math" panose="02040503050406030204" charset="0"/>
                              <a:ea typeface="微软雅黑" panose="020B0503020204020204" charset="-122"/>
                              <a:cs typeface="Cambria Math" panose="02040503050406030204" charset="0"/>
                            </a:rPr>
                            <m:t>1</m:t>
                          </m:r>
                        </m:num>
                        <m:den>
                          <m:r>
                            <a:rPr lang="en-US" altLang="zh-CN" i="1">
                              <a:latin typeface="Cambria Math" panose="02040503050406030204" charset="0"/>
                              <a:ea typeface="微软雅黑" panose="020B0503020204020204" charset="-122"/>
                              <a:cs typeface="Cambria Math" panose="02040503050406030204" charset="0"/>
                            </a:rPr>
                            <m:t>2</m:t>
                          </m:r>
                        </m:den>
                      </m:f>
                      <m:r>
                        <a:rPr lang="en-US" altLang="zh-CN" i="1">
                          <a:latin typeface="Cambria Math" panose="02040503050406030204" charset="0"/>
                          <a:ea typeface="微软雅黑" panose="020B0503020204020204" charset="-122"/>
                          <a:cs typeface="Cambria Math" panose="02040503050406030204" charset="0"/>
                        </a:rPr>
                        <m:t>𝛾</m:t>
                      </m:r>
                      <m:sSup>
                        <m:sSupPr>
                          <m:ctrlPr>
                            <a:rPr lang="zh-CN" altLang="en-US" i="1">
                              <a:latin typeface="Cambria Math" panose="02040503050406030204" charset="0"/>
                              <a:cs typeface="Cambria Math" panose="02040503050406030204" charset="0"/>
                            </a:rPr>
                          </m:ctrlPr>
                        </m:sSupPr>
                        <m:e>
                          <m:r>
                            <a:rPr lang="en-US" altLang="zh-CN" i="1">
                              <a:latin typeface="Cambria Math" panose="02040503050406030204" charset="0"/>
                              <a:cs typeface="Cambria Math" panose="02040503050406030204" charset="0"/>
                            </a:rPr>
                            <m:t>𝑡</m:t>
                          </m:r>
                        </m:e>
                        <m:sup>
                          <m:r>
                            <a:rPr lang="en-US" altLang="zh-CN" i="1">
                              <a:latin typeface="Cambria Math" panose="02040503050406030204" charset="0"/>
                              <a:cs typeface="Cambria Math" panose="02040503050406030204" charset="0"/>
                            </a:rPr>
                            <m:t>2</m:t>
                          </m:r>
                        </m:sup>
                      </m:sSup>
                    </m:oMath>
                  </a14:m>
                  <a:endParaRPr lang="zh-CN" altLang="en-US">
                    <a:cs typeface="微软雅黑" panose="020B0503020204020204" charset="-122"/>
                  </a:endParaRPr>
                </a:p>
              </p:txBody>
            </p:sp>
          </mc:Choice>
          <mc:Fallback>
            <p:sp>
              <p:nvSpPr>
                <p:cNvPr id="5" name="文本框 4"/>
                <p:cNvSpPr txBox="1">
                  <a:spLocks noRot="1" noChangeAspect="1" noMove="1" noResize="1" noEditPoints="1" noAdjustHandles="1" noChangeArrowheads="1" noChangeShapeType="1" noTextEdit="1"/>
                </p:cNvSpPr>
                <p:nvPr/>
              </p:nvSpPr>
              <p:spPr>
                <a:xfrm>
                  <a:off x="13135" y="7267"/>
                  <a:ext cx="5049" cy="763"/>
                </a:xfrm>
                <a:prstGeom prst="rect">
                  <a:avLst/>
                </a:prstGeom>
                <a:blipFill rotWithShape="1">
                  <a:blip r:embed="rId3"/>
                </a:blipFill>
              </p:spPr>
              <p:txBody>
                <a:bodyPr/>
                <a:lstStyle/>
                <a:p>
                  <a:r>
                    <a:rPr lang="zh-CN" altLang="en-US">
                      <a:noFill/>
                    </a:rPr>
                    <a:t> </a:t>
                  </a:r>
                </a:p>
              </p:txBody>
            </p:sp>
          </mc:Fallback>
        </mc:AlternateContent>
        <p:grpSp>
          <p:nvGrpSpPr>
            <p:cNvPr id="14" name="Group 8"/>
            <p:cNvGrpSpPr/>
            <p:nvPr/>
          </p:nvGrpSpPr>
          <p:grpSpPr bwMode="auto">
            <a:xfrm>
              <a:off x="12296" y="2923"/>
              <a:ext cx="6727" cy="4344"/>
              <a:chOff x="3008" y="1152"/>
              <a:chExt cx="2358" cy="1481"/>
            </a:xfrm>
          </p:grpSpPr>
          <p:sp>
            <p:nvSpPr>
              <p:cNvPr id="15" name="Rectangle 7"/>
              <p:cNvSpPr>
                <a:spLocks noChangeArrowheads="1"/>
              </p:cNvSpPr>
              <p:nvPr/>
            </p:nvSpPr>
            <p:spPr bwMode="auto">
              <a:xfrm>
                <a:off x="3008" y="1152"/>
                <a:ext cx="2358" cy="14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endParaRPr lang="en-US" altLang="en-US">
                  <a:latin typeface="微软雅黑" panose="020B0503020204020204" charset="-122"/>
                  <a:ea typeface="微软雅黑" panose="020B0503020204020204" charset="-122"/>
                  <a:cs typeface="微软雅黑" panose="020B0503020204020204" charset="-122"/>
                </a:endParaRPr>
              </a:p>
            </p:txBody>
          </p:sp>
          <p:pic>
            <p:nvPicPr>
              <p:cNvPr id="16" name="Picture 6" descr="NL chirped pul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4" y="1248"/>
                <a:ext cx="2220" cy="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啁啾脉冲激光：</a:t>
            </a:r>
            <a:r>
              <a:rPr lang="zh-CN" altLang="en-US"/>
              <a:t>啁啾从时域还是频</a:t>
            </a:r>
            <a:r>
              <a:rPr lang="zh-CN" altLang="en-US">
                <a:sym typeface="+mn-ea"/>
              </a:rPr>
              <a:t>域引入？</a:t>
            </a:r>
            <a:endParaRPr lang="en-US" altLang="zh-CN"/>
          </a:p>
        </p:txBody>
      </p:sp>
      <p:pic>
        <p:nvPicPr>
          <p:cNvPr id="2" name="图片 1"/>
          <p:cNvPicPr>
            <a:picLocks noChangeAspect="1"/>
          </p:cNvPicPr>
          <p:nvPr/>
        </p:nvPicPr>
        <p:blipFill>
          <a:blip r:embed="rId1"/>
          <a:stretch>
            <a:fillRect/>
          </a:stretch>
        </p:blipFill>
        <p:spPr>
          <a:xfrm>
            <a:off x="392430" y="1257935"/>
            <a:ext cx="11407775" cy="4559300"/>
          </a:xfrm>
          <a:prstGeom prst="rect">
            <a:avLst/>
          </a:prstGeom>
        </p:spPr>
      </p:pic>
      <p:sp>
        <p:nvSpPr>
          <p:cNvPr id="4" name="文本框 3"/>
          <p:cNvSpPr txBox="1"/>
          <p:nvPr/>
        </p:nvSpPr>
        <p:spPr>
          <a:xfrm>
            <a:off x="4404360" y="6106795"/>
            <a:ext cx="3383280" cy="368300"/>
          </a:xfrm>
          <a:prstGeom prst="rect">
            <a:avLst/>
          </a:prstGeom>
          <a:noFill/>
        </p:spPr>
        <p:txBody>
          <a:bodyPr wrap="none" rtlCol="0">
            <a:spAutoFit/>
          </a:bodyPr>
          <a:p>
            <a:r>
              <a:rPr lang="zh-CN" altLang="en-US" b="1">
                <a:solidFill>
                  <a:srgbClr val="C00000"/>
                </a:solidFill>
                <a:latin typeface="微软雅黑" panose="020B0503020204020204" charset="-122"/>
                <a:ea typeface="微软雅黑" panose="020B0503020204020204" charset="-122"/>
                <a:cs typeface="微软雅黑" panose="020B0503020204020204" charset="-122"/>
              </a:rPr>
              <a:t>课后思考题：你同意谁的看法？</a:t>
            </a:r>
            <a:endParaRPr lang="zh-CN" altLang="en-US" b="1">
              <a:solidFill>
                <a:srgbClr val="C0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超快激光的传播</a:t>
            </a:r>
            <a:endParaRPr lang="zh-CN" altLang="en-US"/>
          </a:p>
        </p:txBody>
      </p:sp>
      <p:grpSp>
        <p:nvGrpSpPr>
          <p:cNvPr id="20" name="Group 64"/>
          <p:cNvGrpSpPr/>
          <p:nvPr/>
        </p:nvGrpSpPr>
        <p:grpSpPr bwMode="auto">
          <a:xfrm>
            <a:off x="1597025" y="1426845"/>
            <a:ext cx="8233410" cy="2318269"/>
            <a:chOff x="1057" y="1684"/>
            <a:chExt cx="3684" cy="1164"/>
          </a:xfrm>
        </p:grpSpPr>
        <p:sp>
          <p:nvSpPr>
            <p:cNvPr id="22" name="Line 43"/>
            <p:cNvSpPr>
              <a:spLocks noChangeShapeType="1"/>
            </p:cNvSpPr>
            <p:nvPr/>
          </p:nvSpPr>
          <p:spPr bwMode="auto">
            <a:xfrm>
              <a:off x="1648" y="2208"/>
              <a:ext cx="352" cy="0"/>
            </a:xfrm>
            <a:prstGeom prst="line">
              <a:avLst/>
            </a:prstGeom>
            <a:noFill/>
            <a:ln w="38100">
              <a:solidFill>
                <a:srgbClr val="9900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 name="Arc 44"/>
            <p:cNvSpPr/>
            <p:nvPr/>
          </p:nvSpPr>
          <p:spPr bwMode="auto">
            <a:xfrm rot="-2005488">
              <a:off x="3788" y="2054"/>
              <a:ext cx="249" cy="32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9900CC"/>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sp>
          <p:nvSpPr>
            <p:cNvPr id="24" name="Rectangle 45"/>
            <p:cNvSpPr>
              <a:spLocks noChangeArrowheads="1"/>
            </p:cNvSpPr>
            <p:nvPr/>
          </p:nvSpPr>
          <p:spPr bwMode="auto">
            <a:xfrm>
              <a:off x="2618" y="1684"/>
              <a:ext cx="475" cy="1043"/>
            </a:xfrm>
            <a:prstGeom prst="rect">
              <a:avLst/>
            </a:prstGeom>
            <a:solidFill>
              <a:srgbClr val="CCECFF"/>
            </a:solidFill>
            <a:ln w="285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endParaRPr lang="en-US" altLang="en-US">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5" name="AutoShape 46"/>
            <p:cNvSpPr>
              <a:spLocks noChangeArrowheads="1"/>
            </p:cNvSpPr>
            <p:nvPr/>
          </p:nvSpPr>
          <p:spPr bwMode="auto">
            <a:xfrm>
              <a:off x="2167" y="2018"/>
              <a:ext cx="307" cy="396"/>
            </a:xfrm>
            <a:prstGeom prst="rightArrow">
              <a:avLst>
                <a:gd name="adj1" fmla="val 50000"/>
                <a:gd name="adj2" fmla="val 25000"/>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endParaRPr lang="en-US" altLang="en-US">
                <a:solidFill>
                  <a:srgbClr val="000000"/>
                </a:solidFill>
                <a:latin typeface="微软雅黑" panose="020B0503020204020204" charset="-122"/>
                <a:ea typeface="微软雅黑" panose="020B0503020204020204" charset="-122"/>
                <a:cs typeface="微软雅黑" panose="020B0503020204020204" charset="-122"/>
              </a:endParaRPr>
            </a:p>
          </p:txBody>
        </p:sp>
        <p:graphicFrame>
          <p:nvGraphicFramePr>
            <p:cNvPr id="26" name="Object 47"/>
            <p:cNvGraphicFramePr>
              <a:graphicFrameLocks noChangeAspect="1"/>
            </p:cNvGraphicFramePr>
            <p:nvPr/>
          </p:nvGraphicFramePr>
          <p:xfrm>
            <a:off x="1057" y="2004"/>
            <a:ext cx="518" cy="359"/>
          </p:xfrm>
          <a:graphic>
            <a:graphicData uri="http://schemas.openxmlformats.org/presentationml/2006/ole">
              <mc:AlternateContent xmlns:mc="http://schemas.openxmlformats.org/markup-compatibility/2006">
                <mc:Choice xmlns:v="urn:schemas-microsoft-com:vml" Requires="v">
                  <p:oleObj spid="_x0000_s7426" name="Equation" r:id="rId1" imgW="444500" imgH="241300" progId="Equation.DSMT4">
                    <p:embed/>
                  </p:oleObj>
                </mc:Choice>
                <mc:Fallback>
                  <p:oleObj name="Equation" r:id="rId1" imgW="444500" imgH="241300" progId="Equation.DSMT4">
                    <p:embed/>
                    <p:pic>
                      <p:nvPicPr>
                        <p:cNvPr id="0" name="图片 74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 y="2004"/>
                          <a:ext cx="518" cy="3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 name="AutoShape 48"/>
            <p:cNvSpPr>
              <a:spLocks noChangeArrowheads="1"/>
            </p:cNvSpPr>
            <p:nvPr/>
          </p:nvSpPr>
          <p:spPr bwMode="auto">
            <a:xfrm>
              <a:off x="3257" y="2018"/>
              <a:ext cx="307" cy="396"/>
            </a:xfrm>
            <a:prstGeom prst="rightArrow">
              <a:avLst>
                <a:gd name="adj1" fmla="val 50000"/>
                <a:gd name="adj2" fmla="val 25000"/>
              </a:avLst>
            </a:prstGeom>
            <a:solidFill>
              <a:srgbClr val="B2B2B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endParaRPr lang="en-US" altLang="en-US">
                <a:solidFill>
                  <a:srgbClr val="000000"/>
                </a:solidFill>
                <a:latin typeface="微软雅黑" panose="020B0503020204020204" charset="-122"/>
                <a:ea typeface="微软雅黑" panose="020B0503020204020204" charset="-122"/>
                <a:cs typeface="微软雅黑" panose="020B0503020204020204" charset="-122"/>
              </a:endParaRPr>
            </a:p>
          </p:txBody>
        </p:sp>
        <p:graphicFrame>
          <p:nvGraphicFramePr>
            <p:cNvPr id="28" name="Object 49"/>
            <p:cNvGraphicFramePr>
              <a:graphicFrameLocks noChangeAspect="1"/>
            </p:cNvGraphicFramePr>
            <p:nvPr/>
          </p:nvGraphicFramePr>
          <p:xfrm>
            <a:off x="4163" y="2004"/>
            <a:ext cx="578" cy="359"/>
          </p:xfrm>
          <a:graphic>
            <a:graphicData uri="http://schemas.openxmlformats.org/presentationml/2006/ole">
              <mc:AlternateContent xmlns:mc="http://schemas.openxmlformats.org/markup-compatibility/2006">
                <mc:Choice xmlns:v="urn:schemas-microsoft-com:vml" Requires="v">
                  <p:oleObj spid="_x0000_s7427" name="Equation" r:id="rId3" imgW="495300" imgH="241300" progId="Equation.DSMT4">
                    <p:embed/>
                  </p:oleObj>
                </mc:Choice>
                <mc:Fallback>
                  <p:oleObj name="Equation" r:id="rId3" imgW="495300" imgH="241300" progId="Equation.DSMT4">
                    <p:embed/>
                    <p:pic>
                      <p:nvPicPr>
                        <p:cNvPr id="0" name="图片 74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3" y="2004"/>
                          <a:ext cx="578" cy="3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 name="Object 50"/>
            <p:cNvGraphicFramePr>
              <a:graphicFrameLocks noChangeAspect="1"/>
            </p:cNvGraphicFramePr>
            <p:nvPr/>
          </p:nvGraphicFramePr>
          <p:xfrm>
            <a:off x="2641" y="1961"/>
            <a:ext cx="420" cy="510"/>
          </p:xfrm>
          <a:graphic>
            <a:graphicData uri="http://schemas.openxmlformats.org/presentationml/2006/ole">
              <mc:AlternateContent xmlns:mc="http://schemas.openxmlformats.org/markup-compatibility/2006">
                <mc:Choice xmlns:v="urn:schemas-microsoft-com:vml" Requires="v">
                  <p:oleObj spid="_x0000_s7428" name="Equation" r:id="rId5" imgW="355600" imgH="431800" progId="Equation.DSMT4">
                    <p:embed/>
                  </p:oleObj>
                </mc:Choice>
                <mc:Fallback>
                  <p:oleObj name="Equation" r:id="rId5" imgW="355600" imgH="431800" progId="Equation.DSMT4">
                    <p:embed/>
                    <p:pic>
                      <p:nvPicPr>
                        <p:cNvPr id="0" name="图片 74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1" y="1961"/>
                          <a:ext cx="420" cy="5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 name="Group 51"/>
            <p:cNvGrpSpPr/>
            <p:nvPr/>
          </p:nvGrpSpPr>
          <p:grpSpPr bwMode="auto">
            <a:xfrm>
              <a:off x="3399" y="1935"/>
              <a:ext cx="997" cy="774"/>
              <a:chOff x="875" y="385"/>
              <a:chExt cx="2570" cy="3398"/>
            </a:xfrm>
          </p:grpSpPr>
          <p:sp>
            <p:nvSpPr>
              <p:cNvPr id="41" name="Freeform 52"/>
              <p:cNvSpPr/>
              <p:nvPr/>
            </p:nvSpPr>
            <p:spPr bwMode="auto">
              <a:xfrm>
                <a:off x="875" y="385"/>
                <a:ext cx="1286" cy="3398"/>
              </a:xfrm>
              <a:custGeom>
                <a:avLst/>
                <a:gdLst>
                  <a:gd name="T0" fmla="*/ 0 w 1286"/>
                  <a:gd name="T1" fmla="*/ 3398 h 3398"/>
                  <a:gd name="T2" fmla="*/ 305 w 1286"/>
                  <a:gd name="T3" fmla="*/ 3315 h 3398"/>
                  <a:gd name="T4" fmla="*/ 528 w 1286"/>
                  <a:gd name="T5" fmla="*/ 3085 h 3398"/>
                  <a:gd name="T6" fmla="*/ 759 w 1286"/>
                  <a:gd name="T7" fmla="*/ 2606 h 3398"/>
                  <a:gd name="T8" fmla="*/ 891 w 1286"/>
                  <a:gd name="T9" fmla="*/ 2161 h 3398"/>
                  <a:gd name="T10" fmla="*/ 973 w 1286"/>
                  <a:gd name="T11" fmla="*/ 1666 h 3398"/>
                  <a:gd name="T12" fmla="*/ 1056 w 1286"/>
                  <a:gd name="T13" fmla="*/ 1154 h 3398"/>
                  <a:gd name="T14" fmla="*/ 1105 w 1286"/>
                  <a:gd name="T15" fmla="*/ 717 h 3398"/>
                  <a:gd name="T16" fmla="*/ 1138 w 1286"/>
                  <a:gd name="T17" fmla="*/ 462 h 3398"/>
                  <a:gd name="T18" fmla="*/ 1171 w 1286"/>
                  <a:gd name="T19" fmla="*/ 206 h 3398"/>
                  <a:gd name="T20" fmla="*/ 1220 w 1286"/>
                  <a:gd name="T21" fmla="*/ 49 h 3398"/>
                  <a:gd name="T22" fmla="*/ 1286 w 1286"/>
                  <a:gd name="T23" fmla="*/ 0 h 33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86" h="3398">
                    <a:moveTo>
                      <a:pt x="0" y="3398"/>
                    </a:moveTo>
                    <a:cubicBezTo>
                      <a:pt x="108" y="3382"/>
                      <a:pt x="217" y="3367"/>
                      <a:pt x="305" y="3315"/>
                    </a:cubicBezTo>
                    <a:cubicBezTo>
                      <a:pt x="393" y="3263"/>
                      <a:pt x="452" y="3203"/>
                      <a:pt x="528" y="3085"/>
                    </a:cubicBezTo>
                    <a:cubicBezTo>
                      <a:pt x="604" y="2967"/>
                      <a:pt x="699" y="2760"/>
                      <a:pt x="759" y="2606"/>
                    </a:cubicBezTo>
                    <a:cubicBezTo>
                      <a:pt x="819" y="2452"/>
                      <a:pt x="855" y="2318"/>
                      <a:pt x="891" y="2161"/>
                    </a:cubicBezTo>
                    <a:cubicBezTo>
                      <a:pt x="927" y="2004"/>
                      <a:pt x="946" y="1834"/>
                      <a:pt x="973" y="1666"/>
                    </a:cubicBezTo>
                    <a:cubicBezTo>
                      <a:pt x="1000" y="1498"/>
                      <a:pt x="1034" y="1312"/>
                      <a:pt x="1056" y="1154"/>
                    </a:cubicBezTo>
                    <a:cubicBezTo>
                      <a:pt x="1078" y="996"/>
                      <a:pt x="1091" y="832"/>
                      <a:pt x="1105" y="717"/>
                    </a:cubicBezTo>
                    <a:cubicBezTo>
                      <a:pt x="1119" y="602"/>
                      <a:pt x="1127" y="547"/>
                      <a:pt x="1138" y="462"/>
                    </a:cubicBezTo>
                    <a:cubicBezTo>
                      <a:pt x="1149" y="377"/>
                      <a:pt x="1157" y="275"/>
                      <a:pt x="1171" y="206"/>
                    </a:cubicBezTo>
                    <a:cubicBezTo>
                      <a:pt x="1185" y="137"/>
                      <a:pt x="1201" y="83"/>
                      <a:pt x="1220" y="49"/>
                    </a:cubicBezTo>
                    <a:cubicBezTo>
                      <a:pt x="1239" y="15"/>
                      <a:pt x="1262" y="7"/>
                      <a:pt x="1286" y="0"/>
                    </a:cubicBezTo>
                  </a:path>
                </a:pathLst>
              </a:custGeom>
              <a:noFill/>
              <a:ln w="38100" cmpd="sng">
                <a:solidFill>
                  <a:srgbClr val="008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sp>
            <p:nvSpPr>
              <p:cNvPr id="42" name="Freeform 53"/>
              <p:cNvSpPr/>
              <p:nvPr/>
            </p:nvSpPr>
            <p:spPr bwMode="auto">
              <a:xfrm flipH="1">
                <a:off x="2159" y="385"/>
                <a:ext cx="1286" cy="3398"/>
              </a:xfrm>
              <a:custGeom>
                <a:avLst/>
                <a:gdLst>
                  <a:gd name="T0" fmla="*/ 0 w 1286"/>
                  <a:gd name="T1" fmla="*/ 3398 h 3398"/>
                  <a:gd name="T2" fmla="*/ 305 w 1286"/>
                  <a:gd name="T3" fmla="*/ 3315 h 3398"/>
                  <a:gd name="T4" fmla="*/ 528 w 1286"/>
                  <a:gd name="T5" fmla="*/ 3085 h 3398"/>
                  <a:gd name="T6" fmla="*/ 759 w 1286"/>
                  <a:gd name="T7" fmla="*/ 2606 h 3398"/>
                  <a:gd name="T8" fmla="*/ 891 w 1286"/>
                  <a:gd name="T9" fmla="*/ 2161 h 3398"/>
                  <a:gd name="T10" fmla="*/ 973 w 1286"/>
                  <a:gd name="T11" fmla="*/ 1666 h 3398"/>
                  <a:gd name="T12" fmla="*/ 1056 w 1286"/>
                  <a:gd name="T13" fmla="*/ 1154 h 3398"/>
                  <a:gd name="T14" fmla="*/ 1105 w 1286"/>
                  <a:gd name="T15" fmla="*/ 717 h 3398"/>
                  <a:gd name="T16" fmla="*/ 1138 w 1286"/>
                  <a:gd name="T17" fmla="*/ 462 h 3398"/>
                  <a:gd name="T18" fmla="*/ 1171 w 1286"/>
                  <a:gd name="T19" fmla="*/ 206 h 3398"/>
                  <a:gd name="T20" fmla="*/ 1220 w 1286"/>
                  <a:gd name="T21" fmla="*/ 49 h 3398"/>
                  <a:gd name="T22" fmla="*/ 1286 w 1286"/>
                  <a:gd name="T23" fmla="*/ 0 h 33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86" h="3398">
                    <a:moveTo>
                      <a:pt x="0" y="3398"/>
                    </a:moveTo>
                    <a:cubicBezTo>
                      <a:pt x="108" y="3382"/>
                      <a:pt x="217" y="3367"/>
                      <a:pt x="305" y="3315"/>
                    </a:cubicBezTo>
                    <a:cubicBezTo>
                      <a:pt x="393" y="3263"/>
                      <a:pt x="452" y="3203"/>
                      <a:pt x="528" y="3085"/>
                    </a:cubicBezTo>
                    <a:cubicBezTo>
                      <a:pt x="604" y="2967"/>
                      <a:pt x="699" y="2760"/>
                      <a:pt x="759" y="2606"/>
                    </a:cubicBezTo>
                    <a:cubicBezTo>
                      <a:pt x="819" y="2452"/>
                      <a:pt x="855" y="2318"/>
                      <a:pt x="891" y="2161"/>
                    </a:cubicBezTo>
                    <a:cubicBezTo>
                      <a:pt x="927" y="2004"/>
                      <a:pt x="946" y="1834"/>
                      <a:pt x="973" y="1666"/>
                    </a:cubicBezTo>
                    <a:cubicBezTo>
                      <a:pt x="1000" y="1498"/>
                      <a:pt x="1034" y="1312"/>
                      <a:pt x="1056" y="1154"/>
                    </a:cubicBezTo>
                    <a:cubicBezTo>
                      <a:pt x="1078" y="996"/>
                      <a:pt x="1091" y="832"/>
                      <a:pt x="1105" y="717"/>
                    </a:cubicBezTo>
                    <a:cubicBezTo>
                      <a:pt x="1119" y="602"/>
                      <a:pt x="1127" y="547"/>
                      <a:pt x="1138" y="462"/>
                    </a:cubicBezTo>
                    <a:cubicBezTo>
                      <a:pt x="1149" y="377"/>
                      <a:pt x="1157" y="275"/>
                      <a:pt x="1171" y="206"/>
                    </a:cubicBezTo>
                    <a:cubicBezTo>
                      <a:pt x="1185" y="137"/>
                      <a:pt x="1201" y="83"/>
                      <a:pt x="1220" y="49"/>
                    </a:cubicBezTo>
                    <a:cubicBezTo>
                      <a:pt x="1239" y="15"/>
                      <a:pt x="1262" y="7"/>
                      <a:pt x="1286" y="0"/>
                    </a:cubicBezTo>
                  </a:path>
                </a:pathLst>
              </a:custGeom>
              <a:noFill/>
              <a:ln w="38100" cmpd="sng">
                <a:solidFill>
                  <a:srgbClr val="008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grpSp>
        <p:grpSp>
          <p:nvGrpSpPr>
            <p:cNvPr id="32" name="Group 54"/>
            <p:cNvGrpSpPr/>
            <p:nvPr/>
          </p:nvGrpSpPr>
          <p:grpSpPr bwMode="auto">
            <a:xfrm>
              <a:off x="1639" y="1687"/>
              <a:ext cx="341" cy="1022"/>
              <a:chOff x="875" y="385"/>
              <a:chExt cx="2570" cy="3398"/>
            </a:xfrm>
          </p:grpSpPr>
          <p:sp>
            <p:nvSpPr>
              <p:cNvPr id="39" name="Freeform 55"/>
              <p:cNvSpPr/>
              <p:nvPr/>
            </p:nvSpPr>
            <p:spPr bwMode="auto">
              <a:xfrm>
                <a:off x="875" y="385"/>
                <a:ext cx="1286" cy="3398"/>
              </a:xfrm>
              <a:custGeom>
                <a:avLst/>
                <a:gdLst>
                  <a:gd name="T0" fmla="*/ 0 w 1286"/>
                  <a:gd name="T1" fmla="*/ 3398 h 3398"/>
                  <a:gd name="T2" fmla="*/ 305 w 1286"/>
                  <a:gd name="T3" fmla="*/ 3315 h 3398"/>
                  <a:gd name="T4" fmla="*/ 528 w 1286"/>
                  <a:gd name="T5" fmla="*/ 3085 h 3398"/>
                  <a:gd name="T6" fmla="*/ 759 w 1286"/>
                  <a:gd name="T7" fmla="*/ 2606 h 3398"/>
                  <a:gd name="T8" fmla="*/ 891 w 1286"/>
                  <a:gd name="T9" fmla="*/ 2161 h 3398"/>
                  <a:gd name="T10" fmla="*/ 973 w 1286"/>
                  <a:gd name="T11" fmla="*/ 1666 h 3398"/>
                  <a:gd name="T12" fmla="*/ 1056 w 1286"/>
                  <a:gd name="T13" fmla="*/ 1154 h 3398"/>
                  <a:gd name="T14" fmla="*/ 1105 w 1286"/>
                  <a:gd name="T15" fmla="*/ 717 h 3398"/>
                  <a:gd name="T16" fmla="*/ 1138 w 1286"/>
                  <a:gd name="T17" fmla="*/ 462 h 3398"/>
                  <a:gd name="T18" fmla="*/ 1171 w 1286"/>
                  <a:gd name="T19" fmla="*/ 206 h 3398"/>
                  <a:gd name="T20" fmla="*/ 1220 w 1286"/>
                  <a:gd name="T21" fmla="*/ 49 h 3398"/>
                  <a:gd name="T22" fmla="*/ 1286 w 1286"/>
                  <a:gd name="T23" fmla="*/ 0 h 33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86" h="3398">
                    <a:moveTo>
                      <a:pt x="0" y="3398"/>
                    </a:moveTo>
                    <a:cubicBezTo>
                      <a:pt x="108" y="3382"/>
                      <a:pt x="217" y="3367"/>
                      <a:pt x="305" y="3315"/>
                    </a:cubicBezTo>
                    <a:cubicBezTo>
                      <a:pt x="393" y="3263"/>
                      <a:pt x="452" y="3203"/>
                      <a:pt x="528" y="3085"/>
                    </a:cubicBezTo>
                    <a:cubicBezTo>
                      <a:pt x="604" y="2967"/>
                      <a:pt x="699" y="2760"/>
                      <a:pt x="759" y="2606"/>
                    </a:cubicBezTo>
                    <a:cubicBezTo>
                      <a:pt x="819" y="2452"/>
                      <a:pt x="855" y="2318"/>
                      <a:pt x="891" y="2161"/>
                    </a:cubicBezTo>
                    <a:cubicBezTo>
                      <a:pt x="927" y="2004"/>
                      <a:pt x="946" y="1834"/>
                      <a:pt x="973" y="1666"/>
                    </a:cubicBezTo>
                    <a:cubicBezTo>
                      <a:pt x="1000" y="1498"/>
                      <a:pt x="1034" y="1312"/>
                      <a:pt x="1056" y="1154"/>
                    </a:cubicBezTo>
                    <a:cubicBezTo>
                      <a:pt x="1078" y="996"/>
                      <a:pt x="1091" y="832"/>
                      <a:pt x="1105" y="717"/>
                    </a:cubicBezTo>
                    <a:cubicBezTo>
                      <a:pt x="1119" y="602"/>
                      <a:pt x="1127" y="547"/>
                      <a:pt x="1138" y="462"/>
                    </a:cubicBezTo>
                    <a:cubicBezTo>
                      <a:pt x="1149" y="377"/>
                      <a:pt x="1157" y="275"/>
                      <a:pt x="1171" y="206"/>
                    </a:cubicBezTo>
                    <a:cubicBezTo>
                      <a:pt x="1185" y="137"/>
                      <a:pt x="1201" y="83"/>
                      <a:pt x="1220" y="49"/>
                    </a:cubicBezTo>
                    <a:cubicBezTo>
                      <a:pt x="1239" y="15"/>
                      <a:pt x="1262" y="7"/>
                      <a:pt x="1286" y="0"/>
                    </a:cubicBezTo>
                  </a:path>
                </a:pathLst>
              </a:custGeom>
              <a:noFill/>
              <a:ln w="38100" cmpd="sng">
                <a:solidFill>
                  <a:srgbClr val="008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sp>
            <p:nvSpPr>
              <p:cNvPr id="40" name="Freeform 56"/>
              <p:cNvSpPr/>
              <p:nvPr/>
            </p:nvSpPr>
            <p:spPr bwMode="auto">
              <a:xfrm flipH="1">
                <a:off x="2159" y="385"/>
                <a:ext cx="1286" cy="3398"/>
              </a:xfrm>
              <a:custGeom>
                <a:avLst/>
                <a:gdLst>
                  <a:gd name="T0" fmla="*/ 0 w 1286"/>
                  <a:gd name="T1" fmla="*/ 3398 h 3398"/>
                  <a:gd name="T2" fmla="*/ 305 w 1286"/>
                  <a:gd name="T3" fmla="*/ 3315 h 3398"/>
                  <a:gd name="T4" fmla="*/ 528 w 1286"/>
                  <a:gd name="T5" fmla="*/ 3085 h 3398"/>
                  <a:gd name="T6" fmla="*/ 759 w 1286"/>
                  <a:gd name="T7" fmla="*/ 2606 h 3398"/>
                  <a:gd name="T8" fmla="*/ 891 w 1286"/>
                  <a:gd name="T9" fmla="*/ 2161 h 3398"/>
                  <a:gd name="T10" fmla="*/ 973 w 1286"/>
                  <a:gd name="T11" fmla="*/ 1666 h 3398"/>
                  <a:gd name="T12" fmla="*/ 1056 w 1286"/>
                  <a:gd name="T13" fmla="*/ 1154 h 3398"/>
                  <a:gd name="T14" fmla="*/ 1105 w 1286"/>
                  <a:gd name="T15" fmla="*/ 717 h 3398"/>
                  <a:gd name="T16" fmla="*/ 1138 w 1286"/>
                  <a:gd name="T17" fmla="*/ 462 h 3398"/>
                  <a:gd name="T18" fmla="*/ 1171 w 1286"/>
                  <a:gd name="T19" fmla="*/ 206 h 3398"/>
                  <a:gd name="T20" fmla="*/ 1220 w 1286"/>
                  <a:gd name="T21" fmla="*/ 49 h 3398"/>
                  <a:gd name="T22" fmla="*/ 1286 w 1286"/>
                  <a:gd name="T23" fmla="*/ 0 h 33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86" h="3398">
                    <a:moveTo>
                      <a:pt x="0" y="3398"/>
                    </a:moveTo>
                    <a:cubicBezTo>
                      <a:pt x="108" y="3382"/>
                      <a:pt x="217" y="3367"/>
                      <a:pt x="305" y="3315"/>
                    </a:cubicBezTo>
                    <a:cubicBezTo>
                      <a:pt x="393" y="3263"/>
                      <a:pt x="452" y="3203"/>
                      <a:pt x="528" y="3085"/>
                    </a:cubicBezTo>
                    <a:cubicBezTo>
                      <a:pt x="604" y="2967"/>
                      <a:pt x="699" y="2760"/>
                      <a:pt x="759" y="2606"/>
                    </a:cubicBezTo>
                    <a:cubicBezTo>
                      <a:pt x="819" y="2452"/>
                      <a:pt x="855" y="2318"/>
                      <a:pt x="891" y="2161"/>
                    </a:cubicBezTo>
                    <a:cubicBezTo>
                      <a:pt x="927" y="2004"/>
                      <a:pt x="946" y="1834"/>
                      <a:pt x="973" y="1666"/>
                    </a:cubicBezTo>
                    <a:cubicBezTo>
                      <a:pt x="1000" y="1498"/>
                      <a:pt x="1034" y="1312"/>
                      <a:pt x="1056" y="1154"/>
                    </a:cubicBezTo>
                    <a:cubicBezTo>
                      <a:pt x="1078" y="996"/>
                      <a:pt x="1091" y="832"/>
                      <a:pt x="1105" y="717"/>
                    </a:cubicBezTo>
                    <a:cubicBezTo>
                      <a:pt x="1119" y="602"/>
                      <a:pt x="1127" y="547"/>
                      <a:pt x="1138" y="462"/>
                    </a:cubicBezTo>
                    <a:cubicBezTo>
                      <a:pt x="1149" y="377"/>
                      <a:pt x="1157" y="275"/>
                      <a:pt x="1171" y="206"/>
                    </a:cubicBezTo>
                    <a:cubicBezTo>
                      <a:pt x="1185" y="137"/>
                      <a:pt x="1201" y="83"/>
                      <a:pt x="1220" y="49"/>
                    </a:cubicBezTo>
                    <a:cubicBezTo>
                      <a:pt x="1239" y="15"/>
                      <a:pt x="1262" y="7"/>
                      <a:pt x="1286" y="0"/>
                    </a:cubicBezTo>
                  </a:path>
                </a:pathLst>
              </a:custGeom>
              <a:noFill/>
              <a:ln w="38100" cmpd="sng">
                <a:solidFill>
                  <a:srgbClr val="008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grpSp>
        <p:grpSp>
          <p:nvGrpSpPr>
            <p:cNvPr id="33" name="Group 57"/>
            <p:cNvGrpSpPr/>
            <p:nvPr/>
          </p:nvGrpSpPr>
          <p:grpSpPr bwMode="auto">
            <a:xfrm>
              <a:off x="1552" y="2648"/>
              <a:ext cx="744" cy="200"/>
              <a:chOff x="1520" y="2832"/>
              <a:chExt cx="744" cy="200"/>
            </a:xfrm>
          </p:grpSpPr>
          <p:sp>
            <p:nvSpPr>
              <p:cNvPr id="37" name="Line 58"/>
              <p:cNvSpPr>
                <a:spLocks noChangeShapeType="1"/>
              </p:cNvSpPr>
              <p:nvPr/>
            </p:nvSpPr>
            <p:spPr bwMode="auto">
              <a:xfrm>
                <a:off x="1520" y="2968"/>
                <a:ext cx="528"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38" name="Text Box 59"/>
              <p:cNvSpPr txBox="1">
                <a:spLocks noChangeArrowheads="1"/>
              </p:cNvSpPr>
              <p:nvPr/>
            </p:nvSpPr>
            <p:spPr bwMode="auto">
              <a:xfrm>
                <a:off x="2032" y="2832"/>
                <a:ext cx="232"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en-US" altLang="en-US" i="1">
                    <a:solidFill>
                      <a:srgbClr val="000000"/>
                    </a:solidFill>
                    <a:latin typeface="微软雅黑" panose="020B0503020204020204" charset="-122"/>
                    <a:ea typeface="微软雅黑" panose="020B0503020204020204" charset="-122"/>
                    <a:cs typeface="微软雅黑" panose="020B0503020204020204" charset="-122"/>
                  </a:rPr>
                  <a:t>w</a:t>
                </a:r>
                <a:endParaRPr lang="en-US" altLang="en-US" i="1">
                  <a:solidFill>
                    <a:srgbClr val="000000"/>
                  </a:solidFill>
                  <a:latin typeface="微软雅黑" panose="020B0503020204020204" charset="-122"/>
                  <a:ea typeface="微软雅黑" panose="020B0503020204020204" charset="-122"/>
                  <a:cs typeface="微软雅黑" panose="020B0503020204020204" charset="-122"/>
                </a:endParaRPr>
              </a:p>
            </p:txBody>
          </p:sp>
        </p:grpSp>
        <p:grpSp>
          <p:nvGrpSpPr>
            <p:cNvPr id="34" name="Group 60"/>
            <p:cNvGrpSpPr/>
            <p:nvPr/>
          </p:nvGrpSpPr>
          <p:grpSpPr bwMode="auto">
            <a:xfrm>
              <a:off x="3632" y="2648"/>
              <a:ext cx="744" cy="200"/>
              <a:chOff x="1520" y="2832"/>
              <a:chExt cx="744" cy="200"/>
            </a:xfrm>
          </p:grpSpPr>
          <p:sp>
            <p:nvSpPr>
              <p:cNvPr id="35" name="Line 61"/>
              <p:cNvSpPr>
                <a:spLocks noChangeShapeType="1"/>
              </p:cNvSpPr>
              <p:nvPr/>
            </p:nvSpPr>
            <p:spPr bwMode="auto">
              <a:xfrm>
                <a:off x="1520" y="2968"/>
                <a:ext cx="528"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36" name="Text Box 62"/>
              <p:cNvSpPr txBox="1">
                <a:spLocks noChangeArrowheads="1"/>
              </p:cNvSpPr>
              <p:nvPr/>
            </p:nvSpPr>
            <p:spPr bwMode="auto">
              <a:xfrm>
                <a:off x="2032" y="2832"/>
                <a:ext cx="232"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en-US" altLang="en-US" i="1">
                    <a:solidFill>
                      <a:srgbClr val="000000"/>
                    </a:solidFill>
                    <a:latin typeface="微软雅黑" panose="020B0503020204020204" charset="-122"/>
                    <a:ea typeface="微软雅黑" panose="020B0503020204020204" charset="-122"/>
                    <a:cs typeface="微软雅黑" panose="020B0503020204020204" charset="-122"/>
                  </a:rPr>
                  <a:t>w</a:t>
                </a:r>
                <a:endParaRPr lang="en-US" altLang="en-US" i="1">
                  <a:solidFill>
                    <a:srgbClr val="000000"/>
                  </a:solidFill>
                  <a:latin typeface="微软雅黑" panose="020B0503020204020204" charset="-122"/>
                  <a:ea typeface="微软雅黑" panose="020B0503020204020204" charset="-122"/>
                  <a:cs typeface="微软雅黑" panose="020B0503020204020204" charset="-122"/>
                </a:endParaRPr>
              </a:p>
            </p:txBody>
          </p:sp>
        </p:grpSp>
      </p:grpSp>
      <mc:AlternateContent xmlns:mc="http://schemas.openxmlformats.org/markup-compatibility/2006">
        <mc:Choice xmlns:a14="http://schemas.microsoft.com/office/drawing/2010/main" Requires="a14">
          <p:sp>
            <p:nvSpPr>
              <p:cNvPr id="3" name="矩形 2"/>
              <p:cNvSpPr/>
              <p:nvPr/>
            </p:nvSpPr>
            <p:spPr>
              <a:xfrm>
                <a:off x="1597660" y="4215765"/>
                <a:ext cx="8233410" cy="1475740"/>
              </a:xfrm>
              <a:prstGeom prst="rect">
                <a:avLst/>
              </a:prstGeom>
            </p:spPr>
            <p:txBody>
              <a:bodyPr wrap="square">
                <a:spAutoFit/>
              </a:bodyPr>
              <a:p>
                <a:pPr marL="285750" indent="-285750" algn="l">
                  <a:buClr>
                    <a:srgbClr val="4472C4"/>
                  </a:buClr>
                  <a:buFont typeface="Wingdings" panose="05000000000000000000" charset="0"/>
                  <a:buChar char=""/>
                </a:pPr>
                <a:r>
                  <a:rPr lang="zh-CN" dirty="0">
                    <a:solidFill>
                      <a:schemeClr val="tx1"/>
                    </a:solidFill>
                    <a:latin typeface="微软雅黑" panose="020B0503020204020204" charset="-122"/>
                    <a:ea typeface="微软雅黑" panose="020B0503020204020204" charset="-122"/>
                    <a:cs typeface="Cambria Math" panose="02040503050406030204" charset="0"/>
                  </a:rPr>
                  <a:t>激光</a:t>
                </a:r>
                <a:r>
                  <a:rPr lang="zh-CN" dirty="0">
                    <a:latin typeface="微软雅黑" panose="020B0503020204020204" charset="-122"/>
                    <a:ea typeface="微软雅黑" panose="020B0503020204020204" charset="-122"/>
                    <a:cs typeface="Cambria Math" panose="02040503050406030204" charset="0"/>
                    <a:sym typeface="+mn-ea"/>
                  </a:rPr>
                  <a:t>脉冲</a:t>
                </a:r>
                <a:r>
                  <a:rPr lang="zh-CN" dirty="0">
                    <a:solidFill>
                      <a:schemeClr val="tx1"/>
                    </a:solidFill>
                    <a:latin typeface="微软雅黑" panose="020B0503020204020204" charset="-122"/>
                    <a:ea typeface="微软雅黑" panose="020B0503020204020204" charset="-122"/>
                    <a:cs typeface="Cambria Math" panose="02040503050406030204" charset="0"/>
                  </a:rPr>
                  <a:t>在介质中的传播在频域中可以表示为：</a:t>
                </a: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indent="0" algn="l">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sSub>
                        <m:sSubPr>
                          <m:ctrlPr>
                            <a:rPr lang="zh-CN" i="1" dirty="0">
                              <a:solidFill>
                                <a:schemeClr val="tx1"/>
                              </a:solidFill>
                              <a:latin typeface="Cambria Math" panose="02040503050406030204" charset="0"/>
                              <a:ea typeface="微软雅黑" panose="020B0503020204020204" charset="-122"/>
                              <a:cs typeface="Cambria Math" panose="02040503050406030204" charset="0"/>
                            </a:rPr>
                          </m:ctrlPr>
                        </m:sSubPr>
                        <m:e>
                          <m:acc>
                            <m:accPr>
                              <m:chr m:val="̃"/>
                              <m:ctrlPr>
                                <a:rPr lang="zh-CN" i="1" dirty="0">
                                  <a:solidFill>
                                    <a:schemeClr val="tx1"/>
                                  </a:solidFill>
                                  <a:latin typeface="Cambria Math" panose="02040503050406030204" charset="0"/>
                                  <a:ea typeface="微软雅黑" panose="020B0503020204020204" charset="-122"/>
                                  <a:cs typeface="Cambria Math" panose="02040503050406030204" charset="0"/>
                                </a:rPr>
                              </m:ctrlPr>
                            </m:acc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𝐸</m:t>
                              </m:r>
                            </m:e>
                          </m:acc>
                        </m:e>
                        <m:sub>
                          <m:r>
                            <m:rPr>
                              <m:sty m:val="p"/>
                            </m:rPr>
                            <a:rPr lang="en-US" altLang="zh-CN" dirty="0">
                              <a:solidFill>
                                <a:schemeClr val="tx1"/>
                              </a:solidFill>
                              <a:latin typeface="Cambria Math" panose="02040503050406030204" charset="0"/>
                              <a:ea typeface="微软雅黑" panose="020B0503020204020204" charset="-122"/>
                              <a:cs typeface="Cambria Math" panose="02040503050406030204" charset="0"/>
                            </a:rPr>
                            <m:t>out</m:t>
                          </m:r>
                        </m:sub>
                      </m:sSub>
                      <m:d>
                        <m:dPr>
                          <m:ctrlPr>
                            <a:rPr lang="zh-CN" i="1" dirty="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𝜔</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sSub>
                        <m:sSubPr>
                          <m:ctrlPr>
                            <a:rPr lang="zh-CN" i="1" dirty="0">
                              <a:solidFill>
                                <a:schemeClr val="tx1"/>
                              </a:solidFill>
                              <a:latin typeface="Cambria Math" panose="02040503050406030204" charset="0"/>
                              <a:ea typeface="微软雅黑" panose="020B0503020204020204" charset="-122"/>
                              <a:cs typeface="Cambria Math" panose="02040503050406030204" charset="0"/>
                            </a:rPr>
                          </m:ctrlPr>
                        </m:sSubPr>
                        <m:e>
                          <m:acc>
                            <m:accPr>
                              <m:chr m:val="̃"/>
                              <m:ctrlPr>
                                <a:rPr lang="zh-CN" i="1" dirty="0">
                                  <a:solidFill>
                                    <a:schemeClr val="tx1"/>
                                  </a:solidFill>
                                  <a:latin typeface="Cambria Math" panose="02040503050406030204" charset="0"/>
                                  <a:ea typeface="微软雅黑" panose="020B0503020204020204" charset="-122"/>
                                  <a:cs typeface="Cambria Math" panose="02040503050406030204" charset="0"/>
                                </a:rPr>
                              </m:ctrlPr>
                            </m:acc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𝐸</m:t>
                              </m:r>
                            </m:e>
                          </m:acc>
                        </m:e>
                        <m:sub>
                          <m:r>
                            <m:rPr>
                              <m:sty m:val="p"/>
                            </m:rPr>
                            <a:rPr lang="en-US" altLang="zh-CN" dirty="0">
                              <a:solidFill>
                                <a:schemeClr val="tx1"/>
                              </a:solidFill>
                              <a:latin typeface="Cambria Math" panose="02040503050406030204" charset="0"/>
                              <a:ea typeface="微软雅黑" panose="020B0503020204020204" charset="-122"/>
                              <a:cs typeface="Cambria Math" panose="02040503050406030204" charset="0"/>
                            </a:rPr>
                            <m:t>in</m:t>
                          </m:r>
                        </m:sub>
                      </m:sSub>
                      <m:d>
                        <m:dPr>
                          <m:ctrlPr>
                            <a:rPr lang="zh-CN" i="1" dirty="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𝜔</m:t>
                          </m:r>
                        </m:e>
                      </m:d>
                      <m:r>
                        <m:rPr>
                          <m:sty m:val="p"/>
                        </m:rPr>
                        <a:rPr lang="en-US" altLang="zh-CN" dirty="0">
                          <a:solidFill>
                            <a:schemeClr val="tx1"/>
                          </a:solidFill>
                          <a:latin typeface="Cambria Math" panose="02040503050406030204" charset="0"/>
                          <a:ea typeface="微软雅黑" panose="020B0503020204020204" charset="-122"/>
                          <a:cs typeface="Cambria Math" panose="02040503050406030204" charset="0"/>
                        </a:rPr>
                        <m:t>exp</m:t>
                      </m:r>
                      <m:d>
                        <m:dPr>
                          <m:begChr m:val="["/>
                          <m:endChr m:val="]"/>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𝛼</m:t>
                          </m:r>
                          <m:d>
                            <m:d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𝜔</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𝐿</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2</m:t>
                          </m:r>
                        </m:e>
                      </m:d>
                      <m:r>
                        <m:rPr>
                          <m:sty m:val="p"/>
                        </m:rPr>
                        <a:rPr lang="en-US" altLang="zh-CN" dirty="0">
                          <a:solidFill>
                            <a:schemeClr val="tx1"/>
                          </a:solidFill>
                          <a:latin typeface="Cambria Math" panose="02040503050406030204" charset="0"/>
                          <a:ea typeface="微软雅黑" panose="020B0503020204020204" charset="-122"/>
                          <a:cs typeface="Cambria Math" panose="02040503050406030204" charset="0"/>
                        </a:rPr>
                        <m:t>exp</m:t>
                      </m:r>
                      <m:d>
                        <m:dPr>
                          <m:begChr m:val="["/>
                          <m:endChr m:val="]"/>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m:t>
                          </m:r>
                          <m:r>
                            <a:rPr lang="en-US" altLang="zh-CN" i="1" dirty="0">
                              <a:solidFill>
                                <a:schemeClr val="tx1"/>
                              </a:solidFill>
                              <a:latin typeface="Cambria Math" panose="02040503050406030204" charset="0"/>
                              <a:ea typeface="微软雅黑" panose="020B0503020204020204" charset="-122"/>
                              <a:cs typeface="Cambria Math" panose="02040503050406030204" charset="0"/>
                            </a:rPr>
                            <m:t>𝑖𝑛</m:t>
                          </m:r>
                          <m:d>
                            <m:d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𝜔</m:t>
                              </m:r>
                            </m:e>
                          </m:d>
                          <m:r>
                            <a:rPr lang="en-US" altLang="zh-CN" i="1" dirty="0">
                              <a:solidFill>
                                <a:schemeClr val="tx1"/>
                              </a:solidFill>
                              <a:latin typeface="Cambria Math" panose="02040503050406030204" charset="0"/>
                              <a:ea typeface="微软雅黑" panose="020B0503020204020204" charset="-122"/>
                              <a:cs typeface="Cambria Math" panose="02040503050406030204" charset="0"/>
                            </a:rPr>
                            <m:t>𝑘𝐿</m:t>
                          </m:r>
                        </m:e>
                      </m:d>
                    </m:oMath>
                  </m:oMathPara>
                </a14:m>
                <a:endParaRPr lang="en-US" altLang="zh-CN" i="1" dirty="0">
                  <a:solidFill>
                    <a:schemeClr val="tx1"/>
                  </a:solidFill>
                  <a:latin typeface="Cambria Math" panose="02040503050406030204" charset="0"/>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endParaRPr lang="en-US" alt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altLang="en-US" dirty="0">
                    <a:solidFill>
                      <a:schemeClr val="tx1"/>
                    </a:solidFill>
                    <a:latin typeface="微软雅黑" panose="020B0503020204020204" charset="-122"/>
                    <a:ea typeface="微软雅黑" panose="020B0503020204020204" charset="-122"/>
                    <a:cs typeface="Cambria Math" panose="02040503050406030204" charset="0"/>
                  </a:rPr>
                  <a:t>其中，</a:t>
                </a:r>
                <a14:m>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𝑛</m:t>
                    </m:r>
                    <m:d>
                      <m:d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𝜔</m:t>
                        </m:r>
                      </m:e>
                    </m:d>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为介质的折射率，</a:t>
                </a:r>
                <a14:m>
                  <m:oMath xmlns:m="http://schemas.openxmlformats.org/officeDocument/2006/math">
                    <m:r>
                      <a:rPr lang="en-US" altLang="zh-CN" i="1" dirty="0">
                        <a:solidFill>
                          <a:schemeClr val="tx1"/>
                        </a:solidFill>
                        <a:latin typeface="Cambria Math" panose="02040503050406030204" charset="0"/>
                        <a:ea typeface="微软雅黑" panose="020B0503020204020204" charset="-122"/>
                        <a:cs typeface="Cambria Math" panose="02040503050406030204" charset="0"/>
                      </a:rPr>
                      <m:t>𝛼</m:t>
                    </m:r>
                    <m:d>
                      <m:dPr>
                        <m:ctrlPr>
                          <a:rPr lang="en-US" altLang="zh-CN" i="1" dirty="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i="1" dirty="0">
                            <a:solidFill>
                              <a:schemeClr val="tx1"/>
                            </a:solidFill>
                            <a:latin typeface="Cambria Math" panose="02040503050406030204" charset="0"/>
                            <a:ea typeface="微软雅黑" panose="020B0503020204020204" charset="-122"/>
                            <a:cs typeface="Cambria Math" panose="02040503050406030204" charset="0"/>
                          </a:rPr>
                          <m:t>𝜔</m:t>
                        </m:r>
                      </m:e>
                    </m:d>
                  </m:oMath>
                </a14:m>
                <a:r>
                  <a:rPr lang="zh-CN" altLang="en-US" dirty="0">
                    <a:solidFill>
                      <a:schemeClr val="tx1"/>
                    </a:solidFill>
                    <a:latin typeface="微软雅黑" panose="020B0503020204020204" charset="-122"/>
                    <a:ea typeface="微软雅黑" panose="020B0503020204020204" charset="-122"/>
                    <a:cs typeface="Cambria Math" panose="02040503050406030204" charset="0"/>
                  </a:rPr>
                  <a:t>为介质对激光的吸收系数。</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mc:Choice>
        <mc:Fallback>
          <p:sp>
            <p:nvSpPr>
              <p:cNvPr id="3" name="矩形 2"/>
              <p:cNvSpPr>
                <a:spLocks noRot="1" noChangeAspect="1" noMove="1" noResize="1" noEditPoints="1" noAdjustHandles="1" noChangeArrowheads="1" noChangeShapeType="1" noTextEdit="1"/>
              </p:cNvSpPr>
              <p:nvPr/>
            </p:nvSpPr>
            <p:spPr>
              <a:xfrm>
                <a:off x="1597660" y="4215765"/>
                <a:ext cx="8233410" cy="1475740"/>
              </a:xfrm>
              <a:prstGeom prst="rect">
                <a:avLst/>
              </a:prstGeom>
              <a:blipFill rotWithShape="1">
                <a:blip r:embed="rId7"/>
                <a:stretch>
                  <a:fillRect/>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飞秒激光产生技术</a:t>
            </a:r>
            <a:endParaRPr lang="zh-CN" altLang="en-US"/>
          </a:p>
        </p:txBody>
      </p:sp>
      <p:sp>
        <p:nvSpPr>
          <p:cNvPr id="5" name="文本框 4"/>
          <p:cNvSpPr txBox="1"/>
          <p:nvPr/>
        </p:nvSpPr>
        <p:spPr>
          <a:xfrm>
            <a:off x="1285240" y="1616075"/>
            <a:ext cx="6126480" cy="645160"/>
          </a:xfrm>
          <a:prstGeom prst="rect">
            <a:avLst/>
          </a:prstGeom>
          <a:noFill/>
        </p:spPr>
        <p:txBody>
          <a:bodyPr wrap="none" rtlCol="0">
            <a:spAutoFit/>
          </a:bodyPr>
          <a:p>
            <a:r>
              <a:rPr lang="zh-CN" altLang="en-US" sz="3600" b="1">
                <a:solidFill>
                  <a:schemeClr val="accent5"/>
                </a:solidFill>
                <a:cs typeface="微软雅黑" panose="020B0503020204020204" charset="-122"/>
              </a:rPr>
              <a:t>如何产生飞秒超短激光脉冲？</a:t>
            </a:r>
            <a:endParaRPr lang="zh-CN" altLang="en-US" sz="3600" b="1">
              <a:solidFill>
                <a:schemeClr val="accent5"/>
              </a:solidFill>
              <a:cs typeface="微软雅黑" panose="020B0503020204020204" charset="-122"/>
            </a:endParaRPr>
          </a:p>
        </p:txBody>
      </p:sp>
      <p:sp>
        <p:nvSpPr>
          <p:cNvPr id="25" name="矩形 24"/>
          <p:cNvSpPr/>
          <p:nvPr/>
        </p:nvSpPr>
        <p:spPr>
          <a:xfrm>
            <a:off x="1285240" y="2616200"/>
            <a:ext cx="4947285" cy="3784600"/>
          </a:xfrm>
          <a:prstGeom prst="rect">
            <a:avLst/>
          </a:prstGeom>
        </p:spPr>
        <p:txBody>
          <a:bodyPr wrap="square">
            <a:spAutoFit/>
          </a:bodyPr>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基础知识</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accent5"/>
                </a:solidFill>
                <a:latin typeface="微软雅黑" panose="020B0503020204020204" charset="-122"/>
                <a:ea typeface="微软雅黑" panose="020B0503020204020204" charset="-122"/>
                <a:cs typeface="微软雅黑" panose="020B0503020204020204" charset="-122"/>
              </a:rPr>
              <a:t>激光的产生</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latin typeface="微软雅黑" panose="020B0503020204020204" charset="-122"/>
                <a:ea typeface="微软雅黑" panose="020B0503020204020204" charset="-122"/>
                <a:cs typeface="微软雅黑" panose="020B0503020204020204" charset="-122"/>
                <a:sym typeface="+mn-ea"/>
              </a:rPr>
              <a:t>激光</a:t>
            </a: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调</a:t>
            </a:r>
            <a:r>
              <a:rPr lang="en-US" altLang="zh-CN" sz="3200" dirty="0">
                <a:solidFill>
                  <a:schemeClr val="tx1"/>
                </a:solidFill>
                <a:latin typeface="微软雅黑" panose="020B0503020204020204" charset="-122"/>
                <a:ea typeface="微软雅黑" panose="020B0503020204020204" charset="-122"/>
                <a:cs typeface="微软雅黑" panose="020B0503020204020204" charset="-122"/>
              </a:rPr>
              <a:t>Q</a:t>
            </a: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latin typeface="微软雅黑" panose="020B0503020204020204" charset="-122"/>
                <a:ea typeface="微软雅黑" panose="020B0503020204020204" charset="-122"/>
                <a:cs typeface="微软雅黑" panose="020B0503020204020204" charset="-122"/>
                <a:sym typeface="+mn-ea"/>
              </a:rPr>
              <a:t>激光</a:t>
            </a: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锁模技术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色散补偿技术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激光的产生</a:t>
            </a:r>
            <a:endParaRPr lang="zh-CN" altLang="en-US"/>
          </a:p>
        </p:txBody>
      </p:sp>
      <p:sp>
        <p:nvSpPr>
          <p:cNvPr id="40" name="文本框 39"/>
          <p:cNvSpPr txBox="1"/>
          <p:nvPr/>
        </p:nvSpPr>
        <p:spPr>
          <a:xfrm>
            <a:off x="930160" y="4183039"/>
            <a:ext cx="4368556" cy="369332"/>
          </a:xfrm>
          <a:prstGeom prst="rect">
            <a:avLst/>
          </a:prstGeom>
          <a:noFill/>
        </p:spPr>
        <p:txBody>
          <a:bodyPr wrap="square" rtlCol="0">
            <a:spAutoFit/>
          </a:bodyPr>
          <a:p>
            <a:pPr marL="342900" indent="-342900">
              <a:buFont typeface="Wingdings" panose="05000000000000000000" pitchFamily="2" charset="2"/>
              <a:buChar char="Ø"/>
            </a:pPr>
            <a:r>
              <a:rPr lang="zh-CN" altLang="en-US" b="1" dirty="0" smtClean="0">
                <a:solidFill>
                  <a:schemeClr val="accent5"/>
                </a:solidFill>
                <a:latin typeface="微软雅黑" panose="020B0503020204020204" charset="-122"/>
                <a:ea typeface="微软雅黑" panose="020B0503020204020204" charset="-122"/>
                <a:cs typeface="微软雅黑" panose="020B0503020204020204" charset="-122"/>
              </a:rPr>
              <a:t>粒子的能级跃迁分为三种形式：</a:t>
            </a:r>
            <a:endParaRPr lang="zh-CN" altLang="en-US" b="1" dirty="0" smtClean="0">
              <a:solidFill>
                <a:schemeClr val="accent5"/>
              </a:solidFill>
              <a:latin typeface="微软雅黑" panose="020B0503020204020204" charset="-122"/>
              <a:ea typeface="微软雅黑" panose="020B0503020204020204" charset="-122"/>
              <a:cs typeface="微软雅黑" panose="020B0503020204020204" charset="-122"/>
            </a:endParaRPr>
          </a:p>
        </p:txBody>
      </p:sp>
      <p:pic>
        <p:nvPicPr>
          <p:cNvPr id="2052"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74983" y="4897184"/>
            <a:ext cx="8099503" cy="1448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矩形 24"/>
          <p:cNvSpPr/>
          <p:nvPr/>
        </p:nvSpPr>
        <p:spPr>
          <a:xfrm>
            <a:off x="930275" y="1249680"/>
            <a:ext cx="9597390" cy="2306955"/>
          </a:xfrm>
          <a:prstGeom prst="rect">
            <a:avLst/>
          </a:prstGeom>
        </p:spPr>
        <p:txBody>
          <a:bodyPr wrap="square">
            <a:spAutoFit/>
          </a:bodyPr>
          <a:p>
            <a:pPr marL="285750" indent="-285750" algn="l">
              <a:buClr>
                <a:srgbClr val="4472C4"/>
              </a:buClr>
              <a:buFont typeface="Wingdings" panose="05000000000000000000" charset="0"/>
              <a:buChar char=""/>
            </a:pPr>
            <a:r>
              <a:rPr lang="zh-CN" altLang="en-US" b="1" dirty="0">
                <a:solidFill>
                  <a:schemeClr val="accent5"/>
                </a:solidFill>
                <a:latin typeface="微软雅黑" panose="020B0503020204020204" charset="-122"/>
                <a:ea typeface="微软雅黑" panose="020B0503020204020204" charset="-122"/>
                <a:cs typeface="微软雅黑" panose="020B0503020204020204" charset="-122"/>
                <a:sym typeface="+mn-ea"/>
              </a:rPr>
              <a:t>激光的英语单词“</a:t>
            </a:r>
            <a:r>
              <a:rPr lang="en-US" altLang="zh-CN" b="1" dirty="0" smtClean="0">
                <a:solidFill>
                  <a:schemeClr val="accent5"/>
                </a:solidFill>
                <a:latin typeface="微软雅黑" panose="020B0503020204020204" charset="-122"/>
                <a:ea typeface="微软雅黑" panose="020B0503020204020204" charset="-122"/>
                <a:cs typeface="微软雅黑" panose="020B0503020204020204" charset="-122"/>
                <a:sym typeface="+mn-ea"/>
              </a:rPr>
              <a:t>laser”</a:t>
            </a:r>
            <a:r>
              <a:rPr lang="zh-CN" altLang="en-US" b="1" dirty="0" smtClean="0">
                <a:solidFill>
                  <a:schemeClr val="accent5"/>
                </a:solidFill>
                <a:latin typeface="微软雅黑" panose="020B0503020204020204" charset="-122"/>
                <a:ea typeface="微软雅黑" panose="020B0503020204020204" charset="-122"/>
                <a:cs typeface="微软雅黑" panose="020B0503020204020204" charset="-122"/>
                <a:sym typeface="+mn-ea"/>
              </a:rPr>
              <a:t>是</a:t>
            </a:r>
            <a:r>
              <a:rPr lang="en-US" altLang="zh-CN" b="1" dirty="0" smtClean="0">
                <a:solidFill>
                  <a:srgbClr val="C00000"/>
                </a:solidFill>
                <a:latin typeface="微软雅黑" panose="020B0503020204020204" charset="-122"/>
                <a:ea typeface="微软雅黑" panose="020B0503020204020204" charset="-122"/>
                <a:cs typeface="微软雅黑" panose="020B0503020204020204" charset="-122"/>
                <a:sym typeface="+mn-ea"/>
              </a:rPr>
              <a:t>light </a:t>
            </a:r>
            <a:r>
              <a:rPr lang="en-US" altLang="zh-CN" b="1" dirty="0">
                <a:solidFill>
                  <a:srgbClr val="C00000"/>
                </a:solidFill>
                <a:latin typeface="微软雅黑" panose="020B0503020204020204" charset="-122"/>
                <a:ea typeface="微软雅黑" panose="020B0503020204020204" charset="-122"/>
                <a:cs typeface="微软雅黑" panose="020B0503020204020204" charset="-122"/>
                <a:sym typeface="+mn-ea"/>
              </a:rPr>
              <a:t>amplification by stimulated emission of radiation</a:t>
            </a:r>
            <a:r>
              <a:rPr lang="zh-CN" altLang="en-US" b="1" dirty="0" smtClean="0">
                <a:solidFill>
                  <a:schemeClr val="accent5"/>
                </a:solidFill>
                <a:latin typeface="微软雅黑" panose="020B0503020204020204" charset="-122"/>
                <a:ea typeface="微软雅黑" panose="020B0503020204020204" charset="-122"/>
                <a:cs typeface="微软雅黑" panose="020B0503020204020204" charset="-122"/>
                <a:sym typeface="+mn-ea"/>
              </a:rPr>
              <a:t>的缩写</a:t>
            </a:r>
            <a:r>
              <a:rPr lang="zh-CN" altLang="en-US" b="1" dirty="0">
                <a:solidFill>
                  <a:schemeClr val="accent5"/>
                </a:solidFill>
                <a:latin typeface="微软雅黑" panose="020B0503020204020204" charset="-122"/>
                <a:ea typeface="微软雅黑" panose="020B0503020204020204" charset="-122"/>
                <a:cs typeface="微软雅黑" panose="020B0503020204020204" charset="-122"/>
                <a:sym typeface="+mn-ea"/>
              </a:rPr>
              <a:t>，中文译为</a:t>
            </a: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rPr>
              <a:t>受激辐射的光放大</a:t>
            </a:r>
            <a:r>
              <a:rPr lang="zh-CN" altLang="en-US" b="1" dirty="0">
                <a:solidFill>
                  <a:schemeClr val="accent5"/>
                </a:solidFill>
                <a:latin typeface="微软雅黑" panose="020B0503020204020204" charset="-122"/>
                <a:ea typeface="微软雅黑" panose="020B0503020204020204" charset="-122"/>
                <a:cs typeface="微软雅黑" panose="020B0503020204020204" charset="-122"/>
                <a:sym typeface="+mn-ea"/>
              </a:rPr>
              <a:t>，主要利用的是粒子受激辐射效应进行光放大</a:t>
            </a:r>
            <a:r>
              <a:rPr lang="zh-CN" altLang="en-US" b="1" dirty="0" smtClean="0">
                <a:solidFill>
                  <a:schemeClr val="accent5"/>
                </a:solidFill>
                <a:latin typeface="微软雅黑" panose="020B0503020204020204" charset="-122"/>
                <a:ea typeface="微软雅黑" panose="020B0503020204020204" charset="-122"/>
                <a:cs typeface="微软雅黑" panose="020B0503020204020204" charset="-122"/>
                <a:sym typeface="+mn-ea"/>
              </a:rPr>
              <a:t>，产生</a:t>
            </a: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rPr>
              <a:t>单色性、方向性、相干性</a:t>
            </a:r>
            <a:r>
              <a:rPr lang="zh-CN" altLang="en-US" b="1" dirty="0">
                <a:solidFill>
                  <a:schemeClr val="accent5"/>
                </a:solidFill>
                <a:latin typeface="微软雅黑" panose="020B0503020204020204" charset="-122"/>
                <a:ea typeface="微软雅黑" panose="020B0503020204020204" charset="-122"/>
                <a:cs typeface="微软雅黑" panose="020B0503020204020204" charset="-122"/>
                <a:sym typeface="+mn-ea"/>
              </a:rPr>
              <a:t>均十分</a:t>
            </a:r>
            <a:r>
              <a:rPr lang="zh-CN" altLang="en-US" b="1" dirty="0" smtClean="0">
                <a:solidFill>
                  <a:schemeClr val="accent5"/>
                </a:solidFill>
                <a:latin typeface="微软雅黑" panose="020B0503020204020204" charset="-122"/>
                <a:ea typeface="微软雅黑" panose="020B0503020204020204" charset="-122"/>
                <a:cs typeface="微软雅黑" panose="020B0503020204020204" charset="-122"/>
                <a:sym typeface="+mn-ea"/>
              </a:rPr>
              <a:t>好的</a:t>
            </a:r>
            <a:r>
              <a:rPr lang="zh-CN" altLang="en-US" b="1" dirty="0">
                <a:solidFill>
                  <a:schemeClr val="accent5"/>
                </a:solidFill>
                <a:latin typeface="微软雅黑" panose="020B0503020204020204" charset="-122"/>
                <a:ea typeface="微软雅黑" panose="020B0503020204020204" charset="-122"/>
                <a:cs typeface="微软雅黑" panose="020B0503020204020204" charset="-122"/>
                <a:sym typeface="+mn-ea"/>
              </a:rPr>
              <a:t>光源</a:t>
            </a:r>
            <a:r>
              <a:rPr lang="zh-CN" altLang="en-US" b="1" dirty="0" smtClean="0">
                <a:solidFill>
                  <a:schemeClr val="accent5"/>
                </a:solidFill>
                <a:latin typeface="微软雅黑" panose="020B0503020204020204" charset="-122"/>
                <a:ea typeface="微软雅黑" panose="020B0503020204020204" charset="-122"/>
                <a:cs typeface="微软雅黑" panose="020B0503020204020204" charset="-122"/>
                <a:sym typeface="+mn-ea"/>
              </a:rPr>
              <a:t>。</a:t>
            </a:r>
            <a:endParaRPr lang="zh-CN" dirty="0">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endParaRPr lang="zh-CN" dirty="0">
              <a:solidFill>
                <a:schemeClr val="tx1"/>
              </a:solidFill>
              <a:latin typeface="微软雅黑" panose="020B0503020204020204" charset="-122"/>
              <a:ea typeface="微软雅黑" panose="020B0503020204020204" charset="-122"/>
              <a:cs typeface="Cambria Math" panose="02040503050406030204" charset="0"/>
            </a:endParaRPr>
          </a:p>
          <a:p>
            <a:pPr marL="285750" indent="-285750" algn="l">
              <a:buClr>
                <a:srgbClr val="4472C4"/>
              </a:buClr>
              <a:buFont typeface="Wingdings" panose="05000000000000000000" charset="0"/>
              <a:buChar char=""/>
            </a:pPr>
            <a:r>
              <a:rPr lang="zh-CN" b="1" dirty="0">
                <a:solidFill>
                  <a:schemeClr val="accent5"/>
                </a:solidFill>
                <a:latin typeface="微软雅黑" panose="020B0503020204020204" charset="-122"/>
                <a:ea typeface="微软雅黑" panose="020B0503020204020204" charset="-122"/>
                <a:cs typeface="Cambria Math" panose="02040503050406030204" charset="0"/>
              </a:rPr>
              <a:t>激光产生三要素</a:t>
            </a:r>
            <a:endParaRPr lang="zh-CN" altLang="en-US" b="1" dirty="0">
              <a:latin typeface="微软雅黑" panose="020B0503020204020204" charset="-122"/>
              <a:ea typeface="微软雅黑" panose="020B0503020204020204" charset="-122"/>
              <a:cs typeface="微软雅黑" panose="020B0503020204020204" charset="-122"/>
            </a:endParaRPr>
          </a:p>
          <a:p>
            <a:pPr marL="285750" indent="-285750" algn="l">
              <a:buClr>
                <a:srgbClr val="4472C4"/>
              </a:buClr>
              <a:buFont typeface="Wingdings" panose="05000000000000000000" charset="0"/>
              <a:buChar char=""/>
            </a:pP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sym typeface="+mn-ea"/>
              </a:rPr>
              <a:t>增益</a:t>
            </a: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rPr>
              <a:t>介质</a:t>
            </a:r>
            <a:r>
              <a:rPr lang="zh-CN" altLang="en-US" b="1" dirty="0">
                <a:latin typeface="微软雅黑" panose="020B0503020204020204" charset="-122"/>
                <a:ea typeface="微软雅黑" panose="020B0503020204020204" charset="-122"/>
                <a:cs typeface="微软雅黑" panose="020B0503020204020204" charset="-122"/>
                <a:sym typeface="+mn-ea"/>
              </a:rPr>
              <a:t>：提供粒子跃迁能级，形成受激辐射；</a:t>
            </a:r>
            <a:endParaRPr lang="zh-CN" altLang="en-US" b="1" dirty="0">
              <a:latin typeface="微软雅黑" panose="020B0503020204020204" charset="-122"/>
              <a:ea typeface="微软雅黑" panose="020B0503020204020204" charset="-122"/>
              <a:cs typeface="微软雅黑" panose="020B0503020204020204" charset="-122"/>
            </a:endParaRPr>
          </a:p>
          <a:p>
            <a:pPr marL="285750" indent="-285750" algn="l">
              <a:buClr>
                <a:srgbClr val="4472C4"/>
              </a:buClr>
              <a:buFont typeface="Wingdings" panose="05000000000000000000" charset="0"/>
              <a:buChar char=""/>
            </a:pP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sym typeface="+mn-ea"/>
              </a:rPr>
              <a:t>激励</a:t>
            </a: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rPr>
              <a:t>源</a:t>
            </a:r>
            <a:r>
              <a:rPr lang="zh-CN" altLang="en-US" b="1" dirty="0">
                <a:latin typeface="微软雅黑" panose="020B0503020204020204" charset="-122"/>
                <a:ea typeface="微软雅黑" panose="020B0503020204020204" charset="-122"/>
                <a:cs typeface="微软雅黑" panose="020B0503020204020204" charset="-122"/>
                <a:sym typeface="+mn-ea"/>
              </a:rPr>
              <a:t>：提供激光产生的能量，形成粒子数反转；</a:t>
            </a:r>
            <a:endParaRPr lang="zh-CN" altLang="en-US" b="1" dirty="0">
              <a:latin typeface="微软雅黑" panose="020B0503020204020204" charset="-122"/>
              <a:ea typeface="微软雅黑" panose="020B0503020204020204" charset="-122"/>
              <a:cs typeface="微软雅黑" panose="020B0503020204020204" charset="-122"/>
            </a:endParaRPr>
          </a:p>
          <a:p>
            <a:pPr marL="285750" indent="-285750" algn="l">
              <a:buClr>
                <a:srgbClr val="4472C4"/>
              </a:buClr>
              <a:buFont typeface="Wingdings" panose="05000000000000000000" charset="0"/>
              <a:buChar char=""/>
            </a:pP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sym typeface="+mn-ea"/>
              </a:rPr>
              <a:t>谐振腔</a:t>
            </a:r>
            <a:r>
              <a:rPr lang="zh-CN" altLang="en-US" b="1" dirty="0">
                <a:latin typeface="微软雅黑" panose="020B0503020204020204" charset="-122"/>
                <a:ea typeface="微软雅黑" panose="020B0503020204020204" charset="-122"/>
                <a:cs typeface="微软雅黑" panose="020B0503020204020204" charset="-122"/>
                <a:sym typeface="+mn-ea"/>
              </a:rPr>
              <a:t>：提供光学谐振腔，实现受激辐射光放大。</a:t>
            </a:r>
            <a:endParaRPr lang="zh-CN" altLang="en-US" dirty="0">
              <a:solidFill>
                <a:schemeClr val="tx1"/>
              </a:solidFill>
              <a:latin typeface="微软雅黑" panose="020B0503020204020204" charset="-122"/>
              <a:ea typeface="微软雅黑" panose="020B0503020204020204" charset="-122"/>
              <a:cs typeface="Cambria Math" panose="020405030504060302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激光的产生：受激辐射（光放大）</a:t>
            </a:r>
            <a:endParaRPr lang="zh-CN" altLang="en-US"/>
          </a:p>
        </p:txBody>
      </p:sp>
      <p:sp>
        <p:nvSpPr>
          <p:cNvPr id="10" name="Rectangle 11"/>
          <p:cNvSpPr>
            <a:spLocks noChangeArrowheads="1"/>
          </p:cNvSpPr>
          <p:nvPr/>
        </p:nvSpPr>
        <p:spPr bwMode="auto">
          <a:xfrm>
            <a:off x="3282474" y="1263853"/>
            <a:ext cx="5621369" cy="2627503"/>
          </a:xfrm>
          <a:prstGeom prst="rect">
            <a:avLst/>
          </a:prstGeom>
          <a:solidFill>
            <a:srgbClr val="FF66CC"/>
          </a:solidFill>
          <a:ln w="38100">
            <a:solidFill>
              <a:schemeClr val="tx1"/>
            </a:solidFill>
            <a:miter lim="800000"/>
          </a:ln>
          <a:effectLst/>
        </p:spPr>
        <p:txBody>
          <a:bodyPr wrap="none" anchor="ctr"/>
          <a:p>
            <a:endParaRPr lang="en-US" altLang="en-US">
              <a:solidFill>
                <a:srgbClr val="FFC000"/>
              </a:solidFill>
              <a:ea typeface="微软雅黑" panose="020B0503020204020204" charset="-122"/>
              <a:cs typeface="微软雅黑" panose="020B0503020204020204" charset="-122"/>
            </a:endParaRPr>
          </a:p>
        </p:txBody>
      </p:sp>
      <p:grpSp>
        <p:nvGrpSpPr>
          <p:cNvPr id="11" name="Group 25"/>
          <p:cNvGrpSpPr/>
          <p:nvPr/>
        </p:nvGrpSpPr>
        <p:grpSpPr bwMode="auto">
          <a:xfrm>
            <a:off x="4371499" y="1770351"/>
            <a:ext cx="1136206" cy="1701905"/>
            <a:chOff x="1376" y="2191"/>
            <a:chExt cx="638" cy="969"/>
          </a:xfrm>
        </p:grpSpPr>
        <p:sp>
          <p:nvSpPr>
            <p:cNvPr id="12" name="Freeform 8"/>
            <p:cNvSpPr/>
            <p:nvPr/>
          </p:nvSpPr>
          <p:spPr bwMode="auto">
            <a:xfrm>
              <a:off x="1376" y="2191"/>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sp>
          <p:nvSpPr>
            <p:cNvPr id="13" name="Freeform 9"/>
            <p:cNvSpPr/>
            <p:nvPr/>
          </p:nvSpPr>
          <p:spPr bwMode="auto">
            <a:xfrm>
              <a:off x="1376" y="2864"/>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grpSp>
      <p:sp>
        <p:nvSpPr>
          <p:cNvPr id="14" name="Freeform 10"/>
          <p:cNvSpPr/>
          <p:nvPr/>
        </p:nvSpPr>
        <p:spPr bwMode="auto">
          <a:xfrm>
            <a:off x="3412013" y="2352706"/>
            <a:ext cx="983619" cy="532175"/>
          </a:xfrm>
          <a:custGeom>
            <a:avLst/>
            <a:gdLst>
              <a:gd name="T0" fmla="*/ 2147483646 w 2598"/>
              <a:gd name="T1" fmla="*/ 2147483646 h 1998"/>
              <a:gd name="T2" fmla="*/ 2147483646 w 2598"/>
              <a:gd name="T3" fmla="*/ 2147483646 h 1998"/>
              <a:gd name="T4" fmla="*/ 2147483646 w 2598"/>
              <a:gd name="T5" fmla="*/ 2147483646 h 1998"/>
              <a:gd name="T6" fmla="*/ 2147483646 w 2598"/>
              <a:gd name="T7" fmla="*/ 2147483646 h 1998"/>
              <a:gd name="T8" fmla="*/ 2147483646 w 2598"/>
              <a:gd name="T9" fmla="*/ 2147483646 h 1998"/>
              <a:gd name="T10" fmla="*/ 2147483646 w 2598"/>
              <a:gd name="T11" fmla="*/ 2147483646 h 1998"/>
              <a:gd name="T12" fmla="*/ 2147483646 w 2598"/>
              <a:gd name="T13" fmla="*/ 2147483646 h 1998"/>
              <a:gd name="T14" fmla="*/ 2147483646 w 2598"/>
              <a:gd name="T15" fmla="*/ 2147483646 h 1998"/>
              <a:gd name="T16" fmla="*/ 2147483646 w 2598"/>
              <a:gd name="T17" fmla="*/ 2147483646 h 1998"/>
              <a:gd name="T18" fmla="*/ 2147483646 w 2598"/>
              <a:gd name="T19" fmla="*/ 2147483646 h 1998"/>
              <a:gd name="T20" fmla="*/ 2147483646 w 2598"/>
              <a:gd name="T21" fmla="*/ 2147483646 h 1998"/>
              <a:gd name="T22" fmla="*/ 2147483646 w 2598"/>
              <a:gd name="T23" fmla="*/ 2147483646 h 1998"/>
              <a:gd name="T24" fmla="*/ 2147483646 w 2598"/>
              <a:gd name="T25" fmla="*/ 2147483646 h 1998"/>
              <a:gd name="T26" fmla="*/ 2147483646 w 2598"/>
              <a:gd name="T27" fmla="*/ 2147483646 h 1998"/>
              <a:gd name="T28" fmla="*/ 2147483646 w 2598"/>
              <a:gd name="T29" fmla="*/ 2147483646 h 1998"/>
              <a:gd name="T30" fmla="*/ 2147483646 w 2598"/>
              <a:gd name="T31" fmla="*/ 2147483646 h 1998"/>
              <a:gd name="T32" fmla="*/ 2147483646 w 2598"/>
              <a:gd name="T33" fmla="*/ 2147483646 h 1998"/>
              <a:gd name="T34" fmla="*/ 2147483646 w 2598"/>
              <a:gd name="T35" fmla="*/ 2147483646 h 1998"/>
              <a:gd name="T36" fmla="*/ 2147483646 w 2598"/>
              <a:gd name="T37" fmla="*/ 2147483646 h 1998"/>
              <a:gd name="T38" fmla="*/ 2147483646 w 2598"/>
              <a:gd name="T39" fmla="*/ 2147483646 h 1998"/>
              <a:gd name="T40" fmla="*/ 2147483646 w 2598"/>
              <a:gd name="T41" fmla="*/ 2147483646 h 1998"/>
              <a:gd name="T42" fmla="*/ 2147483646 w 2598"/>
              <a:gd name="T43" fmla="*/ 2147483646 h 1998"/>
              <a:gd name="T44" fmla="*/ 2147483646 w 2598"/>
              <a:gd name="T45" fmla="*/ 2147483646 h 1998"/>
              <a:gd name="T46" fmla="*/ 2147483646 w 2598"/>
              <a:gd name="T47" fmla="*/ 2147483646 h 1998"/>
              <a:gd name="T48" fmla="*/ 2147483646 w 2598"/>
              <a:gd name="T49" fmla="*/ 2147483646 h 1998"/>
              <a:gd name="T50" fmla="*/ 2147483646 w 2598"/>
              <a:gd name="T51" fmla="*/ 2147483646 h 1998"/>
              <a:gd name="T52" fmla="*/ 2147483646 w 2598"/>
              <a:gd name="T53" fmla="*/ 2147483646 h 1998"/>
              <a:gd name="T54" fmla="*/ 2147483646 w 2598"/>
              <a:gd name="T55" fmla="*/ 2147483646 h 1998"/>
              <a:gd name="T56" fmla="*/ 2147483646 w 2598"/>
              <a:gd name="T57" fmla="*/ 2147483646 h 1998"/>
              <a:gd name="T58" fmla="*/ 2147483646 w 2598"/>
              <a:gd name="T59" fmla="*/ 2147483646 h 1998"/>
              <a:gd name="T60" fmla="*/ 2147483646 w 2598"/>
              <a:gd name="T61" fmla="*/ 2147483646 h 1998"/>
              <a:gd name="T62" fmla="*/ 2147483646 w 2598"/>
              <a:gd name="T63" fmla="*/ 2147483646 h 1998"/>
              <a:gd name="T64" fmla="*/ 2147483646 w 2598"/>
              <a:gd name="T65" fmla="*/ 2147483646 h 1998"/>
              <a:gd name="T66" fmla="*/ 2147483646 w 2598"/>
              <a:gd name="T67" fmla="*/ 2147483646 h 1998"/>
              <a:gd name="T68" fmla="*/ 2147483646 w 2598"/>
              <a:gd name="T69" fmla="*/ 2147483646 h 1998"/>
              <a:gd name="T70" fmla="*/ 2147483646 w 2598"/>
              <a:gd name="T71" fmla="*/ 2147483646 h 1998"/>
              <a:gd name="T72" fmla="*/ 2147483646 w 2598"/>
              <a:gd name="T73" fmla="*/ 2147483646 h 1998"/>
              <a:gd name="T74" fmla="*/ 2147483646 w 2598"/>
              <a:gd name="T75" fmla="*/ 2147483646 h 1998"/>
              <a:gd name="T76" fmla="*/ 2147483646 w 2598"/>
              <a:gd name="T77" fmla="*/ 2147483646 h 1998"/>
              <a:gd name="T78" fmla="*/ 2147483646 w 2598"/>
              <a:gd name="T79" fmla="*/ 2147483646 h 1998"/>
              <a:gd name="T80" fmla="*/ 2147483646 w 2598"/>
              <a:gd name="T81" fmla="*/ 2147483646 h 1998"/>
              <a:gd name="T82" fmla="*/ 2147483646 w 2598"/>
              <a:gd name="T83" fmla="*/ 2147483646 h 1998"/>
              <a:gd name="T84" fmla="*/ 2147483646 w 2598"/>
              <a:gd name="T85" fmla="*/ 2147483646 h 1998"/>
              <a:gd name="T86" fmla="*/ 2147483646 w 2598"/>
              <a:gd name="T87" fmla="*/ 2147483646 h 1998"/>
              <a:gd name="T88" fmla="*/ 2147483646 w 2598"/>
              <a:gd name="T89" fmla="*/ 2147483646 h 1998"/>
              <a:gd name="T90" fmla="*/ 2147483646 w 2598"/>
              <a:gd name="T91" fmla="*/ 2147483646 h 1998"/>
              <a:gd name="T92" fmla="*/ 2147483646 w 2598"/>
              <a:gd name="T93" fmla="*/ 2147483646 h 1998"/>
              <a:gd name="T94" fmla="*/ 2147483646 w 2598"/>
              <a:gd name="T95" fmla="*/ 2147483646 h 1998"/>
              <a:gd name="T96" fmla="*/ 2147483646 w 2598"/>
              <a:gd name="T97" fmla="*/ 2147483646 h 1998"/>
              <a:gd name="T98" fmla="*/ 2147483646 w 2598"/>
              <a:gd name="T99" fmla="*/ 2147483646 h 1998"/>
              <a:gd name="T100" fmla="*/ 2147483646 w 2598"/>
              <a:gd name="T101" fmla="*/ 2147483646 h 1998"/>
              <a:gd name="T102" fmla="*/ 2147483646 w 2598"/>
              <a:gd name="T103" fmla="*/ 2147483646 h 1998"/>
              <a:gd name="T104" fmla="*/ 2147483646 w 2598"/>
              <a:gd name="T105" fmla="*/ 2147483646 h 1998"/>
              <a:gd name="T106" fmla="*/ 2147483646 w 2598"/>
              <a:gd name="T107" fmla="*/ 2147483646 h 1998"/>
              <a:gd name="T108" fmla="*/ 2147483646 w 2598"/>
              <a:gd name="T109" fmla="*/ 2147483646 h 1998"/>
              <a:gd name="T110" fmla="*/ 2147483646 w 2598"/>
              <a:gd name="T111" fmla="*/ 2147483646 h 1998"/>
              <a:gd name="T112" fmla="*/ 2147483646 w 2598"/>
              <a:gd name="T113" fmla="*/ 2147483646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solidFill>
            <a:srgbClr val="C00000"/>
          </a:solidFill>
          <a:ln w="28575" cmpd="sng">
            <a:solidFill>
              <a:srgbClr val="CC3399"/>
            </a:solidFill>
            <a:prstDash val="solid"/>
            <a:round/>
            <a:headEnd type="none" w="med" len="med"/>
            <a:tailEnd type="triangle" w="med" len="med"/>
          </a:ln>
        </p:spPr>
        <p:txBody>
          <a:bodyPr/>
          <a:p>
            <a:endParaRPr lang="zh-CN" altLang="en-US">
              <a:solidFill>
                <a:srgbClr val="00B050"/>
              </a:solidFill>
              <a:cs typeface="微软雅黑" panose="020B0503020204020204" charset="-122"/>
            </a:endParaRPr>
          </a:p>
        </p:txBody>
      </p:sp>
      <p:grpSp>
        <p:nvGrpSpPr>
          <p:cNvPr id="16" name="Group 70"/>
          <p:cNvGrpSpPr/>
          <p:nvPr/>
        </p:nvGrpSpPr>
        <p:grpSpPr bwMode="auto">
          <a:xfrm>
            <a:off x="5422424" y="1448269"/>
            <a:ext cx="1136206" cy="2277988"/>
            <a:chOff x="2560" y="2023"/>
            <a:chExt cx="638" cy="1297"/>
          </a:xfrm>
        </p:grpSpPr>
        <p:grpSp>
          <p:nvGrpSpPr>
            <p:cNvPr id="17" name="Group 26"/>
            <p:cNvGrpSpPr/>
            <p:nvPr/>
          </p:nvGrpSpPr>
          <p:grpSpPr bwMode="auto">
            <a:xfrm>
              <a:off x="2560" y="2727"/>
              <a:ext cx="638" cy="593"/>
              <a:chOff x="2088" y="2719"/>
              <a:chExt cx="638" cy="593"/>
            </a:xfrm>
          </p:grpSpPr>
          <p:sp>
            <p:nvSpPr>
              <p:cNvPr id="21" name="Freeform 18"/>
              <p:cNvSpPr/>
              <p:nvPr/>
            </p:nvSpPr>
            <p:spPr bwMode="auto">
              <a:xfrm>
                <a:off x="2088" y="2719"/>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sp>
            <p:nvSpPr>
              <p:cNvPr id="22" name="Freeform 19"/>
              <p:cNvSpPr/>
              <p:nvPr/>
            </p:nvSpPr>
            <p:spPr bwMode="auto">
              <a:xfrm>
                <a:off x="2088" y="3016"/>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grpSp>
        <p:grpSp>
          <p:nvGrpSpPr>
            <p:cNvPr id="18" name="Group 27"/>
            <p:cNvGrpSpPr/>
            <p:nvPr/>
          </p:nvGrpSpPr>
          <p:grpSpPr bwMode="auto">
            <a:xfrm>
              <a:off x="2560" y="2023"/>
              <a:ext cx="638" cy="593"/>
              <a:chOff x="2088" y="2719"/>
              <a:chExt cx="638" cy="593"/>
            </a:xfrm>
          </p:grpSpPr>
          <p:sp>
            <p:nvSpPr>
              <p:cNvPr id="19" name="Freeform 28"/>
              <p:cNvSpPr/>
              <p:nvPr/>
            </p:nvSpPr>
            <p:spPr bwMode="auto">
              <a:xfrm>
                <a:off x="2088" y="2719"/>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sp>
            <p:nvSpPr>
              <p:cNvPr id="20" name="Freeform 29"/>
              <p:cNvSpPr/>
              <p:nvPr/>
            </p:nvSpPr>
            <p:spPr bwMode="auto">
              <a:xfrm>
                <a:off x="2088" y="3016"/>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grpSp>
      </p:grpSp>
      <p:grpSp>
        <p:nvGrpSpPr>
          <p:cNvPr id="23" name="Group 43"/>
          <p:cNvGrpSpPr/>
          <p:nvPr/>
        </p:nvGrpSpPr>
        <p:grpSpPr bwMode="auto">
          <a:xfrm>
            <a:off x="6793389" y="1276149"/>
            <a:ext cx="1136206" cy="2615208"/>
            <a:chOff x="2816" y="1927"/>
            <a:chExt cx="638" cy="1489"/>
          </a:xfrm>
        </p:grpSpPr>
        <p:grpSp>
          <p:nvGrpSpPr>
            <p:cNvPr id="24" name="Group 33"/>
            <p:cNvGrpSpPr/>
            <p:nvPr/>
          </p:nvGrpSpPr>
          <p:grpSpPr bwMode="auto">
            <a:xfrm>
              <a:off x="2816" y="2943"/>
              <a:ext cx="638" cy="473"/>
              <a:chOff x="2872" y="2927"/>
              <a:chExt cx="638" cy="473"/>
            </a:xfrm>
          </p:grpSpPr>
          <p:sp>
            <p:nvSpPr>
              <p:cNvPr id="34" name="Freeform 31"/>
              <p:cNvSpPr/>
              <p:nvPr/>
            </p:nvSpPr>
            <p:spPr bwMode="auto">
              <a:xfrm>
                <a:off x="2872" y="2927"/>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sp>
            <p:nvSpPr>
              <p:cNvPr id="35" name="Freeform 32"/>
              <p:cNvSpPr/>
              <p:nvPr/>
            </p:nvSpPr>
            <p:spPr bwMode="auto">
              <a:xfrm>
                <a:off x="2872" y="3104"/>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grpSp>
        <p:grpSp>
          <p:nvGrpSpPr>
            <p:cNvPr id="25" name="Group 34"/>
            <p:cNvGrpSpPr/>
            <p:nvPr/>
          </p:nvGrpSpPr>
          <p:grpSpPr bwMode="auto">
            <a:xfrm>
              <a:off x="2816" y="2605"/>
              <a:ext cx="638" cy="473"/>
              <a:chOff x="2872" y="2927"/>
              <a:chExt cx="638" cy="473"/>
            </a:xfrm>
          </p:grpSpPr>
          <p:sp>
            <p:nvSpPr>
              <p:cNvPr id="32" name="Freeform 35"/>
              <p:cNvSpPr/>
              <p:nvPr/>
            </p:nvSpPr>
            <p:spPr bwMode="auto">
              <a:xfrm>
                <a:off x="2872" y="2927"/>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sp>
            <p:nvSpPr>
              <p:cNvPr id="33" name="Freeform 36"/>
              <p:cNvSpPr/>
              <p:nvPr/>
            </p:nvSpPr>
            <p:spPr bwMode="auto">
              <a:xfrm>
                <a:off x="2872" y="3104"/>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grpSp>
        <p:grpSp>
          <p:nvGrpSpPr>
            <p:cNvPr id="26" name="Group 37"/>
            <p:cNvGrpSpPr/>
            <p:nvPr/>
          </p:nvGrpSpPr>
          <p:grpSpPr bwMode="auto">
            <a:xfrm>
              <a:off x="2816" y="2266"/>
              <a:ext cx="638" cy="473"/>
              <a:chOff x="2872" y="2927"/>
              <a:chExt cx="638" cy="473"/>
            </a:xfrm>
          </p:grpSpPr>
          <p:sp>
            <p:nvSpPr>
              <p:cNvPr id="30" name="Freeform 38"/>
              <p:cNvSpPr/>
              <p:nvPr/>
            </p:nvSpPr>
            <p:spPr bwMode="auto">
              <a:xfrm>
                <a:off x="2872" y="2927"/>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sp>
            <p:nvSpPr>
              <p:cNvPr id="31" name="Freeform 39"/>
              <p:cNvSpPr/>
              <p:nvPr/>
            </p:nvSpPr>
            <p:spPr bwMode="auto">
              <a:xfrm>
                <a:off x="2872" y="3104"/>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grpSp>
        <p:grpSp>
          <p:nvGrpSpPr>
            <p:cNvPr id="27" name="Group 40"/>
            <p:cNvGrpSpPr/>
            <p:nvPr/>
          </p:nvGrpSpPr>
          <p:grpSpPr bwMode="auto">
            <a:xfrm>
              <a:off x="2816" y="1927"/>
              <a:ext cx="638" cy="473"/>
              <a:chOff x="2872" y="2927"/>
              <a:chExt cx="638" cy="473"/>
            </a:xfrm>
          </p:grpSpPr>
          <p:sp>
            <p:nvSpPr>
              <p:cNvPr id="28" name="Freeform 41"/>
              <p:cNvSpPr/>
              <p:nvPr/>
            </p:nvSpPr>
            <p:spPr bwMode="auto">
              <a:xfrm>
                <a:off x="2872" y="2927"/>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sp>
            <p:nvSpPr>
              <p:cNvPr id="29" name="Freeform 42"/>
              <p:cNvSpPr/>
              <p:nvPr/>
            </p:nvSpPr>
            <p:spPr bwMode="auto">
              <a:xfrm>
                <a:off x="2872" y="3104"/>
                <a:ext cx="638" cy="296"/>
              </a:xfrm>
              <a:custGeom>
                <a:avLst/>
                <a:gdLst>
                  <a:gd name="T0" fmla="*/ 0 w 2598"/>
                  <a:gd name="T1" fmla="*/ 0 h 1998"/>
                  <a:gd name="T2" fmla="*/ 0 w 2598"/>
                  <a:gd name="T3" fmla="*/ 0 h 1998"/>
                  <a:gd name="T4" fmla="*/ 0 w 2598"/>
                  <a:gd name="T5" fmla="*/ 0 h 1998"/>
                  <a:gd name="T6" fmla="*/ 0 w 2598"/>
                  <a:gd name="T7" fmla="*/ 0 h 1998"/>
                  <a:gd name="T8" fmla="*/ 0 w 2598"/>
                  <a:gd name="T9" fmla="*/ 0 h 1998"/>
                  <a:gd name="T10" fmla="*/ 0 w 2598"/>
                  <a:gd name="T11" fmla="*/ 0 h 1998"/>
                  <a:gd name="T12" fmla="*/ 0 w 2598"/>
                  <a:gd name="T13" fmla="*/ 0 h 1998"/>
                  <a:gd name="T14" fmla="*/ 0 w 2598"/>
                  <a:gd name="T15" fmla="*/ 0 h 1998"/>
                  <a:gd name="T16" fmla="*/ 0 w 2598"/>
                  <a:gd name="T17" fmla="*/ 0 h 1998"/>
                  <a:gd name="T18" fmla="*/ 0 w 2598"/>
                  <a:gd name="T19" fmla="*/ 0 h 1998"/>
                  <a:gd name="T20" fmla="*/ 0 w 2598"/>
                  <a:gd name="T21" fmla="*/ 0 h 1998"/>
                  <a:gd name="T22" fmla="*/ 0 w 2598"/>
                  <a:gd name="T23" fmla="*/ 0 h 1998"/>
                  <a:gd name="T24" fmla="*/ 0 w 2598"/>
                  <a:gd name="T25" fmla="*/ 0 h 1998"/>
                  <a:gd name="T26" fmla="*/ 0 w 2598"/>
                  <a:gd name="T27" fmla="*/ 0 h 1998"/>
                  <a:gd name="T28" fmla="*/ 0 w 2598"/>
                  <a:gd name="T29" fmla="*/ 0 h 1998"/>
                  <a:gd name="T30" fmla="*/ 0 w 2598"/>
                  <a:gd name="T31" fmla="*/ 0 h 1998"/>
                  <a:gd name="T32" fmla="*/ 0 w 2598"/>
                  <a:gd name="T33" fmla="*/ 0 h 1998"/>
                  <a:gd name="T34" fmla="*/ 0 w 2598"/>
                  <a:gd name="T35" fmla="*/ 0 h 1998"/>
                  <a:gd name="T36" fmla="*/ 0 w 2598"/>
                  <a:gd name="T37" fmla="*/ 0 h 1998"/>
                  <a:gd name="T38" fmla="*/ 0 w 2598"/>
                  <a:gd name="T39" fmla="*/ 0 h 1998"/>
                  <a:gd name="T40" fmla="*/ 0 w 2598"/>
                  <a:gd name="T41" fmla="*/ 0 h 1998"/>
                  <a:gd name="T42" fmla="*/ 0 w 2598"/>
                  <a:gd name="T43" fmla="*/ 0 h 1998"/>
                  <a:gd name="T44" fmla="*/ 0 w 2598"/>
                  <a:gd name="T45" fmla="*/ 0 h 1998"/>
                  <a:gd name="T46" fmla="*/ 0 w 2598"/>
                  <a:gd name="T47" fmla="*/ 0 h 1998"/>
                  <a:gd name="T48" fmla="*/ 0 w 2598"/>
                  <a:gd name="T49" fmla="*/ 0 h 1998"/>
                  <a:gd name="T50" fmla="*/ 0 w 2598"/>
                  <a:gd name="T51" fmla="*/ 0 h 1998"/>
                  <a:gd name="T52" fmla="*/ 0 w 2598"/>
                  <a:gd name="T53" fmla="*/ 0 h 1998"/>
                  <a:gd name="T54" fmla="*/ 0 w 2598"/>
                  <a:gd name="T55" fmla="*/ 0 h 1998"/>
                  <a:gd name="T56" fmla="*/ 0 w 2598"/>
                  <a:gd name="T57" fmla="*/ 0 h 1998"/>
                  <a:gd name="T58" fmla="*/ 0 w 2598"/>
                  <a:gd name="T59" fmla="*/ 0 h 1998"/>
                  <a:gd name="T60" fmla="*/ 0 w 2598"/>
                  <a:gd name="T61" fmla="*/ 0 h 1998"/>
                  <a:gd name="T62" fmla="*/ 0 w 2598"/>
                  <a:gd name="T63" fmla="*/ 0 h 1998"/>
                  <a:gd name="T64" fmla="*/ 0 w 2598"/>
                  <a:gd name="T65" fmla="*/ 0 h 1998"/>
                  <a:gd name="T66" fmla="*/ 0 w 2598"/>
                  <a:gd name="T67" fmla="*/ 0 h 1998"/>
                  <a:gd name="T68" fmla="*/ 0 w 2598"/>
                  <a:gd name="T69" fmla="*/ 0 h 1998"/>
                  <a:gd name="T70" fmla="*/ 0 w 2598"/>
                  <a:gd name="T71" fmla="*/ 0 h 1998"/>
                  <a:gd name="T72" fmla="*/ 0 w 2598"/>
                  <a:gd name="T73" fmla="*/ 0 h 1998"/>
                  <a:gd name="T74" fmla="*/ 0 w 2598"/>
                  <a:gd name="T75" fmla="*/ 0 h 1998"/>
                  <a:gd name="T76" fmla="*/ 0 w 2598"/>
                  <a:gd name="T77" fmla="*/ 0 h 1998"/>
                  <a:gd name="T78" fmla="*/ 0 w 2598"/>
                  <a:gd name="T79" fmla="*/ 0 h 1998"/>
                  <a:gd name="T80" fmla="*/ 0 w 2598"/>
                  <a:gd name="T81" fmla="*/ 0 h 1998"/>
                  <a:gd name="T82" fmla="*/ 0 w 2598"/>
                  <a:gd name="T83" fmla="*/ 0 h 1998"/>
                  <a:gd name="T84" fmla="*/ 0 w 2598"/>
                  <a:gd name="T85" fmla="*/ 0 h 1998"/>
                  <a:gd name="T86" fmla="*/ 0 w 2598"/>
                  <a:gd name="T87" fmla="*/ 0 h 1998"/>
                  <a:gd name="T88" fmla="*/ 0 w 2598"/>
                  <a:gd name="T89" fmla="*/ 0 h 1998"/>
                  <a:gd name="T90" fmla="*/ 0 w 2598"/>
                  <a:gd name="T91" fmla="*/ 0 h 1998"/>
                  <a:gd name="T92" fmla="*/ 0 w 2598"/>
                  <a:gd name="T93" fmla="*/ 0 h 1998"/>
                  <a:gd name="T94" fmla="*/ 0 w 2598"/>
                  <a:gd name="T95" fmla="*/ 0 h 1998"/>
                  <a:gd name="T96" fmla="*/ 0 w 2598"/>
                  <a:gd name="T97" fmla="*/ 0 h 1998"/>
                  <a:gd name="T98" fmla="*/ 0 w 2598"/>
                  <a:gd name="T99" fmla="*/ 0 h 1998"/>
                  <a:gd name="T100" fmla="*/ 0 w 2598"/>
                  <a:gd name="T101" fmla="*/ 0 h 1998"/>
                  <a:gd name="T102" fmla="*/ 0 w 2598"/>
                  <a:gd name="T103" fmla="*/ 0 h 1998"/>
                  <a:gd name="T104" fmla="*/ 0 w 2598"/>
                  <a:gd name="T105" fmla="*/ 0 h 1998"/>
                  <a:gd name="T106" fmla="*/ 0 w 2598"/>
                  <a:gd name="T107" fmla="*/ 0 h 1998"/>
                  <a:gd name="T108" fmla="*/ 0 w 2598"/>
                  <a:gd name="T109" fmla="*/ 0 h 1998"/>
                  <a:gd name="T110" fmla="*/ 0 w 2598"/>
                  <a:gd name="T111" fmla="*/ 0 h 1998"/>
                  <a:gd name="T112" fmla="*/ 0 w 2598"/>
                  <a:gd name="T113" fmla="*/ 0 h 19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598" h="1998">
                    <a:moveTo>
                      <a:pt x="0" y="1026"/>
                    </a:moveTo>
                    <a:lnTo>
                      <a:pt x="6" y="1026"/>
                    </a:lnTo>
                    <a:lnTo>
                      <a:pt x="12" y="1026"/>
                    </a:lnTo>
                    <a:lnTo>
                      <a:pt x="18" y="1026"/>
                    </a:lnTo>
                    <a:lnTo>
                      <a:pt x="24" y="1026"/>
                    </a:lnTo>
                    <a:lnTo>
                      <a:pt x="30" y="1026"/>
                    </a:lnTo>
                    <a:lnTo>
                      <a:pt x="36" y="1026"/>
                    </a:lnTo>
                    <a:lnTo>
                      <a:pt x="48" y="1020"/>
                    </a:lnTo>
                    <a:lnTo>
                      <a:pt x="54" y="1020"/>
                    </a:lnTo>
                    <a:lnTo>
                      <a:pt x="60" y="1020"/>
                    </a:lnTo>
                    <a:lnTo>
                      <a:pt x="66" y="1020"/>
                    </a:lnTo>
                    <a:lnTo>
                      <a:pt x="72" y="1020"/>
                    </a:lnTo>
                    <a:lnTo>
                      <a:pt x="78" y="1020"/>
                    </a:lnTo>
                    <a:lnTo>
                      <a:pt x="84" y="1020"/>
                    </a:lnTo>
                    <a:lnTo>
                      <a:pt x="90" y="1020"/>
                    </a:lnTo>
                    <a:lnTo>
                      <a:pt x="96" y="1020"/>
                    </a:lnTo>
                    <a:lnTo>
                      <a:pt x="102" y="1020"/>
                    </a:lnTo>
                    <a:lnTo>
                      <a:pt x="108" y="1020"/>
                    </a:lnTo>
                    <a:lnTo>
                      <a:pt x="114" y="1020"/>
                    </a:lnTo>
                    <a:lnTo>
                      <a:pt x="126" y="1020"/>
                    </a:lnTo>
                    <a:lnTo>
                      <a:pt x="132" y="1026"/>
                    </a:lnTo>
                    <a:lnTo>
                      <a:pt x="138" y="1026"/>
                    </a:lnTo>
                    <a:lnTo>
                      <a:pt x="144" y="1026"/>
                    </a:lnTo>
                    <a:lnTo>
                      <a:pt x="150" y="1026"/>
                    </a:lnTo>
                    <a:lnTo>
                      <a:pt x="156" y="1026"/>
                    </a:lnTo>
                    <a:lnTo>
                      <a:pt x="162" y="1026"/>
                    </a:lnTo>
                    <a:lnTo>
                      <a:pt x="168" y="1026"/>
                    </a:lnTo>
                    <a:lnTo>
                      <a:pt x="174" y="1026"/>
                    </a:lnTo>
                    <a:lnTo>
                      <a:pt x="180" y="1026"/>
                    </a:lnTo>
                    <a:lnTo>
                      <a:pt x="186" y="1026"/>
                    </a:lnTo>
                    <a:lnTo>
                      <a:pt x="192" y="1026"/>
                    </a:lnTo>
                    <a:lnTo>
                      <a:pt x="204" y="1026"/>
                    </a:lnTo>
                    <a:lnTo>
                      <a:pt x="210" y="1026"/>
                    </a:lnTo>
                    <a:lnTo>
                      <a:pt x="216" y="1026"/>
                    </a:lnTo>
                    <a:lnTo>
                      <a:pt x="222" y="1020"/>
                    </a:lnTo>
                    <a:lnTo>
                      <a:pt x="228" y="1020"/>
                    </a:lnTo>
                    <a:lnTo>
                      <a:pt x="234" y="1020"/>
                    </a:lnTo>
                    <a:lnTo>
                      <a:pt x="240" y="1020"/>
                    </a:lnTo>
                    <a:lnTo>
                      <a:pt x="246" y="1020"/>
                    </a:lnTo>
                    <a:lnTo>
                      <a:pt x="252" y="1020"/>
                    </a:lnTo>
                    <a:lnTo>
                      <a:pt x="258" y="1020"/>
                    </a:lnTo>
                    <a:lnTo>
                      <a:pt x="264" y="1020"/>
                    </a:lnTo>
                    <a:lnTo>
                      <a:pt x="270" y="1020"/>
                    </a:lnTo>
                    <a:lnTo>
                      <a:pt x="282" y="1020"/>
                    </a:lnTo>
                    <a:lnTo>
                      <a:pt x="288" y="1020"/>
                    </a:lnTo>
                    <a:lnTo>
                      <a:pt x="294" y="1020"/>
                    </a:lnTo>
                    <a:lnTo>
                      <a:pt x="300" y="1020"/>
                    </a:lnTo>
                    <a:lnTo>
                      <a:pt x="306" y="1026"/>
                    </a:lnTo>
                    <a:lnTo>
                      <a:pt x="312" y="1026"/>
                    </a:lnTo>
                    <a:lnTo>
                      <a:pt x="318" y="1026"/>
                    </a:lnTo>
                    <a:lnTo>
                      <a:pt x="324" y="1026"/>
                    </a:lnTo>
                    <a:lnTo>
                      <a:pt x="330" y="1026"/>
                    </a:lnTo>
                    <a:lnTo>
                      <a:pt x="336" y="1026"/>
                    </a:lnTo>
                    <a:lnTo>
                      <a:pt x="342" y="1026"/>
                    </a:lnTo>
                    <a:lnTo>
                      <a:pt x="348" y="1026"/>
                    </a:lnTo>
                    <a:lnTo>
                      <a:pt x="360" y="1026"/>
                    </a:lnTo>
                    <a:lnTo>
                      <a:pt x="366" y="1026"/>
                    </a:lnTo>
                    <a:lnTo>
                      <a:pt x="372" y="1026"/>
                    </a:lnTo>
                    <a:lnTo>
                      <a:pt x="378" y="1026"/>
                    </a:lnTo>
                    <a:lnTo>
                      <a:pt x="384" y="1026"/>
                    </a:lnTo>
                    <a:lnTo>
                      <a:pt x="390" y="1020"/>
                    </a:lnTo>
                    <a:lnTo>
                      <a:pt x="396" y="1020"/>
                    </a:lnTo>
                    <a:lnTo>
                      <a:pt x="402" y="1020"/>
                    </a:lnTo>
                    <a:lnTo>
                      <a:pt x="408" y="1020"/>
                    </a:lnTo>
                    <a:lnTo>
                      <a:pt x="414" y="1020"/>
                    </a:lnTo>
                    <a:lnTo>
                      <a:pt x="420" y="1014"/>
                    </a:lnTo>
                    <a:lnTo>
                      <a:pt x="426" y="1014"/>
                    </a:lnTo>
                    <a:lnTo>
                      <a:pt x="438" y="1014"/>
                    </a:lnTo>
                    <a:lnTo>
                      <a:pt x="444" y="1014"/>
                    </a:lnTo>
                    <a:lnTo>
                      <a:pt x="450" y="1014"/>
                    </a:lnTo>
                    <a:lnTo>
                      <a:pt x="456" y="1014"/>
                    </a:lnTo>
                    <a:lnTo>
                      <a:pt x="462" y="1020"/>
                    </a:lnTo>
                    <a:lnTo>
                      <a:pt x="468" y="1020"/>
                    </a:lnTo>
                    <a:lnTo>
                      <a:pt x="474" y="1020"/>
                    </a:lnTo>
                    <a:lnTo>
                      <a:pt x="480" y="1026"/>
                    </a:lnTo>
                    <a:lnTo>
                      <a:pt x="486" y="1026"/>
                    </a:lnTo>
                    <a:lnTo>
                      <a:pt x="492" y="1032"/>
                    </a:lnTo>
                    <a:lnTo>
                      <a:pt x="498" y="1032"/>
                    </a:lnTo>
                    <a:lnTo>
                      <a:pt x="504" y="1038"/>
                    </a:lnTo>
                    <a:lnTo>
                      <a:pt x="516" y="1038"/>
                    </a:lnTo>
                    <a:lnTo>
                      <a:pt x="522" y="1044"/>
                    </a:lnTo>
                    <a:lnTo>
                      <a:pt x="528" y="1044"/>
                    </a:lnTo>
                    <a:lnTo>
                      <a:pt x="534" y="1044"/>
                    </a:lnTo>
                    <a:lnTo>
                      <a:pt x="540" y="1038"/>
                    </a:lnTo>
                    <a:lnTo>
                      <a:pt x="546" y="1038"/>
                    </a:lnTo>
                    <a:lnTo>
                      <a:pt x="552" y="1032"/>
                    </a:lnTo>
                    <a:lnTo>
                      <a:pt x="558" y="1026"/>
                    </a:lnTo>
                    <a:lnTo>
                      <a:pt x="564" y="1020"/>
                    </a:lnTo>
                    <a:lnTo>
                      <a:pt x="570" y="1014"/>
                    </a:lnTo>
                    <a:lnTo>
                      <a:pt x="576" y="1008"/>
                    </a:lnTo>
                    <a:lnTo>
                      <a:pt x="582" y="996"/>
                    </a:lnTo>
                    <a:lnTo>
                      <a:pt x="594" y="990"/>
                    </a:lnTo>
                    <a:lnTo>
                      <a:pt x="600" y="984"/>
                    </a:lnTo>
                    <a:lnTo>
                      <a:pt x="606" y="978"/>
                    </a:lnTo>
                    <a:lnTo>
                      <a:pt x="612" y="978"/>
                    </a:lnTo>
                    <a:lnTo>
                      <a:pt x="618" y="978"/>
                    </a:lnTo>
                    <a:lnTo>
                      <a:pt x="624" y="984"/>
                    </a:lnTo>
                    <a:lnTo>
                      <a:pt x="630" y="990"/>
                    </a:lnTo>
                    <a:lnTo>
                      <a:pt x="636" y="996"/>
                    </a:lnTo>
                    <a:lnTo>
                      <a:pt x="642" y="1008"/>
                    </a:lnTo>
                    <a:lnTo>
                      <a:pt x="648" y="1026"/>
                    </a:lnTo>
                    <a:lnTo>
                      <a:pt x="654" y="1038"/>
                    </a:lnTo>
                    <a:lnTo>
                      <a:pt x="660" y="1056"/>
                    </a:lnTo>
                    <a:lnTo>
                      <a:pt x="666" y="1074"/>
                    </a:lnTo>
                    <a:lnTo>
                      <a:pt x="678" y="1086"/>
                    </a:lnTo>
                    <a:lnTo>
                      <a:pt x="684" y="1098"/>
                    </a:lnTo>
                    <a:lnTo>
                      <a:pt x="690" y="1110"/>
                    </a:lnTo>
                    <a:lnTo>
                      <a:pt x="696" y="1116"/>
                    </a:lnTo>
                    <a:lnTo>
                      <a:pt x="702" y="1116"/>
                    </a:lnTo>
                    <a:lnTo>
                      <a:pt x="708" y="1110"/>
                    </a:lnTo>
                    <a:lnTo>
                      <a:pt x="714" y="1098"/>
                    </a:lnTo>
                    <a:lnTo>
                      <a:pt x="720" y="1080"/>
                    </a:lnTo>
                    <a:lnTo>
                      <a:pt x="726" y="1056"/>
                    </a:lnTo>
                    <a:lnTo>
                      <a:pt x="732" y="1032"/>
                    </a:lnTo>
                    <a:lnTo>
                      <a:pt x="738" y="1002"/>
                    </a:lnTo>
                    <a:lnTo>
                      <a:pt x="744" y="966"/>
                    </a:lnTo>
                    <a:lnTo>
                      <a:pt x="756" y="936"/>
                    </a:lnTo>
                    <a:lnTo>
                      <a:pt x="762" y="906"/>
                    </a:lnTo>
                    <a:lnTo>
                      <a:pt x="768" y="882"/>
                    </a:lnTo>
                    <a:lnTo>
                      <a:pt x="774" y="864"/>
                    </a:lnTo>
                    <a:lnTo>
                      <a:pt x="780" y="852"/>
                    </a:lnTo>
                    <a:lnTo>
                      <a:pt x="786" y="846"/>
                    </a:lnTo>
                    <a:lnTo>
                      <a:pt x="792" y="858"/>
                    </a:lnTo>
                    <a:lnTo>
                      <a:pt x="798" y="876"/>
                    </a:lnTo>
                    <a:lnTo>
                      <a:pt x="804" y="906"/>
                    </a:lnTo>
                    <a:lnTo>
                      <a:pt x="810" y="942"/>
                    </a:lnTo>
                    <a:lnTo>
                      <a:pt x="816" y="990"/>
                    </a:lnTo>
                    <a:lnTo>
                      <a:pt x="822" y="1044"/>
                    </a:lnTo>
                    <a:lnTo>
                      <a:pt x="834" y="1098"/>
                    </a:lnTo>
                    <a:lnTo>
                      <a:pt x="840" y="1158"/>
                    </a:lnTo>
                    <a:lnTo>
                      <a:pt x="846" y="1212"/>
                    </a:lnTo>
                    <a:lnTo>
                      <a:pt x="852" y="1260"/>
                    </a:lnTo>
                    <a:lnTo>
                      <a:pt x="858" y="1296"/>
                    </a:lnTo>
                    <a:lnTo>
                      <a:pt x="864" y="1314"/>
                    </a:lnTo>
                    <a:lnTo>
                      <a:pt x="870" y="1326"/>
                    </a:lnTo>
                    <a:lnTo>
                      <a:pt x="876" y="1314"/>
                    </a:lnTo>
                    <a:lnTo>
                      <a:pt x="882" y="1284"/>
                    </a:lnTo>
                    <a:lnTo>
                      <a:pt x="888" y="1242"/>
                    </a:lnTo>
                    <a:lnTo>
                      <a:pt x="894" y="1182"/>
                    </a:lnTo>
                    <a:lnTo>
                      <a:pt x="900" y="1104"/>
                    </a:lnTo>
                    <a:lnTo>
                      <a:pt x="912" y="1020"/>
                    </a:lnTo>
                    <a:lnTo>
                      <a:pt x="918" y="930"/>
                    </a:lnTo>
                    <a:lnTo>
                      <a:pt x="924" y="840"/>
                    </a:lnTo>
                    <a:lnTo>
                      <a:pt x="930" y="750"/>
                    </a:lnTo>
                    <a:lnTo>
                      <a:pt x="936" y="672"/>
                    </a:lnTo>
                    <a:lnTo>
                      <a:pt x="942" y="612"/>
                    </a:lnTo>
                    <a:lnTo>
                      <a:pt x="948" y="570"/>
                    </a:lnTo>
                    <a:lnTo>
                      <a:pt x="954" y="558"/>
                    </a:lnTo>
                    <a:lnTo>
                      <a:pt x="960" y="564"/>
                    </a:lnTo>
                    <a:lnTo>
                      <a:pt x="966" y="600"/>
                    </a:lnTo>
                    <a:lnTo>
                      <a:pt x="972" y="666"/>
                    </a:lnTo>
                    <a:lnTo>
                      <a:pt x="978" y="750"/>
                    </a:lnTo>
                    <a:lnTo>
                      <a:pt x="990" y="858"/>
                    </a:lnTo>
                    <a:lnTo>
                      <a:pt x="996" y="984"/>
                    </a:lnTo>
                    <a:lnTo>
                      <a:pt x="1002" y="1116"/>
                    </a:lnTo>
                    <a:lnTo>
                      <a:pt x="1008" y="1248"/>
                    </a:lnTo>
                    <a:lnTo>
                      <a:pt x="1014" y="1380"/>
                    </a:lnTo>
                    <a:lnTo>
                      <a:pt x="1020" y="1494"/>
                    </a:lnTo>
                    <a:lnTo>
                      <a:pt x="1026" y="1584"/>
                    </a:lnTo>
                    <a:lnTo>
                      <a:pt x="1032" y="1650"/>
                    </a:lnTo>
                    <a:lnTo>
                      <a:pt x="1038" y="1680"/>
                    </a:lnTo>
                    <a:lnTo>
                      <a:pt x="1044" y="1674"/>
                    </a:lnTo>
                    <a:lnTo>
                      <a:pt x="1050" y="1632"/>
                    </a:lnTo>
                    <a:lnTo>
                      <a:pt x="1056" y="1554"/>
                    </a:lnTo>
                    <a:lnTo>
                      <a:pt x="1068" y="1440"/>
                    </a:lnTo>
                    <a:lnTo>
                      <a:pt x="1074" y="1296"/>
                    </a:lnTo>
                    <a:lnTo>
                      <a:pt x="1080" y="1134"/>
                    </a:lnTo>
                    <a:lnTo>
                      <a:pt x="1086" y="960"/>
                    </a:lnTo>
                    <a:lnTo>
                      <a:pt x="1092" y="780"/>
                    </a:lnTo>
                    <a:lnTo>
                      <a:pt x="1098" y="612"/>
                    </a:lnTo>
                    <a:lnTo>
                      <a:pt x="1104" y="456"/>
                    </a:lnTo>
                    <a:lnTo>
                      <a:pt x="1110" y="330"/>
                    </a:lnTo>
                    <a:lnTo>
                      <a:pt x="1116" y="240"/>
                    </a:lnTo>
                    <a:lnTo>
                      <a:pt x="1122" y="192"/>
                    </a:lnTo>
                    <a:lnTo>
                      <a:pt x="1128" y="186"/>
                    </a:lnTo>
                    <a:lnTo>
                      <a:pt x="1134" y="228"/>
                    </a:lnTo>
                    <a:lnTo>
                      <a:pt x="1146" y="318"/>
                    </a:lnTo>
                    <a:lnTo>
                      <a:pt x="1152" y="450"/>
                    </a:lnTo>
                    <a:lnTo>
                      <a:pt x="1158" y="618"/>
                    </a:lnTo>
                    <a:lnTo>
                      <a:pt x="1164" y="816"/>
                    </a:lnTo>
                    <a:lnTo>
                      <a:pt x="1170" y="1026"/>
                    </a:lnTo>
                    <a:lnTo>
                      <a:pt x="1176" y="1242"/>
                    </a:lnTo>
                    <a:lnTo>
                      <a:pt x="1182" y="1452"/>
                    </a:lnTo>
                    <a:lnTo>
                      <a:pt x="1188" y="1638"/>
                    </a:lnTo>
                    <a:lnTo>
                      <a:pt x="1194" y="1794"/>
                    </a:lnTo>
                    <a:lnTo>
                      <a:pt x="1200" y="1914"/>
                    </a:lnTo>
                    <a:lnTo>
                      <a:pt x="1206" y="1980"/>
                    </a:lnTo>
                    <a:lnTo>
                      <a:pt x="1212" y="1998"/>
                    </a:lnTo>
                    <a:lnTo>
                      <a:pt x="1224" y="1956"/>
                    </a:lnTo>
                    <a:lnTo>
                      <a:pt x="1230" y="1866"/>
                    </a:lnTo>
                    <a:lnTo>
                      <a:pt x="1236" y="1728"/>
                    </a:lnTo>
                    <a:lnTo>
                      <a:pt x="1242" y="1542"/>
                    </a:lnTo>
                    <a:lnTo>
                      <a:pt x="1248" y="1332"/>
                    </a:lnTo>
                    <a:lnTo>
                      <a:pt x="1254" y="1104"/>
                    </a:lnTo>
                    <a:lnTo>
                      <a:pt x="1260" y="864"/>
                    </a:lnTo>
                    <a:lnTo>
                      <a:pt x="1266" y="636"/>
                    </a:lnTo>
                    <a:lnTo>
                      <a:pt x="1272" y="426"/>
                    </a:lnTo>
                    <a:lnTo>
                      <a:pt x="1278" y="246"/>
                    </a:lnTo>
                    <a:lnTo>
                      <a:pt x="1284" y="114"/>
                    </a:lnTo>
                    <a:lnTo>
                      <a:pt x="1290" y="30"/>
                    </a:lnTo>
                    <a:lnTo>
                      <a:pt x="1302" y="0"/>
                    </a:lnTo>
                    <a:lnTo>
                      <a:pt x="1308" y="30"/>
                    </a:lnTo>
                    <a:lnTo>
                      <a:pt x="1314" y="114"/>
                    </a:lnTo>
                    <a:lnTo>
                      <a:pt x="1320" y="246"/>
                    </a:lnTo>
                    <a:lnTo>
                      <a:pt x="1326" y="426"/>
                    </a:lnTo>
                    <a:lnTo>
                      <a:pt x="1332" y="636"/>
                    </a:lnTo>
                    <a:lnTo>
                      <a:pt x="1338" y="864"/>
                    </a:lnTo>
                    <a:lnTo>
                      <a:pt x="1344" y="1104"/>
                    </a:lnTo>
                    <a:lnTo>
                      <a:pt x="1350" y="1332"/>
                    </a:lnTo>
                    <a:lnTo>
                      <a:pt x="1356" y="1542"/>
                    </a:lnTo>
                    <a:lnTo>
                      <a:pt x="1362" y="1728"/>
                    </a:lnTo>
                    <a:lnTo>
                      <a:pt x="1368" y="1866"/>
                    </a:lnTo>
                    <a:lnTo>
                      <a:pt x="1374" y="1956"/>
                    </a:lnTo>
                    <a:lnTo>
                      <a:pt x="1386" y="1998"/>
                    </a:lnTo>
                    <a:lnTo>
                      <a:pt x="1392" y="1980"/>
                    </a:lnTo>
                    <a:lnTo>
                      <a:pt x="1398" y="1914"/>
                    </a:lnTo>
                    <a:lnTo>
                      <a:pt x="1404" y="1794"/>
                    </a:lnTo>
                    <a:lnTo>
                      <a:pt x="1410" y="1638"/>
                    </a:lnTo>
                    <a:lnTo>
                      <a:pt x="1416" y="1452"/>
                    </a:lnTo>
                    <a:lnTo>
                      <a:pt x="1422" y="1242"/>
                    </a:lnTo>
                    <a:lnTo>
                      <a:pt x="1428" y="1026"/>
                    </a:lnTo>
                    <a:lnTo>
                      <a:pt x="1434" y="816"/>
                    </a:lnTo>
                    <a:lnTo>
                      <a:pt x="1440" y="618"/>
                    </a:lnTo>
                    <a:lnTo>
                      <a:pt x="1446" y="450"/>
                    </a:lnTo>
                    <a:lnTo>
                      <a:pt x="1452" y="318"/>
                    </a:lnTo>
                    <a:lnTo>
                      <a:pt x="1464" y="228"/>
                    </a:lnTo>
                    <a:lnTo>
                      <a:pt x="1470" y="186"/>
                    </a:lnTo>
                    <a:lnTo>
                      <a:pt x="1476" y="192"/>
                    </a:lnTo>
                    <a:lnTo>
                      <a:pt x="1482" y="240"/>
                    </a:lnTo>
                    <a:lnTo>
                      <a:pt x="1488" y="330"/>
                    </a:lnTo>
                    <a:lnTo>
                      <a:pt x="1494" y="456"/>
                    </a:lnTo>
                    <a:lnTo>
                      <a:pt x="1500" y="612"/>
                    </a:lnTo>
                    <a:lnTo>
                      <a:pt x="1506" y="780"/>
                    </a:lnTo>
                    <a:lnTo>
                      <a:pt x="1512" y="960"/>
                    </a:lnTo>
                    <a:lnTo>
                      <a:pt x="1518" y="1134"/>
                    </a:lnTo>
                    <a:lnTo>
                      <a:pt x="1524" y="1296"/>
                    </a:lnTo>
                    <a:lnTo>
                      <a:pt x="1530" y="1440"/>
                    </a:lnTo>
                    <a:lnTo>
                      <a:pt x="1542" y="1554"/>
                    </a:lnTo>
                    <a:lnTo>
                      <a:pt x="1548" y="1632"/>
                    </a:lnTo>
                    <a:lnTo>
                      <a:pt x="1554" y="1674"/>
                    </a:lnTo>
                    <a:lnTo>
                      <a:pt x="1560" y="1680"/>
                    </a:lnTo>
                    <a:lnTo>
                      <a:pt x="1566" y="1650"/>
                    </a:lnTo>
                    <a:lnTo>
                      <a:pt x="1572" y="1584"/>
                    </a:lnTo>
                    <a:lnTo>
                      <a:pt x="1578" y="1494"/>
                    </a:lnTo>
                    <a:lnTo>
                      <a:pt x="1584" y="1380"/>
                    </a:lnTo>
                    <a:lnTo>
                      <a:pt x="1590" y="1248"/>
                    </a:lnTo>
                    <a:lnTo>
                      <a:pt x="1596" y="1116"/>
                    </a:lnTo>
                    <a:lnTo>
                      <a:pt x="1602" y="984"/>
                    </a:lnTo>
                    <a:lnTo>
                      <a:pt x="1608" y="858"/>
                    </a:lnTo>
                    <a:lnTo>
                      <a:pt x="1620" y="750"/>
                    </a:lnTo>
                    <a:lnTo>
                      <a:pt x="1626" y="666"/>
                    </a:lnTo>
                    <a:lnTo>
                      <a:pt x="1632" y="600"/>
                    </a:lnTo>
                    <a:lnTo>
                      <a:pt x="1638" y="564"/>
                    </a:lnTo>
                    <a:lnTo>
                      <a:pt x="1644" y="558"/>
                    </a:lnTo>
                    <a:lnTo>
                      <a:pt x="1650" y="570"/>
                    </a:lnTo>
                    <a:lnTo>
                      <a:pt x="1656" y="612"/>
                    </a:lnTo>
                    <a:lnTo>
                      <a:pt x="1662" y="672"/>
                    </a:lnTo>
                    <a:lnTo>
                      <a:pt x="1668" y="750"/>
                    </a:lnTo>
                    <a:lnTo>
                      <a:pt x="1674" y="840"/>
                    </a:lnTo>
                    <a:lnTo>
                      <a:pt x="1680" y="930"/>
                    </a:lnTo>
                    <a:lnTo>
                      <a:pt x="1686" y="1020"/>
                    </a:lnTo>
                    <a:lnTo>
                      <a:pt x="1698" y="1104"/>
                    </a:lnTo>
                    <a:lnTo>
                      <a:pt x="1704" y="1182"/>
                    </a:lnTo>
                    <a:lnTo>
                      <a:pt x="1710" y="1242"/>
                    </a:lnTo>
                    <a:lnTo>
                      <a:pt x="1716" y="1284"/>
                    </a:lnTo>
                    <a:lnTo>
                      <a:pt x="1722" y="1314"/>
                    </a:lnTo>
                    <a:lnTo>
                      <a:pt x="1728" y="1326"/>
                    </a:lnTo>
                    <a:lnTo>
                      <a:pt x="1734" y="1314"/>
                    </a:lnTo>
                    <a:lnTo>
                      <a:pt x="1740" y="1296"/>
                    </a:lnTo>
                    <a:lnTo>
                      <a:pt x="1746" y="1260"/>
                    </a:lnTo>
                    <a:lnTo>
                      <a:pt x="1752" y="1212"/>
                    </a:lnTo>
                    <a:lnTo>
                      <a:pt x="1758" y="1158"/>
                    </a:lnTo>
                    <a:lnTo>
                      <a:pt x="1764" y="1098"/>
                    </a:lnTo>
                    <a:lnTo>
                      <a:pt x="1776" y="1044"/>
                    </a:lnTo>
                    <a:lnTo>
                      <a:pt x="1782" y="990"/>
                    </a:lnTo>
                    <a:lnTo>
                      <a:pt x="1788" y="942"/>
                    </a:lnTo>
                    <a:lnTo>
                      <a:pt x="1794" y="906"/>
                    </a:lnTo>
                    <a:lnTo>
                      <a:pt x="1800" y="876"/>
                    </a:lnTo>
                    <a:lnTo>
                      <a:pt x="1806" y="858"/>
                    </a:lnTo>
                    <a:lnTo>
                      <a:pt x="1812" y="846"/>
                    </a:lnTo>
                    <a:lnTo>
                      <a:pt x="1818" y="852"/>
                    </a:lnTo>
                    <a:lnTo>
                      <a:pt x="1824" y="864"/>
                    </a:lnTo>
                    <a:lnTo>
                      <a:pt x="1830" y="882"/>
                    </a:lnTo>
                    <a:lnTo>
                      <a:pt x="1836" y="906"/>
                    </a:lnTo>
                    <a:lnTo>
                      <a:pt x="1842" y="936"/>
                    </a:lnTo>
                    <a:lnTo>
                      <a:pt x="1854" y="966"/>
                    </a:lnTo>
                    <a:lnTo>
                      <a:pt x="1860" y="1002"/>
                    </a:lnTo>
                    <a:lnTo>
                      <a:pt x="1866" y="1032"/>
                    </a:lnTo>
                    <a:lnTo>
                      <a:pt x="1872" y="1056"/>
                    </a:lnTo>
                    <a:lnTo>
                      <a:pt x="1878" y="1080"/>
                    </a:lnTo>
                    <a:lnTo>
                      <a:pt x="1884" y="1098"/>
                    </a:lnTo>
                    <a:lnTo>
                      <a:pt x="1890" y="1110"/>
                    </a:lnTo>
                    <a:lnTo>
                      <a:pt x="1896" y="1116"/>
                    </a:lnTo>
                    <a:lnTo>
                      <a:pt x="1902" y="1116"/>
                    </a:lnTo>
                    <a:lnTo>
                      <a:pt x="1908" y="1110"/>
                    </a:lnTo>
                    <a:lnTo>
                      <a:pt x="1914" y="1098"/>
                    </a:lnTo>
                    <a:lnTo>
                      <a:pt x="1920" y="1086"/>
                    </a:lnTo>
                    <a:lnTo>
                      <a:pt x="1932" y="1074"/>
                    </a:lnTo>
                    <a:lnTo>
                      <a:pt x="1938" y="1056"/>
                    </a:lnTo>
                    <a:lnTo>
                      <a:pt x="1944" y="1038"/>
                    </a:lnTo>
                    <a:lnTo>
                      <a:pt x="1950" y="1026"/>
                    </a:lnTo>
                    <a:lnTo>
                      <a:pt x="1956" y="1008"/>
                    </a:lnTo>
                    <a:lnTo>
                      <a:pt x="1962" y="996"/>
                    </a:lnTo>
                    <a:lnTo>
                      <a:pt x="1968" y="990"/>
                    </a:lnTo>
                    <a:lnTo>
                      <a:pt x="1974" y="984"/>
                    </a:lnTo>
                    <a:lnTo>
                      <a:pt x="1980" y="978"/>
                    </a:lnTo>
                    <a:lnTo>
                      <a:pt x="1986" y="978"/>
                    </a:lnTo>
                    <a:lnTo>
                      <a:pt x="1992" y="978"/>
                    </a:lnTo>
                    <a:lnTo>
                      <a:pt x="1998" y="984"/>
                    </a:lnTo>
                    <a:lnTo>
                      <a:pt x="2004" y="990"/>
                    </a:lnTo>
                    <a:lnTo>
                      <a:pt x="2016" y="996"/>
                    </a:lnTo>
                    <a:lnTo>
                      <a:pt x="2022" y="1008"/>
                    </a:lnTo>
                    <a:lnTo>
                      <a:pt x="2028" y="1014"/>
                    </a:lnTo>
                    <a:lnTo>
                      <a:pt x="2034" y="1020"/>
                    </a:lnTo>
                    <a:lnTo>
                      <a:pt x="2040" y="1026"/>
                    </a:lnTo>
                    <a:lnTo>
                      <a:pt x="2046" y="1032"/>
                    </a:lnTo>
                    <a:lnTo>
                      <a:pt x="2052" y="1038"/>
                    </a:lnTo>
                    <a:lnTo>
                      <a:pt x="2058" y="1038"/>
                    </a:lnTo>
                    <a:lnTo>
                      <a:pt x="2064" y="1044"/>
                    </a:lnTo>
                    <a:lnTo>
                      <a:pt x="2070" y="1044"/>
                    </a:lnTo>
                    <a:lnTo>
                      <a:pt x="2076" y="1044"/>
                    </a:lnTo>
                    <a:lnTo>
                      <a:pt x="2082" y="1038"/>
                    </a:lnTo>
                    <a:lnTo>
                      <a:pt x="2094" y="1038"/>
                    </a:lnTo>
                    <a:lnTo>
                      <a:pt x="2100" y="1032"/>
                    </a:lnTo>
                    <a:lnTo>
                      <a:pt x="2106" y="1032"/>
                    </a:lnTo>
                    <a:lnTo>
                      <a:pt x="2112" y="1026"/>
                    </a:lnTo>
                    <a:lnTo>
                      <a:pt x="2118" y="1026"/>
                    </a:lnTo>
                    <a:lnTo>
                      <a:pt x="2124" y="1020"/>
                    </a:lnTo>
                    <a:lnTo>
                      <a:pt x="2130" y="1020"/>
                    </a:lnTo>
                    <a:lnTo>
                      <a:pt x="2136" y="1020"/>
                    </a:lnTo>
                    <a:lnTo>
                      <a:pt x="2142" y="1014"/>
                    </a:lnTo>
                    <a:lnTo>
                      <a:pt x="2148" y="1014"/>
                    </a:lnTo>
                    <a:lnTo>
                      <a:pt x="2154" y="1014"/>
                    </a:lnTo>
                    <a:lnTo>
                      <a:pt x="2160" y="1014"/>
                    </a:lnTo>
                    <a:lnTo>
                      <a:pt x="2172" y="1014"/>
                    </a:lnTo>
                    <a:lnTo>
                      <a:pt x="2178" y="1014"/>
                    </a:lnTo>
                    <a:lnTo>
                      <a:pt x="2184" y="1020"/>
                    </a:lnTo>
                    <a:lnTo>
                      <a:pt x="2190" y="1020"/>
                    </a:lnTo>
                    <a:lnTo>
                      <a:pt x="2196" y="1020"/>
                    </a:lnTo>
                    <a:lnTo>
                      <a:pt x="2202" y="1020"/>
                    </a:lnTo>
                    <a:lnTo>
                      <a:pt x="2208" y="1020"/>
                    </a:lnTo>
                    <a:lnTo>
                      <a:pt x="2214" y="1026"/>
                    </a:lnTo>
                    <a:lnTo>
                      <a:pt x="2220" y="1026"/>
                    </a:lnTo>
                    <a:lnTo>
                      <a:pt x="2226" y="1026"/>
                    </a:lnTo>
                    <a:lnTo>
                      <a:pt x="2232" y="1026"/>
                    </a:lnTo>
                    <a:lnTo>
                      <a:pt x="2238" y="1026"/>
                    </a:lnTo>
                    <a:lnTo>
                      <a:pt x="2250" y="1026"/>
                    </a:lnTo>
                    <a:lnTo>
                      <a:pt x="2256" y="1026"/>
                    </a:lnTo>
                    <a:lnTo>
                      <a:pt x="2262" y="1026"/>
                    </a:lnTo>
                    <a:lnTo>
                      <a:pt x="2268" y="1026"/>
                    </a:lnTo>
                    <a:lnTo>
                      <a:pt x="2274" y="1026"/>
                    </a:lnTo>
                    <a:lnTo>
                      <a:pt x="2280" y="1026"/>
                    </a:lnTo>
                    <a:lnTo>
                      <a:pt x="2286" y="1026"/>
                    </a:lnTo>
                    <a:lnTo>
                      <a:pt x="2292" y="1026"/>
                    </a:lnTo>
                    <a:lnTo>
                      <a:pt x="2298" y="1020"/>
                    </a:lnTo>
                    <a:lnTo>
                      <a:pt x="2304" y="1020"/>
                    </a:lnTo>
                    <a:lnTo>
                      <a:pt x="2310" y="1020"/>
                    </a:lnTo>
                    <a:lnTo>
                      <a:pt x="2316" y="1020"/>
                    </a:lnTo>
                    <a:lnTo>
                      <a:pt x="2328" y="1020"/>
                    </a:lnTo>
                    <a:lnTo>
                      <a:pt x="2334" y="1020"/>
                    </a:lnTo>
                    <a:lnTo>
                      <a:pt x="2340" y="1020"/>
                    </a:lnTo>
                    <a:lnTo>
                      <a:pt x="2346" y="1020"/>
                    </a:lnTo>
                    <a:lnTo>
                      <a:pt x="2352" y="1020"/>
                    </a:lnTo>
                    <a:lnTo>
                      <a:pt x="2358" y="1020"/>
                    </a:lnTo>
                    <a:lnTo>
                      <a:pt x="2364" y="1020"/>
                    </a:lnTo>
                    <a:lnTo>
                      <a:pt x="2370" y="1020"/>
                    </a:lnTo>
                    <a:lnTo>
                      <a:pt x="2376" y="1020"/>
                    </a:lnTo>
                    <a:lnTo>
                      <a:pt x="2382" y="1026"/>
                    </a:lnTo>
                    <a:lnTo>
                      <a:pt x="2388" y="1026"/>
                    </a:lnTo>
                    <a:lnTo>
                      <a:pt x="2394" y="1026"/>
                    </a:lnTo>
                    <a:lnTo>
                      <a:pt x="2406" y="1026"/>
                    </a:lnTo>
                    <a:lnTo>
                      <a:pt x="2412" y="1026"/>
                    </a:lnTo>
                    <a:lnTo>
                      <a:pt x="2418" y="1026"/>
                    </a:lnTo>
                    <a:lnTo>
                      <a:pt x="2424" y="1026"/>
                    </a:lnTo>
                    <a:lnTo>
                      <a:pt x="2430" y="1026"/>
                    </a:lnTo>
                    <a:lnTo>
                      <a:pt x="2436" y="1026"/>
                    </a:lnTo>
                    <a:lnTo>
                      <a:pt x="2442" y="1026"/>
                    </a:lnTo>
                    <a:lnTo>
                      <a:pt x="2448" y="1026"/>
                    </a:lnTo>
                    <a:lnTo>
                      <a:pt x="2454" y="1026"/>
                    </a:lnTo>
                    <a:lnTo>
                      <a:pt x="2460" y="1026"/>
                    </a:lnTo>
                    <a:lnTo>
                      <a:pt x="2466" y="1026"/>
                    </a:lnTo>
                    <a:lnTo>
                      <a:pt x="2472" y="1020"/>
                    </a:lnTo>
                    <a:lnTo>
                      <a:pt x="2484" y="1020"/>
                    </a:lnTo>
                    <a:lnTo>
                      <a:pt x="2490" y="1020"/>
                    </a:lnTo>
                    <a:lnTo>
                      <a:pt x="2496" y="1020"/>
                    </a:lnTo>
                    <a:lnTo>
                      <a:pt x="2502" y="1020"/>
                    </a:lnTo>
                    <a:lnTo>
                      <a:pt x="2508" y="1020"/>
                    </a:lnTo>
                    <a:lnTo>
                      <a:pt x="2514" y="1020"/>
                    </a:lnTo>
                    <a:lnTo>
                      <a:pt x="2520" y="1020"/>
                    </a:lnTo>
                    <a:lnTo>
                      <a:pt x="2526" y="1020"/>
                    </a:lnTo>
                    <a:lnTo>
                      <a:pt x="2532" y="1020"/>
                    </a:lnTo>
                    <a:lnTo>
                      <a:pt x="2538" y="1020"/>
                    </a:lnTo>
                    <a:lnTo>
                      <a:pt x="2544" y="1020"/>
                    </a:lnTo>
                    <a:lnTo>
                      <a:pt x="2550" y="1020"/>
                    </a:lnTo>
                    <a:lnTo>
                      <a:pt x="2562" y="1026"/>
                    </a:lnTo>
                    <a:lnTo>
                      <a:pt x="2568" y="1026"/>
                    </a:lnTo>
                    <a:lnTo>
                      <a:pt x="2574" y="1026"/>
                    </a:lnTo>
                    <a:lnTo>
                      <a:pt x="2580" y="1026"/>
                    </a:lnTo>
                    <a:lnTo>
                      <a:pt x="2586" y="1026"/>
                    </a:lnTo>
                    <a:lnTo>
                      <a:pt x="2592" y="1026"/>
                    </a:lnTo>
                    <a:lnTo>
                      <a:pt x="2598" y="1026"/>
                    </a:lnTo>
                  </a:path>
                </a:pathLst>
              </a:custGeom>
              <a:noFill/>
              <a:ln w="28575" cmpd="sng">
                <a:solidFill>
                  <a:srgbClr val="CC3399"/>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p>
                <a:endParaRPr lang="zh-CN" altLang="en-US">
                  <a:cs typeface="微软雅黑" panose="020B0503020204020204" charset="-122"/>
                </a:endParaRPr>
              </a:p>
            </p:txBody>
          </p:sp>
        </p:grpSp>
      </p:grpSp>
      <p:sp>
        <p:nvSpPr>
          <p:cNvPr id="3" name="矩形 2"/>
          <p:cNvSpPr/>
          <p:nvPr/>
        </p:nvSpPr>
        <p:spPr>
          <a:xfrm>
            <a:off x="2505075" y="4120515"/>
            <a:ext cx="7182485" cy="2584450"/>
          </a:xfrm>
          <a:prstGeom prst="rect">
            <a:avLst/>
          </a:prstGeom>
        </p:spPr>
        <p:txBody>
          <a:bodyPr wrap="square">
            <a:spAutoFit/>
          </a:bodyPr>
          <a:p>
            <a:pPr marL="285750" indent="-285750" algn="l">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受激辐射的粒子系统是相干光源（相同→相干）。</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rPr>
              <a:t>受激辐射是产生激光的最重要机理。</a:t>
            </a:r>
            <a:endPar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endPar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受激辐射是在外界辐射场的控制下的发光过程，因而各原子的受激辐射的相位不再是无规则分布的，而应有和外界辐射场相同的相位。</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marL="285750" indent="-285750" algn="l">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由于受激辐射产生的光子都属于</a:t>
            </a: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rPr>
              <a:t>同一光子态</a:t>
            </a: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，因此是</a:t>
            </a: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ea"/>
              </a:rPr>
              <a:t>相干</a:t>
            </a: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的。在受激辐射中产生并被放大的光，便是激光。</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ppt_x</p:attrName>
                                        </p:attrNameLst>
                                      </p:cBhvr>
                                      <p:tavLst>
                                        <p:tav tm="0">
                                          <p:val>
                                            <p:strVal val="#ppt_x-.2"/>
                                          </p:val>
                                        </p:tav>
                                        <p:tav tm="100000">
                                          <p:val>
                                            <p:strVal val="#ppt_x"/>
                                          </p:val>
                                        </p:tav>
                                      </p:tavLst>
                                    </p:anim>
                                    <p:anim calcmode="lin" valueType="num">
                                      <p:cBhvr>
                                        <p:cTn id="8"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ppt_x</p:attrName>
                                        </p:attrNameLst>
                                      </p:cBhvr>
                                      <p:tavLst>
                                        <p:tav tm="0">
                                          <p:val>
                                            <p:strVal val="#ppt_x-.2"/>
                                          </p:val>
                                        </p:tav>
                                        <p:tav tm="100000">
                                          <p:val>
                                            <p:strVal val="#ppt_x"/>
                                          </p:val>
                                        </p:tav>
                                      </p:tavLst>
                                    </p:anim>
                                    <p:anim calcmode="lin" valueType="num">
                                      <p:cBhvr>
                                        <p:cTn id="15"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1000" fill="hold"/>
                                        <p:tgtEl>
                                          <p:spTgt spid="23"/>
                                        </p:tgtEl>
                                        <p:attrNameLst>
                                          <p:attrName>ppt_x</p:attrName>
                                        </p:attrNameLst>
                                      </p:cBhvr>
                                      <p:tavLst>
                                        <p:tav tm="0">
                                          <p:val>
                                            <p:strVal val="#ppt_x-.2"/>
                                          </p:val>
                                        </p:tav>
                                        <p:tav tm="100000">
                                          <p:val>
                                            <p:strVal val="#ppt_x"/>
                                          </p:val>
                                        </p:tav>
                                      </p:tavLst>
                                    </p:anim>
                                    <p:anim calcmode="lin" valueType="num">
                                      <p:cBhvr>
                                        <p:cTn id="22"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激光的产生：粒子数反转</a:t>
            </a:r>
            <a:endParaRPr lang="zh-CN" altLang="en-US"/>
          </a:p>
        </p:txBody>
      </p:sp>
      <p:sp>
        <p:nvSpPr>
          <p:cNvPr id="40" name="文本框 39"/>
          <p:cNvSpPr txBox="1"/>
          <p:nvPr/>
        </p:nvSpPr>
        <p:spPr>
          <a:xfrm>
            <a:off x="1998345" y="1332865"/>
            <a:ext cx="7239635" cy="1753235"/>
          </a:xfrm>
          <a:prstGeom prst="rect">
            <a:avLst/>
          </a:prstGeom>
          <a:noFill/>
        </p:spPr>
        <p:txBody>
          <a:bodyPr wrap="square" rtlCol="0">
            <a:spAutoFit/>
          </a:bodyPr>
          <a:p>
            <a:pPr marL="285750" indent="-285750">
              <a:buClr>
                <a:srgbClr val="4472C4"/>
              </a:buClr>
              <a:buFont typeface="Wingdings" panose="05000000000000000000" charset="0"/>
              <a:buChar char=""/>
            </a:pPr>
            <a:r>
              <a:rPr lang="zh-CN" altLang="en-US" b="1" dirty="0">
                <a:latin typeface="微软雅黑" panose="020B0503020204020204" charset="-122"/>
                <a:ea typeface="微软雅黑" panose="020B0503020204020204" charset="-122"/>
                <a:cs typeface="微软雅黑" panose="020B0503020204020204" charset="-122"/>
              </a:rPr>
              <a:t>实现反转的手段：</a:t>
            </a:r>
            <a:endParaRPr lang="en-US" altLang="zh-CN" b="1" dirty="0">
              <a:latin typeface="微软雅黑" panose="020B0503020204020204" charset="-122"/>
              <a:ea typeface="微软雅黑" panose="020B0503020204020204" charset="-122"/>
              <a:cs typeface="微软雅黑" panose="020B0503020204020204" charset="-122"/>
            </a:endParaRPr>
          </a:p>
          <a:p>
            <a:pPr marL="285750" indent="-285750">
              <a:buClr>
                <a:srgbClr val="4472C4"/>
              </a:buClr>
              <a:buFont typeface="Wingdings" panose="05000000000000000000" charset="0"/>
              <a:buChar char=""/>
            </a:pPr>
            <a:r>
              <a:rPr lang="zh-CN" altLang="en-US" b="1" dirty="0" smtClean="0">
                <a:latin typeface="微软雅黑" panose="020B0503020204020204" charset="-122"/>
                <a:ea typeface="微软雅黑" panose="020B0503020204020204" charset="-122"/>
                <a:cs typeface="微软雅黑" panose="020B0503020204020204" charset="-122"/>
              </a:rPr>
              <a:t>激励</a:t>
            </a:r>
            <a:r>
              <a:rPr lang="zh-CN" altLang="en-US" b="1" dirty="0">
                <a:latin typeface="微软雅黑" panose="020B0503020204020204" charset="-122"/>
                <a:ea typeface="微软雅黑" panose="020B0503020204020204" charset="-122"/>
                <a:cs typeface="微软雅黑" panose="020B0503020204020204" charset="-122"/>
              </a:rPr>
              <a:t>或泵浦（</a:t>
            </a:r>
            <a:r>
              <a:rPr lang="en-US" altLang="zh-CN" b="1" dirty="0">
                <a:latin typeface="微软雅黑" panose="020B0503020204020204" charset="-122"/>
                <a:ea typeface="微软雅黑" panose="020B0503020204020204" charset="-122"/>
                <a:cs typeface="微软雅黑" panose="020B0503020204020204" charset="-122"/>
              </a:rPr>
              <a:t>pumping</a:t>
            </a:r>
            <a:r>
              <a:rPr lang="zh-CN" altLang="en-US" b="1" dirty="0">
                <a:latin typeface="微软雅黑" panose="020B0503020204020204" charset="-122"/>
                <a:ea typeface="微软雅黑" panose="020B0503020204020204" charset="-122"/>
                <a:cs typeface="微软雅黑" panose="020B0503020204020204" charset="-122"/>
                <a:sym typeface="+mn-ea"/>
              </a:rPr>
              <a:t>）</a:t>
            </a:r>
            <a:r>
              <a:rPr lang="zh-CN" altLang="en-US" b="1" dirty="0">
                <a:latin typeface="微软雅黑" panose="020B0503020204020204" charset="-122"/>
                <a:ea typeface="微软雅黑" panose="020B0503020204020204" charset="-122"/>
                <a:cs typeface="微软雅黑" panose="020B0503020204020204" charset="-122"/>
              </a:rPr>
              <a:t>或抽运由外界能源向粒子系统输入能量，使大量粒子跃迁到高能级。</a:t>
            </a:r>
            <a:endParaRPr lang="en-US" altLang="zh-CN" b="1" dirty="0">
              <a:latin typeface="微软雅黑" panose="020B0503020204020204" charset="-122"/>
              <a:ea typeface="微软雅黑" panose="020B0503020204020204" charset="-122"/>
              <a:cs typeface="微软雅黑" panose="020B0503020204020204" charset="-122"/>
            </a:endParaRPr>
          </a:p>
          <a:p>
            <a:pPr marL="285750" indent="-285750">
              <a:buClr>
                <a:srgbClr val="4472C4"/>
              </a:buClr>
              <a:buFont typeface="Wingdings" panose="05000000000000000000" charset="0"/>
              <a:buChar char=""/>
            </a:pPr>
            <a:endParaRPr lang="en-US" altLang="zh-CN" b="1" dirty="0">
              <a:latin typeface="微软雅黑" panose="020B0503020204020204" charset="-122"/>
              <a:ea typeface="微软雅黑" panose="020B0503020204020204" charset="-122"/>
              <a:cs typeface="微软雅黑" panose="020B0503020204020204" charset="-122"/>
            </a:endParaRPr>
          </a:p>
          <a:p>
            <a:pPr marL="285750" indent="-285750">
              <a:buClr>
                <a:srgbClr val="4472C4"/>
              </a:buClr>
              <a:buFont typeface="Wingdings" panose="05000000000000000000" charset="0"/>
              <a:buChar char=""/>
            </a:pPr>
            <a:r>
              <a:rPr lang="zh-CN" altLang="en-US" b="1" dirty="0">
                <a:latin typeface="微软雅黑" panose="020B0503020204020204" charset="-122"/>
                <a:ea typeface="微软雅黑" panose="020B0503020204020204" charset="-122"/>
                <a:cs typeface="微软雅黑" panose="020B0503020204020204" charset="-122"/>
              </a:rPr>
              <a:t>激励</a:t>
            </a:r>
            <a:r>
              <a:rPr lang="zh-CN" altLang="en-US" b="1" dirty="0" smtClean="0">
                <a:latin typeface="微软雅黑" panose="020B0503020204020204" charset="-122"/>
                <a:ea typeface="微软雅黑" panose="020B0503020204020204" charset="-122"/>
                <a:cs typeface="微软雅黑" panose="020B0503020204020204" charset="-122"/>
              </a:rPr>
              <a:t>方法：</a:t>
            </a:r>
            <a:endParaRPr lang="en-US" altLang="zh-CN" b="1" dirty="0">
              <a:latin typeface="微软雅黑" panose="020B0503020204020204" charset="-122"/>
              <a:ea typeface="微软雅黑" panose="020B0503020204020204" charset="-122"/>
              <a:cs typeface="微软雅黑" panose="020B0503020204020204" charset="-122"/>
            </a:endParaRPr>
          </a:p>
          <a:p>
            <a:pPr marL="285750" indent="-285750">
              <a:buClr>
                <a:srgbClr val="4472C4"/>
              </a:buClr>
              <a:buFont typeface="Wingdings" panose="05000000000000000000" charset="0"/>
              <a:buChar char=""/>
            </a:pPr>
            <a:r>
              <a:rPr lang="zh-CN" altLang="en-US" b="1" dirty="0" smtClean="0">
                <a:latin typeface="微软雅黑" panose="020B0503020204020204" charset="-122"/>
                <a:ea typeface="微软雅黑" panose="020B0503020204020204" charset="-122"/>
                <a:cs typeface="微软雅黑" panose="020B0503020204020204" charset="-122"/>
              </a:rPr>
              <a:t>光泵</a:t>
            </a:r>
            <a:r>
              <a:rPr lang="zh-CN" altLang="en-US" b="1" dirty="0">
                <a:latin typeface="微软雅黑" panose="020B0503020204020204" charset="-122"/>
                <a:ea typeface="微软雅黑" panose="020B0503020204020204" charset="-122"/>
                <a:cs typeface="微软雅黑" panose="020B0503020204020204" charset="-122"/>
              </a:rPr>
              <a:t>抽运、电激励（气体放电激励</a:t>
            </a:r>
            <a:r>
              <a:rPr lang="zh-CN" altLang="en-US" b="1" dirty="0">
                <a:latin typeface="微软雅黑" panose="020B0503020204020204" charset="-122"/>
                <a:ea typeface="微软雅黑" panose="020B0503020204020204" charset="-122"/>
                <a:cs typeface="微软雅黑" panose="020B0503020204020204" charset="-122"/>
                <a:sym typeface="+mn-ea"/>
              </a:rPr>
              <a:t>）</a:t>
            </a:r>
            <a:r>
              <a:rPr lang="zh-CN" altLang="en-US" b="1" dirty="0" smtClean="0">
                <a:latin typeface="微软雅黑" panose="020B0503020204020204" charset="-122"/>
                <a:ea typeface="微软雅黑" panose="020B0503020204020204" charset="-122"/>
                <a:cs typeface="微软雅黑" panose="020B0503020204020204" charset="-122"/>
              </a:rPr>
              <a:t>等。</a:t>
            </a:r>
            <a:endParaRPr lang="zh-CN" altLang="en-US" b="1" baseline="-25000" dirty="0" smtClean="0">
              <a:latin typeface="微软雅黑" panose="020B0503020204020204" charset="-122"/>
              <a:ea typeface="微软雅黑" panose="020B0503020204020204" charset="-122"/>
              <a:cs typeface="微软雅黑" panose="020B0503020204020204" charset="-122"/>
            </a:endParaRPr>
          </a:p>
        </p:txBody>
      </p:sp>
      <p:pic>
        <p:nvPicPr>
          <p:cNvPr id="1843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62910" y="3379470"/>
            <a:ext cx="5455285" cy="313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激光的产生：谐振腔</a:t>
            </a:r>
            <a:endParaRPr lang="zh-CN" altLang="en-US"/>
          </a:p>
        </p:txBody>
      </p:sp>
      <p:sp>
        <p:nvSpPr>
          <p:cNvPr id="40" name="文本框 39"/>
          <p:cNvSpPr txBox="1"/>
          <p:nvPr/>
        </p:nvSpPr>
        <p:spPr>
          <a:xfrm>
            <a:off x="993511" y="1119571"/>
            <a:ext cx="7767848" cy="645160"/>
          </a:xfrm>
          <a:prstGeom prst="rect">
            <a:avLst/>
          </a:prstGeom>
          <a:noFill/>
        </p:spPr>
        <p:txBody>
          <a:bodyPr wrap="square" rtlCol="0">
            <a:spAutoFit/>
          </a:bodyPr>
          <a:lstStyle/>
          <a:p>
            <a:pPr marL="342900" indent="-342900">
              <a:buClr>
                <a:srgbClr val="4472C4"/>
              </a:buClr>
              <a:buFont typeface="Wingdings" panose="05000000000000000000" pitchFamily="2" charset="2"/>
              <a:buChar char="Ø"/>
            </a:pP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光学谐振腔</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：在工作截止的两头放置两块相互平行并与工作物质的轴线垂直的反射镜，这两块反射镜与工作介质一起，就构成光学谐振腔。</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4" name="Rectangle 28"/>
          <p:cNvSpPr>
            <a:spLocks noChangeArrowheads="1"/>
          </p:cNvSpPr>
          <p:nvPr/>
        </p:nvSpPr>
        <p:spPr bwMode="auto">
          <a:xfrm>
            <a:off x="3159760" y="2684251"/>
            <a:ext cx="3000375" cy="600075"/>
          </a:xfrm>
          <a:prstGeom prst="rect">
            <a:avLst/>
          </a:prstGeom>
          <a:solidFill>
            <a:schemeClr val="tx1">
              <a:lumMod val="75000"/>
              <a:lumOff val="25000"/>
            </a:schemeClr>
          </a:solidFill>
          <a:ln w="57150">
            <a:solidFill>
              <a:schemeClr val="tx1"/>
            </a:solidFill>
            <a:miter lim="800000"/>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5" name="Rectangle 29"/>
          <p:cNvSpPr>
            <a:spLocks noChangeArrowheads="1"/>
          </p:cNvSpPr>
          <p:nvPr/>
        </p:nvSpPr>
        <p:spPr bwMode="auto">
          <a:xfrm>
            <a:off x="1483360" y="2479464"/>
            <a:ext cx="333375" cy="1009650"/>
          </a:xfrm>
          <a:prstGeom prst="rect">
            <a:avLst/>
          </a:prstGeom>
          <a:solidFill>
            <a:schemeClr val="tx1">
              <a:lumMod val="85000"/>
              <a:lumOff val="15000"/>
            </a:schemeClr>
          </a:solidFill>
          <a:ln w="38100">
            <a:solidFill>
              <a:schemeClr val="tx1"/>
            </a:solidFill>
            <a:miter lim="800000"/>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6" name="AutoShape 30"/>
          <p:cNvSpPr>
            <a:spLocks noChangeArrowheads="1"/>
          </p:cNvSpPr>
          <p:nvPr/>
        </p:nvSpPr>
        <p:spPr bwMode="auto">
          <a:xfrm>
            <a:off x="2045335" y="2703301"/>
            <a:ext cx="933450" cy="219075"/>
          </a:xfrm>
          <a:prstGeom prst="rightArrow">
            <a:avLst>
              <a:gd name="adj1" fmla="val 50000"/>
              <a:gd name="adj2" fmla="val 106522"/>
            </a:avLst>
          </a:prstGeom>
          <a:solidFill>
            <a:srgbClr val="CC3399"/>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20" name="AutoShape 35"/>
          <p:cNvSpPr>
            <a:spLocks noChangeArrowheads="1"/>
          </p:cNvSpPr>
          <p:nvPr/>
        </p:nvSpPr>
        <p:spPr bwMode="auto">
          <a:xfrm>
            <a:off x="7980045" y="2875386"/>
            <a:ext cx="933450" cy="219075"/>
          </a:xfrm>
          <a:prstGeom prst="rightArrow">
            <a:avLst>
              <a:gd name="adj1" fmla="val 50000"/>
              <a:gd name="adj2" fmla="val 106522"/>
            </a:avLst>
          </a:prstGeom>
          <a:solidFill>
            <a:srgbClr val="CC3399"/>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21" name="Rectangle 38"/>
          <p:cNvSpPr>
            <a:spLocks noChangeArrowheads="1"/>
          </p:cNvSpPr>
          <p:nvPr/>
        </p:nvSpPr>
        <p:spPr bwMode="auto">
          <a:xfrm>
            <a:off x="7474585" y="2479464"/>
            <a:ext cx="333375" cy="1009650"/>
          </a:xfrm>
          <a:prstGeom prst="rect">
            <a:avLst/>
          </a:prstGeom>
          <a:solidFill>
            <a:schemeClr val="bg1">
              <a:lumMod val="65000"/>
            </a:schemeClr>
          </a:solidFill>
          <a:ln w="38100">
            <a:solidFill>
              <a:schemeClr val="tx1"/>
            </a:solidFill>
            <a:miter lim="800000"/>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22" name="Text Box 41"/>
          <p:cNvSpPr txBox="1">
            <a:spLocks noChangeArrowheads="1"/>
          </p:cNvSpPr>
          <p:nvPr/>
        </p:nvSpPr>
        <p:spPr bwMode="auto">
          <a:xfrm>
            <a:off x="6877685" y="1993265"/>
            <a:ext cx="1527810" cy="368300"/>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b="1" dirty="0">
                <a:solidFill>
                  <a:srgbClr val="000000"/>
                </a:solidFill>
                <a:latin typeface="微软雅黑" panose="020B0503020204020204" charset="-122"/>
                <a:ea typeface="微软雅黑" panose="020B0503020204020204" charset="-122"/>
                <a:cs typeface="微软雅黑" panose="020B0503020204020204" charset="-122"/>
              </a:rPr>
              <a:t>部分反射镜</a:t>
            </a:r>
            <a:endParaRPr lang="zh-CN" altLang="en-US"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3" name="Text Box 42"/>
          <p:cNvSpPr txBox="1">
            <a:spLocks noChangeArrowheads="1"/>
          </p:cNvSpPr>
          <p:nvPr/>
        </p:nvSpPr>
        <p:spPr bwMode="auto">
          <a:xfrm>
            <a:off x="1096772" y="1993124"/>
            <a:ext cx="1106551"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b="1" dirty="0" smtClean="0">
                <a:solidFill>
                  <a:srgbClr val="000000"/>
                </a:solidFill>
                <a:latin typeface="微软雅黑" panose="020B0503020204020204" charset="-122"/>
                <a:ea typeface="微软雅黑" panose="020B0503020204020204" charset="-122"/>
                <a:cs typeface="微软雅黑" panose="020B0503020204020204" charset="-122"/>
              </a:rPr>
              <a:t>全反射镜</a:t>
            </a:r>
            <a:endParaRPr lang="zh-CN" altLang="en-US" b="1" dirty="0" smtClean="0">
              <a:solidFill>
                <a:srgbClr val="000000"/>
              </a:solidFill>
              <a:latin typeface="微软雅黑" panose="020B0503020204020204" charset="-122"/>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24" name="Text Box 17"/>
              <p:cNvSpPr txBox="1">
                <a:spLocks noChangeArrowheads="1"/>
              </p:cNvSpPr>
              <p:nvPr/>
            </p:nvSpPr>
            <p:spPr bwMode="auto">
              <a:xfrm>
                <a:off x="3181985" y="2796964"/>
                <a:ext cx="29337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b="1" dirty="0" smtClean="0">
                    <a:solidFill>
                      <a:srgbClr val="00B0F0"/>
                    </a:solidFill>
                    <a:latin typeface="微软雅黑" panose="020B0503020204020204" charset="-122"/>
                    <a:ea typeface="微软雅黑" panose="020B0503020204020204" charset="-122"/>
                    <a:cs typeface="微软雅黑" panose="020B0503020204020204" charset="-122"/>
                  </a:rPr>
                  <a:t>增益系数 </a:t>
                </a:r>
                <a14:m>
                  <m:oMath xmlns:m="http://schemas.openxmlformats.org/officeDocument/2006/math">
                    <m:r>
                      <a:rPr lang="en-US" altLang="zh-CN" b="1" i="1">
                        <a:solidFill>
                          <a:srgbClr val="00B0F0"/>
                        </a:solidFill>
                        <a:latin typeface="Cambria Math" panose="02040503050406030204" charset="0"/>
                        <a:cs typeface="Cambria Math" panose="02040503050406030204" charset="0"/>
                      </a:rPr>
                      <m:t>𝑮</m:t>
                    </m:r>
                  </m:oMath>
                </a14:m>
                <a:endParaRPr lang="x-none" altLang="en-US" b="1" dirty="0" smtClean="0">
                  <a:solidFill>
                    <a:srgbClr val="00B0F0"/>
                  </a:solidFill>
                  <a:latin typeface="微软雅黑" panose="020B0503020204020204" charset="-122"/>
                  <a:ea typeface="微软雅黑" panose="020B0503020204020204" charset="-122"/>
                  <a:cs typeface="微软雅黑" panose="020B0503020204020204" charset="-122"/>
                </a:endParaRPr>
              </a:p>
            </p:txBody>
          </p:sp>
        </mc:Choice>
        <mc:Fallback>
          <p:sp>
            <p:nvSpPr>
              <p:cNvPr id="24" name="Text Box 17"/>
              <p:cNvSpPr txBox="1">
                <a:spLocks noRot="1" noChangeAspect="1" noMove="1" noResize="1" noEditPoints="1" noAdjustHandles="1" noChangeArrowheads="1" noChangeShapeType="1" noTextEdit="1"/>
              </p:cNvSpPr>
              <p:nvPr/>
            </p:nvSpPr>
            <p:spPr bwMode="auto">
              <a:xfrm>
                <a:off x="3181985" y="2796964"/>
                <a:ext cx="2933700" cy="368300"/>
              </a:xfrm>
              <a:prstGeom prst="rect">
                <a:avLst/>
              </a:prstGeom>
              <a:blipFill rotWithShape="1">
                <a:blip r:embed="rId1"/>
                <a:stretch>
                  <a:fillRect t="-115" b="11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25" name="Text Box 44"/>
          <p:cNvSpPr txBox="1">
            <a:spLocks noChangeArrowheads="1"/>
          </p:cNvSpPr>
          <p:nvPr/>
        </p:nvSpPr>
        <p:spPr bwMode="auto">
          <a:xfrm>
            <a:off x="2709545" y="2110740"/>
            <a:ext cx="958850" cy="306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sz="1400" b="1" dirty="0">
                <a:solidFill>
                  <a:srgbClr val="000000"/>
                </a:solidFill>
                <a:latin typeface="微软雅黑" panose="020B0503020204020204" charset="-122"/>
                <a:ea typeface="微软雅黑" panose="020B0503020204020204" charset="-122"/>
                <a:cs typeface="微软雅黑" panose="020B0503020204020204" charset="-122"/>
              </a:rPr>
              <a:t>峰值强度</a:t>
            </a:r>
            <a:endParaRPr lang="zh-CN" altLang="en-US" sz="1400"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6" name="Line 45"/>
          <p:cNvSpPr>
            <a:spLocks noChangeShapeType="1"/>
          </p:cNvSpPr>
          <p:nvPr/>
        </p:nvSpPr>
        <p:spPr bwMode="auto">
          <a:xfrm flipH="1">
            <a:off x="2616835" y="2331826"/>
            <a:ext cx="171450" cy="85725"/>
          </a:xfrm>
          <a:prstGeom prst="line">
            <a:avLst/>
          </a:prstGeom>
          <a:noFill/>
          <a:ln w="1905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35" name="组合 34"/>
          <p:cNvGrpSpPr/>
          <p:nvPr/>
        </p:nvGrpSpPr>
        <p:grpSpPr>
          <a:xfrm>
            <a:off x="993775" y="4962525"/>
            <a:ext cx="7767320" cy="1368425"/>
            <a:chOff x="1565" y="7815"/>
            <a:chExt cx="12232" cy="2155"/>
          </a:xfrm>
        </p:grpSpPr>
        <mc:AlternateContent xmlns:mc="http://schemas.openxmlformats.org/markup-compatibility/2006">
          <mc:Choice xmlns:a14="http://schemas.microsoft.com/office/drawing/2010/main" Requires="a14">
            <p:sp>
              <p:nvSpPr>
                <p:cNvPr id="3" name="矩形 2"/>
                <p:cNvSpPr/>
                <p:nvPr/>
              </p:nvSpPr>
              <p:spPr>
                <a:xfrm>
                  <a:off x="5520" y="9246"/>
                  <a:ext cx="4323" cy="725"/>
                </a:xfrm>
                <a:prstGeom prst="rect">
                  <a:avLst/>
                </a:prstGeom>
                <a:noFill/>
                <a:ln>
                  <a:solidFill>
                    <a:srgbClr val="FF66CC"/>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zh-CN" altLang="en-US" sz="2400" b="1" dirty="0">
                      <a:solidFill>
                        <a:srgbClr val="00B0F0"/>
                      </a:solidFill>
                      <a:latin typeface="微软雅黑" panose="020B0503020204020204" charset="-122"/>
                      <a:ea typeface="微软雅黑" panose="020B0503020204020204" charset="-122"/>
                      <a:cs typeface="微软雅黑" panose="020B0503020204020204" charset="-122"/>
                    </a:rPr>
                    <a:t>总</a:t>
                  </a:r>
                  <a:r>
                    <a:rPr lang="zh-CN" altLang="en-US" sz="2400" b="1" dirty="0" smtClean="0">
                      <a:solidFill>
                        <a:srgbClr val="00B0F0"/>
                      </a:solidFill>
                      <a:latin typeface="微软雅黑" panose="020B0503020204020204" charset="-122"/>
                      <a:ea typeface="微软雅黑" panose="020B0503020204020204" charset="-122"/>
                      <a:cs typeface="微软雅黑" panose="020B0503020204020204" charset="-122"/>
                    </a:rPr>
                    <a:t>增益</a:t>
                  </a:r>
                  <a14:m>
                    <m:oMath xmlns:m="http://schemas.openxmlformats.org/officeDocument/2006/math">
                      <m:r>
                        <a:rPr lang="en-US" altLang="zh-CN" sz="2400" b="1" i="1" dirty="0" smtClean="0">
                          <a:solidFill>
                            <a:srgbClr val="00B0F0"/>
                          </a:solidFill>
                          <a:latin typeface="Cambria Math" panose="02040503050406030204" charset="0"/>
                          <a:ea typeface="微软雅黑" panose="020B0503020204020204" charset="-122"/>
                          <a:cs typeface="Cambria Math" panose="02040503050406030204" charset="0"/>
                        </a:rPr>
                        <m:t>𝑮</m:t>
                      </m:r>
                    </m:oMath>
                  </a14:m>
                  <a:r>
                    <a:rPr lang="en-US" altLang="zh-CN" sz="2400" b="1" dirty="0" smtClean="0">
                      <a:solidFill>
                        <a:schemeClr val="tx1"/>
                      </a:solidFill>
                      <a:latin typeface="微软雅黑" panose="020B0503020204020204" charset="-122"/>
                      <a:ea typeface="微软雅黑" panose="020B0503020204020204" charset="-122"/>
                      <a:cs typeface="微软雅黑" panose="020B0503020204020204" charset="-122"/>
                    </a:rPr>
                    <a:t>&gt;</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rPr>
                    <a:t>总</a:t>
                  </a:r>
                  <a:r>
                    <a:rPr lang="zh-CN" altLang="en-US" sz="2400" b="1" dirty="0" smtClean="0">
                      <a:solidFill>
                        <a:schemeClr val="tx1"/>
                      </a:solidFill>
                      <a:latin typeface="微软雅黑" panose="020B0503020204020204" charset="-122"/>
                      <a:ea typeface="微软雅黑" panose="020B0503020204020204" charset="-122"/>
                      <a:cs typeface="微软雅黑" panose="020B0503020204020204" charset="-122"/>
                    </a:rPr>
                    <a:t>损耗</a:t>
                  </a:r>
                  <a14:m>
                    <m:oMath xmlns:m="http://schemas.openxmlformats.org/officeDocument/2006/math">
                      <m:r>
                        <a:rPr lang="en-US" altLang="zh-CN" sz="2400" b="1" i="1" dirty="0" smtClean="0">
                          <a:solidFill>
                            <a:schemeClr val="tx1"/>
                          </a:solidFill>
                          <a:latin typeface="Cambria Math" panose="02040503050406030204" charset="0"/>
                          <a:ea typeface="微软雅黑" panose="020B0503020204020204" charset="-122"/>
                          <a:cs typeface="Cambria Math" panose="02040503050406030204" charset="0"/>
                        </a:rPr>
                        <m:t>𝜶</m:t>
                      </m:r>
                    </m:oMath>
                  </a14:m>
                  <a:endParaRPr lang="en-US" altLang="zh-CN" sz="2400" b="1" dirty="0">
                    <a:solidFill>
                      <a:schemeClr val="tx1"/>
                    </a:solidFill>
                    <a:latin typeface="Cambria Math" panose="02040503050406030204" charset="0"/>
                    <a:ea typeface="Cambria Math" panose="02040503050406030204" charset="0"/>
                    <a:cs typeface="微软雅黑" panose="020B0503020204020204" charset="-122"/>
                  </a:endParaRPr>
                </a:p>
              </p:txBody>
            </p:sp>
          </mc:Choice>
          <mc:Fallback>
            <p:sp>
              <p:nvSpPr>
                <p:cNvPr id="3" name="矩形 2"/>
                <p:cNvSpPr>
                  <a:spLocks noRot="1" noChangeAspect="1" noMove="1" noResize="1" noEditPoints="1" noAdjustHandles="1" noChangeArrowheads="1" noChangeShapeType="1" noTextEdit="1"/>
                </p:cNvSpPr>
                <p:nvPr/>
              </p:nvSpPr>
              <p:spPr>
                <a:xfrm>
                  <a:off x="5520" y="9246"/>
                  <a:ext cx="4323" cy="725"/>
                </a:xfrm>
                <a:prstGeom prst="rect">
                  <a:avLst/>
                </a:prstGeom>
                <a:blipFill rotWithShape="1">
                  <a:blip r:embed="rId2"/>
                </a:blipFill>
                <a:ln>
                  <a:solidFill>
                    <a:srgbClr val="FF66CC"/>
                  </a:solidFill>
                </a:ln>
              </p:spPr>
              <p:style>
                <a:lnRef idx="2">
                  <a:schemeClr val="accent1"/>
                </a:lnRef>
                <a:fillRef idx="1">
                  <a:schemeClr val="lt1"/>
                </a:fillRef>
                <a:effectRef idx="0">
                  <a:schemeClr val="accent1"/>
                </a:effectRef>
                <a:fontRef idx="minor">
                  <a:schemeClr val="dk1"/>
                </a:fontRef>
              </p:style>
              <p:txBody>
                <a:bodyPr/>
                <a:lstStyle/>
                <a:p>
                  <a:r>
                    <a:rPr lang="zh-CN" altLang="en-US">
                      <a:noFill/>
                    </a:rPr>
                    <a:t> </a:t>
                  </a:r>
                </a:p>
              </p:txBody>
            </p:sp>
          </mc:Fallback>
        </mc:AlternateContent>
        <p:sp>
          <p:nvSpPr>
            <p:cNvPr id="4" name="文本框 39"/>
            <p:cNvSpPr txBox="1"/>
            <p:nvPr/>
          </p:nvSpPr>
          <p:spPr>
            <a:xfrm>
              <a:off x="1565" y="7815"/>
              <a:ext cx="12233" cy="1016"/>
            </a:xfrm>
            <a:prstGeom prst="rect">
              <a:avLst/>
            </a:prstGeom>
            <a:noFill/>
          </p:spPr>
          <p:txBody>
            <a:bodyPr wrap="square" rtlCol="0">
              <a:spAutoFit/>
            </a:bodyPr>
            <a:p>
              <a:pPr marL="285750" indent="-285750">
                <a:buClr>
                  <a:srgbClr val="4472C4"/>
                </a:buClr>
                <a:buFont typeface="Wingdings" panose="05000000000000000000" charset="0"/>
                <a:buChar char=""/>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由于反射镜的透射、吸收和衍射等因素产生的</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损耗</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，要产生激光振荡，必须满足振荡条件，即</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阈值条件</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grpSp>
      <mc:AlternateContent xmlns:mc="http://schemas.openxmlformats.org/markup-compatibility/2006">
        <mc:Choice xmlns:a14="http://schemas.microsoft.com/office/drawing/2010/main" Requires="a14">
          <p:sp>
            <p:nvSpPr>
              <p:cNvPr id="5" name="文本框 4"/>
              <p:cNvSpPr txBox="1"/>
              <p:nvPr/>
            </p:nvSpPr>
            <p:spPr>
              <a:xfrm>
                <a:off x="993712" y="3687699"/>
                <a:ext cx="1312545" cy="36830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b="1" i="1">
                              <a:latin typeface="Cambria Math" panose="02040503050406030204" charset="0"/>
                              <a:cs typeface="Cambria Math" panose="02040503050406030204" charset="0"/>
                            </a:rPr>
                          </m:ctrlPr>
                        </m:sSubPr>
                        <m:e>
                          <m:r>
                            <a:rPr lang="en-US" altLang="zh-CN" b="1" i="1">
                              <a:latin typeface="Cambria Math" panose="02040503050406030204" charset="0"/>
                              <a:cs typeface="Cambria Math" panose="02040503050406030204" charset="0"/>
                            </a:rPr>
                            <m:t>𝑹</m:t>
                          </m:r>
                        </m:e>
                        <m:sub>
                          <m:r>
                            <a:rPr lang="en-US" altLang="zh-CN" b="1" i="1">
                              <a:latin typeface="Cambria Math" panose="02040503050406030204" charset="0"/>
                              <a:cs typeface="Cambria Math" panose="02040503050406030204" charset="0"/>
                            </a:rPr>
                            <m:t>𝟎</m:t>
                          </m:r>
                        </m:sub>
                      </m:sSub>
                      <m:r>
                        <a:rPr lang="en-US" altLang="zh-CN" b="1" i="1">
                          <a:latin typeface="Cambria Math" panose="02040503050406030204" charset="0"/>
                          <a:cs typeface="Cambria Math" panose="02040503050406030204" charset="0"/>
                        </a:rPr>
                        <m:t>=</m:t>
                      </m:r>
                      <m:r>
                        <a:rPr lang="en-US" altLang="zh-CN" b="1" i="1">
                          <a:latin typeface="Cambria Math" panose="02040503050406030204" charset="0"/>
                          <a:cs typeface="Cambria Math" panose="02040503050406030204" charset="0"/>
                        </a:rPr>
                        <m:t>𝟏𝟎𝟎</m:t>
                      </m:r>
                      <m:r>
                        <a:rPr lang="en-US" altLang="zh-CN" b="1" i="1">
                          <a:latin typeface="Cambria Math" panose="02040503050406030204" charset="0"/>
                          <a:cs typeface="Cambria Math" panose="02040503050406030204" charset="0"/>
                        </a:rPr>
                        <m:t>%</m:t>
                      </m:r>
                    </m:oMath>
                  </m:oMathPara>
                </a14:m>
                <a:endParaRPr lang="zh-CN" altLang="en-US" b="1"/>
              </a:p>
            </p:txBody>
          </p:sp>
        </mc:Choice>
        <mc:Fallback>
          <p:sp>
            <p:nvSpPr>
              <p:cNvPr id="5" name="文本框 4"/>
              <p:cNvSpPr txBox="1">
                <a:spLocks noRot="1" noChangeAspect="1" noMove="1" noResize="1" noEditPoints="1" noAdjustHandles="1" noChangeArrowheads="1" noChangeShapeType="1" noTextEdit="1"/>
              </p:cNvSpPr>
              <p:nvPr/>
            </p:nvSpPr>
            <p:spPr>
              <a:xfrm>
                <a:off x="993712" y="3687699"/>
                <a:ext cx="1312545" cy="368300"/>
              </a:xfrm>
              <a:prstGeom prst="rect">
                <a:avLst/>
              </a:prstGeom>
              <a:blipFill rotWithShape="1">
                <a:blip r:embed="rId3"/>
                <a:stretch>
                  <a:fillRect l="-44" t="-69" r="-6875" b="69"/>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 name="文本框 5"/>
              <p:cNvSpPr txBox="1"/>
              <p:nvPr/>
            </p:nvSpPr>
            <p:spPr>
              <a:xfrm>
                <a:off x="6971602" y="3687699"/>
                <a:ext cx="1338580" cy="36830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b="1" i="1">
                          <a:latin typeface="Cambria Math" panose="02040503050406030204" charset="0"/>
                          <a:cs typeface="Cambria Math" panose="02040503050406030204" charset="0"/>
                        </a:rPr>
                        <m:t>𝑹</m:t>
                      </m:r>
                      <m:r>
                        <a:rPr lang="en-US" altLang="zh-CN" b="1" i="1">
                          <a:latin typeface="Cambria Math" panose="02040503050406030204" charset="0"/>
                          <a:cs typeface="Cambria Math" panose="02040503050406030204" charset="0"/>
                        </a:rPr>
                        <m:t>&lt;</m:t>
                      </m:r>
                      <m:r>
                        <a:rPr lang="en-US" altLang="zh-CN" b="1" i="1">
                          <a:latin typeface="Cambria Math" panose="02040503050406030204" charset="0"/>
                          <a:cs typeface="Cambria Math" panose="02040503050406030204" charset="0"/>
                        </a:rPr>
                        <m:t>𝟏𝟎𝟎</m:t>
                      </m:r>
                      <m:r>
                        <a:rPr lang="en-US" altLang="zh-CN" b="1" i="1">
                          <a:latin typeface="Cambria Math" panose="02040503050406030204" charset="0"/>
                          <a:cs typeface="Cambria Math" panose="02040503050406030204" charset="0"/>
                        </a:rPr>
                        <m:t>%</m:t>
                      </m:r>
                    </m:oMath>
                  </m:oMathPara>
                </a14:m>
                <a:endParaRPr lang="zh-CN" altLang="en-US" b="1"/>
              </a:p>
            </p:txBody>
          </p:sp>
        </mc:Choice>
        <mc:Fallback>
          <p:sp>
            <p:nvSpPr>
              <p:cNvPr id="6" name="文本框 5"/>
              <p:cNvSpPr txBox="1">
                <a:spLocks noRot="1" noChangeAspect="1" noMove="1" noResize="1" noEditPoints="1" noAdjustHandles="1" noChangeArrowheads="1" noChangeShapeType="1" noTextEdit="1"/>
              </p:cNvSpPr>
              <p:nvPr/>
            </p:nvSpPr>
            <p:spPr>
              <a:xfrm>
                <a:off x="6971602" y="3687699"/>
                <a:ext cx="1338580" cy="368300"/>
              </a:xfrm>
              <a:prstGeom prst="rect">
                <a:avLst/>
              </a:prstGeom>
              <a:blipFill rotWithShape="1">
                <a:blip r:embed="rId4"/>
                <a:stretch>
                  <a:fillRect l="-43" t="-69" r="43" b="69"/>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文本框 6"/>
              <p:cNvSpPr txBox="1"/>
              <p:nvPr/>
            </p:nvSpPr>
            <p:spPr>
              <a:xfrm>
                <a:off x="2264982" y="2335149"/>
                <a:ext cx="493395" cy="36830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b="1" i="1">
                              <a:solidFill>
                                <a:srgbClr val="CC3399"/>
                              </a:solidFill>
                              <a:latin typeface="Cambria Math" panose="02040503050406030204" charset="0"/>
                              <a:cs typeface="Cambria Math" panose="02040503050406030204" charset="0"/>
                            </a:rPr>
                          </m:ctrlPr>
                        </m:sSubPr>
                        <m:e>
                          <m:r>
                            <a:rPr lang="en-US" altLang="zh-CN" b="1" i="1">
                              <a:solidFill>
                                <a:srgbClr val="CC3399"/>
                              </a:solidFill>
                              <a:latin typeface="Cambria Math" panose="02040503050406030204" charset="0"/>
                              <a:cs typeface="Cambria Math" panose="02040503050406030204" charset="0"/>
                            </a:rPr>
                            <m:t>𝑰</m:t>
                          </m:r>
                        </m:e>
                        <m:sub>
                          <m:r>
                            <a:rPr lang="en-US" altLang="zh-CN" b="1" i="1">
                              <a:solidFill>
                                <a:srgbClr val="CC3399"/>
                              </a:solidFill>
                              <a:latin typeface="Cambria Math" panose="02040503050406030204" charset="0"/>
                              <a:cs typeface="Cambria Math" panose="02040503050406030204" charset="0"/>
                            </a:rPr>
                            <m:t>𝟎</m:t>
                          </m:r>
                        </m:sub>
                      </m:sSub>
                    </m:oMath>
                  </m:oMathPara>
                </a14:m>
                <a:endParaRPr lang="en-US" altLang="zh-CN" b="1" i="1">
                  <a:solidFill>
                    <a:srgbClr val="CC3399"/>
                  </a:solidFill>
                  <a:latin typeface="Cambria Math" panose="02040503050406030204" charset="0"/>
                  <a:cs typeface="Cambria Math" panose="02040503050406030204" charset="0"/>
                </a:endParaRPr>
              </a:p>
            </p:txBody>
          </p:sp>
        </mc:Choice>
        <mc:Fallback>
          <p:sp>
            <p:nvSpPr>
              <p:cNvPr id="7" name="文本框 6"/>
              <p:cNvSpPr txBox="1">
                <a:spLocks noRot="1" noChangeAspect="1" noMove="1" noResize="1" noEditPoints="1" noAdjustHandles="1" noChangeArrowheads="1" noChangeShapeType="1" noTextEdit="1"/>
              </p:cNvSpPr>
              <p:nvPr/>
            </p:nvSpPr>
            <p:spPr>
              <a:xfrm>
                <a:off x="2264982" y="2335149"/>
                <a:ext cx="493395" cy="368300"/>
              </a:xfrm>
              <a:prstGeom prst="rect">
                <a:avLst/>
              </a:prstGeom>
              <a:blipFill rotWithShape="1">
                <a:blip r:embed="rId5"/>
                <a:stretch>
                  <a:fillRect l="-116" t="-69" r="116" b="69"/>
                </a:stretch>
              </a:blipFill>
            </p:spPr>
            <p:txBody>
              <a:bodyPr/>
              <a:lstStyle/>
              <a:p>
                <a:r>
                  <a:rPr lang="zh-CN" altLang="en-US">
                    <a:noFill/>
                  </a:rPr>
                  <a:t> </a:t>
                </a:r>
              </a:p>
            </p:txBody>
          </p:sp>
        </mc:Fallback>
      </mc:AlternateContent>
      <p:grpSp>
        <p:nvGrpSpPr>
          <p:cNvPr id="29" name="组合 28"/>
          <p:cNvGrpSpPr/>
          <p:nvPr/>
        </p:nvGrpSpPr>
        <p:grpSpPr>
          <a:xfrm>
            <a:off x="6311265" y="2334895"/>
            <a:ext cx="1049020" cy="586740"/>
            <a:chOff x="9939" y="3677"/>
            <a:chExt cx="1652" cy="924"/>
          </a:xfrm>
        </p:grpSpPr>
        <p:sp>
          <p:nvSpPr>
            <p:cNvPr id="19" name="AutoShape 34"/>
            <p:cNvSpPr>
              <a:spLocks noChangeArrowheads="1"/>
            </p:cNvSpPr>
            <p:nvPr/>
          </p:nvSpPr>
          <p:spPr bwMode="auto">
            <a:xfrm>
              <a:off x="10031" y="4257"/>
              <a:ext cx="1470" cy="345"/>
            </a:xfrm>
            <a:prstGeom prst="rightArrow">
              <a:avLst>
                <a:gd name="adj1" fmla="val 50000"/>
                <a:gd name="adj2" fmla="val 106522"/>
              </a:avLst>
            </a:prstGeom>
            <a:solidFill>
              <a:srgbClr val="CC3399"/>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8" name="文本框 7"/>
                <p:cNvSpPr txBox="1"/>
                <p:nvPr/>
              </p:nvSpPr>
              <p:spPr>
                <a:xfrm>
                  <a:off x="9939" y="3677"/>
                  <a:ext cx="1653"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b="1" i="1">
                                <a:solidFill>
                                  <a:srgbClr val="CC3399"/>
                                </a:solidFill>
                                <a:latin typeface="Cambria Math" panose="02040503050406030204" charset="0"/>
                                <a:cs typeface="Cambria Math" panose="02040503050406030204" charset="0"/>
                              </a:rPr>
                            </m:ctrlPr>
                          </m:sSubPr>
                          <m:e>
                            <m:r>
                              <a:rPr lang="en-US" altLang="zh-CN" b="1" i="1">
                                <a:solidFill>
                                  <a:srgbClr val="CC3399"/>
                                </a:solidFill>
                                <a:latin typeface="Cambria Math" panose="02040503050406030204" charset="0"/>
                                <a:cs typeface="Cambria Math" panose="02040503050406030204" charset="0"/>
                              </a:rPr>
                              <m:t>𝑰</m:t>
                            </m:r>
                          </m:e>
                          <m:sub>
                            <m:r>
                              <a:rPr lang="en-US" altLang="zh-CN" b="1" i="1">
                                <a:solidFill>
                                  <a:srgbClr val="CC3399"/>
                                </a:solidFill>
                                <a:latin typeface="Cambria Math" panose="02040503050406030204" charset="0"/>
                                <a:cs typeface="Cambria Math" panose="02040503050406030204" charset="0"/>
                              </a:rPr>
                              <m:t>𝟏</m:t>
                            </m:r>
                          </m:sub>
                        </m:sSub>
                        <m:r>
                          <a:rPr lang="en-US" altLang="zh-CN" b="1" i="1">
                            <a:solidFill>
                              <a:srgbClr val="CC3399"/>
                            </a:solidFill>
                            <a:latin typeface="Cambria Math" panose="02040503050406030204" charset="0"/>
                            <a:cs typeface="Cambria Math" panose="02040503050406030204" charset="0"/>
                          </a:rPr>
                          <m:t>=</m:t>
                        </m:r>
                        <m:r>
                          <a:rPr lang="en-US" altLang="zh-CN" b="1" i="1">
                            <a:solidFill>
                              <a:srgbClr val="00B0F0"/>
                            </a:solidFill>
                            <a:latin typeface="Cambria Math" panose="02040503050406030204" charset="0"/>
                            <a:cs typeface="Cambria Math" panose="02040503050406030204" charset="0"/>
                          </a:rPr>
                          <m:t>𝑮</m:t>
                        </m:r>
                        <m:sSub>
                          <m:sSubPr>
                            <m:ctrlPr>
                              <a:rPr lang="en-US" altLang="zh-CN" b="1" i="1">
                                <a:solidFill>
                                  <a:srgbClr val="CC3399"/>
                                </a:solidFill>
                                <a:latin typeface="Cambria Math" panose="02040503050406030204" charset="0"/>
                                <a:cs typeface="Cambria Math" panose="02040503050406030204" charset="0"/>
                              </a:rPr>
                            </m:ctrlPr>
                          </m:sSubPr>
                          <m:e>
                            <m:r>
                              <a:rPr lang="en-US" altLang="zh-CN" b="1" i="1">
                                <a:solidFill>
                                  <a:srgbClr val="CC3399"/>
                                </a:solidFill>
                                <a:latin typeface="Cambria Math" panose="02040503050406030204" charset="0"/>
                                <a:cs typeface="Cambria Math" panose="02040503050406030204" charset="0"/>
                              </a:rPr>
                              <m:t>𝑰</m:t>
                            </m:r>
                          </m:e>
                          <m:sub>
                            <m:r>
                              <a:rPr lang="en-US" altLang="zh-CN" b="1" i="1">
                                <a:solidFill>
                                  <a:srgbClr val="CC3399"/>
                                </a:solidFill>
                                <a:latin typeface="Cambria Math" panose="02040503050406030204" charset="0"/>
                                <a:cs typeface="Cambria Math" panose="02040503050406030204" charset="0"/>
                              </a:rPr>
                              <m:t>𝟎</m:t>
                            </m:r>
                          </m:sub>
                        </m:sSub>
                      </m:oMath>
                    </m:oMathPara>
                  </a14:m>
                  <a:endParaRPr lang="en-US" altLang="zh-CN" b="1" i="1">
                    <a:solidFill>
                      <a:srgbClr val="CC3399"/>
                    </a:solidFill>
                    <a:latin typeface="Cambria Math" panose="02040503050406030204" charset="0"/>
                    <a:cs typeface="Cambria Math" panose="02040503050406030204" charset="0"/>
                  </a:endParaRPr>
                </a:p>
              </p:txBody>
            </p:sp>
          </mc:Choice>
          <mc:Fallback>
            <p:sp>
              <p:nvSpPr>
                <p:cNvPr id="8" name="文本框 7"/>
                <p:cNvSpPr txBox="1">
                  <a:spLocks noRot="1" noChangeAspect="1" noMove="1" noResize="1" noEditPoints="1" noAdjustHandles="1" noChangeArrowheads="1" noChangeShapeType="1" noTextEdit="1"/>
                </p:cNvSpPr>
                <p:nvPr/>
              </p:nvSpPr>
              <p:spPr>
                <a:xfrm>
                  <a:off x="9939" y="3677"/>
                  <a:ext cx="1653" cy="580"/>
                </a:xfrm>
                <a:prstGeom prst="rect">
                  <a:avLst/>
                </a:prstGeom>
                <a:blipFill rotWithShape="1">
                  <a:blip r:embed="rId6"/>
                </a:blipFill>
              </p:spPr>
              <p:txBody>
                <a:bodyPr/>
                <a:lstStyle/>
                <a:p>
                  <a:r>
                    <a:rPr lang="zh-CN" altLang="en-US">
                      <a:noFill/>
                    </a:rPr>
                    <a:t> </a:t>
                  </a:r>
                </a:p>
              </p:txBody>
            </p:sp>
          </mc:Fallback>
        </mc:AlternateContent>
      </p:grpSp>
      <p:grpSp>
        <p:nvGrpSpPr>
          <p:cNvPr id="31" name="组合 30"/>
          <p:cNvGrpSpPr/>
          <p:nvPr/>
        </p:nvGrpSpPr>
        <p:grpSpPr>
          <a:xfrm>
            <a:off x="6295390" y="3046095"/>
            <a:ext cx="1080770" cy="606425"/>
            <a:chOff x="9914" y="4797"/>
            <a:chExt cx="1702" cy="955"/>
          </a:xfrm>
        </p:grpSpPr>
        <p:sp>
          <p:nvSpPr>
            <p:cNvPr id="18" name="AutoShape 33"/>
            <p:cNvSpPr>
              <a:spLocks noChangeArrowheads="1"/>
            </p:cNvSpPr>
            <p:nvPr/>
          </p:nvSpPr>
          <p:spPr bwMode="auto">
            <a:xfrm flipH="1">
              <a:off x="10031" y="4797"/>
              <a:ext cx="1470" cy="345"/>
            </a:xfrm>
            <a:prstGeom prst="rightArrow">
              <a:avLst>
                <a:gd name="adj1" fmla="val 50000"/>
                <a:gd name="adj2" fmla="val 106522"/>
              </a:avLst>
            </a:prstGeom>
            <a:solidFill>
              <a:srgbClr val="CC3399"/>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30" name="文本框 29"/>
                <p:cNvSpPr txBox="1"/>
                <p:nvPr/>
              </p:nvSpPr>
              <p:spPr>
                <a:xfrm>
                  <a:off x="9914" y="5172"/>
                  <a:ext cx="1702"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b="1" i="1">
                                <a:solidFill>
                                  <a:srgbClr val="CC3399"/>
                                </a:solidFill>
                                <a:latin typeface="Cambria Math" panose="02040503050406030204" charset="0"/>
                                <a:cs typeface="Cambria Math" panose="02040503050406030204" charset="0"/>
                              </a:rPr>
                            </m:ctrlPr>
                          </m:sSubPr>
                          <m:e>
                            <m:r>
                              <a:rPr lang="en-US" altLang="zh-CN" b="1" i="1">
                                <a:solidFill>
                                  <a:srgbClr val="CC3399"/>
                                </a:solidFill>
                                <a:latin typeface="Cambria Math" panose="02040503050406030204" charset="0"/>
                                <a:cs typeface="Cambria Math" panose="02040503050406030204" charset="0"/>
                              </a:rPr>
                              <m:t>𝑰</m:t>
                            </m:r>
                          </m:e>
                          <m:sub>
                            <m:r>
                              <a:rPr lang="en-US" altLang="zh-CN" b="1" i="1">
                                <a:solidFill>
                                  <a:srgbClr val="CC3399"/>
                                </a:solidFill>
                                <a:latin typeface="Cambria Math" panose="02040503050406030204" charset="0"/>
                                <a:cs typeface="Cambria Math" panose="02040503050406030204" charset="0"/>
                              </a:rPr>
                              <m:t>𝟐</m:t>
                            </m:r>
                          </m:sub>
                        </m:sSub>
                        <m:r>
                          <a:rPr lang="en-US" altLang="zh-CN" b="1" i="1">
                            <a:solidFill>
                              <a:srgbClr val="CC3399"/>
                            </a:solidFill>
                            <a:latin typeface="Cambria Math" panose="02040503050406030204" charset="0"/>
                            <a:cs typeface="Cambria Math" panose="02040503050406030204" charset="0"/>
                          </a:rPr>
                          <m:t>=</m:t>
                        </m:r>
                        <m:r>
                          <a:rPr lang="en-US" altLang="zh-CN" b="1" i="1">
                            <a:solidFill>
                              <a:schemeClr val="tx1"/>
                            </a:solidFill>
                            <a:latin typeface="Cambria Math" panose="02040503050406030204" charset="0"/>
                            <a:cs typeface="Cambria Math" panose="02040503050406030204" charset="0"/>
                          </a:rPr>
                          <m:t>𝑹</m:t>
                        </m:r>
                        <m:sSub>
                          <m:sSubPr>
                            <m:ctrlPr>
                              <a:rPr lang="en-US" altLang="zh-CN" b="1" i="1">
                                <a:solidFill>
                                  <a:srgbClr val="CC3399"/>
                                </a:solidFill>
                                <a:latin typeface="Cambria Math" panose="02040503050406030204" charset="0"/>
                                <a:cs typeface="Cambria Math" panose="02040503050406030204" charset="0"/>
                              </a:rPr>
                            </m:ctrlPr>
                          </m:sSubPr>
                          <m:e>
                            <m:r>
                              <a:rPr lang="en-US" altLang="zh-CN" b="1" i="1">
                                <a:solidFill>
                                  <a:srgbClr val="CC3399"/>
                                </a:solidFill>
                                <a:latin typeface="Cambria Math" panose="02040503050406030204" charset="0"/>
                                <a:cs typeface="Cambria Math" panose="02040503050406030204" charset="0"/>
                              </a:rPr>
                              <m:t>𝑰</m:t>
                            </m:r>
                          </m:e>
                          <m:sub>
                            <m:r>
                              <a:rPr lang="en-US" altLang="zh-CN" b="1" i="1">
                                <a:solidFill>
                                  <a:srgbClr val="CC3399"/>
                                </a:solidFill>
                                <a:latin typeface="Cambria Math" panose="02040503050406030204" charset="0"/>
                                <a:cs typeface="Cambria Math" panose="02040503050406030204" charset="0"/>
                              </a:rPr>
                              <m:t>𝟏</m:t>
                            </m:r>
                          </m:sub>
                        </m:sSub>
                      </m:oMath>
                    </m:oMathPara>
                  </a14:m>
                  <a:endParaRPr lang="en-US" altLang="zh-CN" b="1" i="1">
                    <a:solidFill>
                      <a:srgbClr val="CC3399"/>
                    </a:solidFill>
                    <a:latin typeface="Cambria Math" panose="02040503050406030204" charset="0"/>
                    <a:cs typeface="Cambria Math" panose="02040503050406030204" charset="0"/>
                  </a:endParaRPr>
                </a:p>
              </p:txBody>
            </p:sp>
          </mc:Choice>
          <mc:Fallback>
            <p:sp>
              <p:nvSpPr>
                <p:cNvPr id="30" name="文本框 29"/>
                <p:cNvSpPr txBox="1">
                  <a:spLocks noRot="1" noChangeAspect="1" noMove="1" noResize="1" noEditPoints="1" noAdjustHandles="1" noChangeArrowheads="1" noChangeShapeType="1" noTextEdit="1"/>
                </p:cNvSpPr>
                <p:nvPr/>
              </p:nvSpPr>
              <p:spPr>
                <a:xfrm>
                  <a:off x="9914" y="5172"/>
                  <a:ext cx="1702" cy="580"/>
                </a:xfrm>
                <a:prstGeom prst="rect">
                  <a:avLst/>
                </a:prstGeom>
                <a:blipFill rotWithShape="1">
                  <a:blip r:embed="rId7"/>
                </a:blipFill>
              </p:spPr>
              <p:txBody>
                <a:bodyPr/>
                <a:lstStyle/>
                <a:p>
                  <a:r>
                    <a:rPr lang="zh-CN" altLang="en-US">
                      <a:noFill/>
                    </a:rPr>
                    <a:t> </a:t>
                  </a:r>
                </a:p>
              </p:txBody>
            </p:sp>
          </mc:Fallback>
        </mc:AlternateContent>
      </p:grpSp>
      <p:grpSp>
        <p:nvGrpSpPr>
          <p:cNvPr id="33" name="组合 32"/>
          <p:cNvGrpSpPr/>
          <p:nvPr/>
        </p:nvGrpSpPr>
        <p:grpSpPr>
          <a:xfrm>
            <a:off x="1987550" y="3046095"/>
            <a:ext cx="1049020" cy="606425"/>
            <a:chOff x="3130" y="4797"/>
            <a:chExt cx="1652" cy="955"/>
          </a:xfrm>
        </p:grpSpPr>
        <p:sp>
          <p:nvSpPr>
            <p:cNvPr id="17" name="AutoShape 32"/>
            <p:cNvSpPr>
              <a:spLocks noChangeArrowheads="1"/>
            </p:cNvSpPr>
            <p:nvPr/>
          </p:nvSpPr>
          <p:spPr bwMode="auto">
            <a:xfrm flipH="1">
              <a:off x="3221" y="4797"/>
              <a:ext cx="1470" cy="345"/>
            </a:xfrm>
            <a:prstGeom prst="rightArrow">
              <a:avLst>
                <a:gd name="adj1" fmla="val 50000"/>
                <a:gd name="adj2" fmla="val 106522"/>
              </a:avLst>
            </a:prstGeom>
            <a:solidFill>
              <a:srgbClr val="CC3399"/>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32" name="文本框 31"/>
                <p:cNvSpPr txBox="1"/>
                <p:nvPr/>
              </p:nvSpPr>
              <p:spPr>
                <a:xfrm>
                  <a:off x="3130" y="5172"/>
                  <a:ext cx="1653" cy="58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b="1" i="1">
                                <a:solidFill>
                                  <a:srgbClr val="CC3399"/>
                                </a:solidFill>
                                <a:latin typeface="Cambria Math" panose="02040503050406030204" charset="0"/>
                                <a:cs typeface="Cambria Math" panose="02040503050406030204" charset="0"/>
                              </a:rPr>
                            </m:ctrlPr>
                          </m:sSubPr>
                          <m:e>
                            <m:r>
                              <a:rPr lang="en-US" altLang="zh-CN" b="1" i="1">
                                <a:solidFill>
                                  <a:srgbClr val="CC3399"/>
                                </a:solidFill>
                                <a:latin typeface="Cambria Math" panose="02040503050406030204" charset="0"/>
                                <a:cs typeface="Cambria Math" panose="02040503050406030204" charset="0"/>
                              </a:rPr>
                              <m:t>𝑰</m:t>
                            </m:r>
                          </m:e>
                          <m:sub>
                            <m:r>
                              <a:rPr lang="en-US" altLang="zh-CN" b="1" i="1">
                                <a:solidFill>
                                  <a:srgbClr val="CC3399"/>
                                </a:solidFill>
                                <a:latin typeface="Cambria Math" panose="02040503050406030204" charset="0"/>
                                <a:cs typeface="Cambria Math" panose="02040503050406030204" charset="0"/>
                              </a:rPr>
                              <m:t>𝟑</m:t>
                            </m:r>
                          </m:sub>
                        </m:sSub>
                        <m:r>
                          <a:rPr lang="en-US" altLang="zh-CN" b="1" i="1">
                            <a:solidFill>
                              <a:srgbClr val="CC3399"/>
                            </a:solidFill>
                            <a:latin typeface="Cambria Math" panose="02040503050406030204" charset="0"/>
                            <a:cs typeface="Cambria Math" panose="02040503050406030204" charset="0"/>
                          </a:rPr>
                          <m:t>=</m:t>
                        </m:r>
                        <m:r>
                          <a:rPr lang="en-US" altLang="zh-CN" b="1" i="1">
                            <a:solidFill>
                              <a:srgbClr val="00B0F0"/>
                            </a:solidFill>
                            <a:latin typeface="Cambria Math" panose="02040503050406030204" charset="0"/>
                            <a:cs typeface="Cambria Math" panose="02040503050406030204" charset="0"/>
                          </a:rPr>
                          <m:t>𝑮</m:t>
                        </m:r>
                        <m:sSub>
                          <m:sSubPr>
                            <m:ctrlPr>
                              <a:rPr lang="en-US" altLang="zh-CN" b="1" i="1">
                                <a:solidFill>
                                  <a:srgbClr val="CC3399"/>
                                </a:solidFill>
                                <a:latin typeface="Cambria Math" panose="02040503050406030204" charset="0"/>
                                <a:cs typeface="Cambria Math" panose="02040503050406030204" charset="0"/>
                              </a:rPr>
                            </m:ctrlPr>
                          </m:sSubPr>
                          <m:e>
                            <m:r>
                              <a:rPr lang="en-US" altLang="zh-CN" b="1" i="1">
                                <a:solidFill>
                                  <a:srgbClr val="CC3399"/>
                                </a:solidFill>
                                <a:latin typeface="Cambria Math" panose="02040503050406030204" charset="0"/>
                                <a:cs typeface="Cambria Math" panose="02040503050406030204" charset="0"/>
                              </a:rPr>
                              <m:t>𝑰</m:t>
                            </m:r>
                          </m:e>
                          <m:sub>
                            <m:r>
                              <a:rPr lang="en-US" altLang="zh-CN" b="1" i="1">
                                <a:solidFill>
                                  <a:srgbClr val="CC3399"/>
                                </a:solidFill>
                                <a:latin typeface="Cambria Math" panose="02040503050406030204" charset="0"/>
                                <a:cs typeface="Cambria Math" panose="02040503050406030204" charset="0"/>
                              </a:rPr>
                              <m:t>𝟐</m:t>
                            </m:r>
                          </m:sub>
                        </m:sSub>
                      </m:oMath>
                    </m:oMathPara>
                  </a14:m>
                  <a:endParaRPr lang="en-US" altLang="zh-CN" b="1" i="1">
                    <a:solidFill>
                      <a:srgbClr val="CC3399"/>
                    </a:solidFill>
                    <a:latin typeface="Cambria Math" panose="02040503050406030204" charset="0"/>
                    <a:cs typeface="Cambria Math" panose="02040503050406030204" charset="0"/>
                  </a:endParaRPr>
                </a:p>
              </p:txBody>
            </p:sp>
          </mc:Choice>
          <mc:Fallback>
            <p:sp>
              <p:nvSpPr>
                <p:cNvPr id="32" name="文本框 31"/>
                <p:cNvSpPr txBox="1">
                  <a:spLocks noRot="1" noChangeAspect="1" noMove="1" noResize="1" noEditPoints="1" noAdjustHandles="1" noChangeArrowheads="1" noChangeShapeType="1" noTextEdit="1"/>
                </p:cNvSpPr>
                <p:nvPr/>
              </p:nvSpPr>
              <p:spPr>
                <a:xfrm>
                  <a:off x="3130" y="5172"/>
                  <a:ext cx="1653" cy="580"/>
                </a:xfrm>
                <a:prstGeom prst="rect">
                  <a:avLst/>
                </a:prstGeom>
                <a:blipFill rotWithShape="1">
                  <a:blip r:embed="rId8"/>
                </a:blipFill>
              </p:spPr>
              <p:txBody>
                <a:bodyPr/>
                <a:lstStyle/>
                <a:p>
                  <a:r>
                    <a:rPr lang="zh-CN" altLang="en-US">
                      <a:noFill/>
                    </a:rPr>
                    <a:t> </a:t>
                  </a:r>
                </a:p>
              </p:txBody>
            </p:sp>
          </mc:Fallback>
        </mc:AlternateContent>
      </p:grpSp>
      <p:grpSp>
        <p:nvGrpSpPr>
          <p:cNvPr id="38" name="组合 37"/>
          <p:cNvGrpSpPr/>
          <p:nvPr/>
        </p:nvGrpSpPr>
        <p:grpSpPr>
          <a:xfrm>
            <a:off x="993775" y="2341245"/>
            <a:ext cx="7767320" cy="2351405"/>
            <a:chOff x="1565" y="3687"/>
            <a:chExt cx="12232" cy="3703"/>
          </a:xfrm>
        </p:grpSpPr>
        <mc:AlternateContent xmlns:mc="http://schemas.openxmlformats.org/markup-compatibility/2006">
          <mc:Choice xmlns:a14="http://schemas.microsoft.com/office/drawing/2010/main" Requires="a14">
            <p:sp>
              <p:nvSpPr>
                <p:cNvPr id="28" name="文本框 39"/>
                <p:cNvSpPr txBox="1"/>
                <p:nvPr/>
              </p:nvSpPr>
              <p:spPr>
                <a:xfrm>
                  <a:off x="1565" y="6810"/>
                  <a:ext cx="12233" cy="580"/>
                </a:xfrm>
                <a:prstGeom prst="rect">
                  <a:avLst/>
                </a:prstGeom>
                <a:noFill/>
              </p:spPr>
              <p:txBody>
                <a:bodyPr wrap="square" rtlCol="0">
                  <a:spAutoFit/>
                </a:bodyPr>
                <a:lstStyle/>
                <a:p>
                  <a:pPr marL="342900" indent="-342900">
                    <a:buClr>
                      <a:srgbClr val="4472C4"/>
                    </a:buClr>
                    <a:buFont typeface="Wingdings" panose="05000000000000000000" pitchFamily="2" charset="2"/>
                    <a:buChar char="Ø"/>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当光在腔内来回一次后，满足条件：</a:t>
                  </a:r>
                  <a14:m>
                    <m:oMath xmlns:m="http://schemas.openxmlformats.org/officeDocument/2006/math">
                      <m:sSub>
                        <m:sSubPr>
                          <m:ctrlPr>
                            <a:rPr lang="en-US" altLang="zh-CN" b="1" i="1" dirty="0" smtClean="0">
                              <a:solidFill>
                                <a:srgbClr val="C00000"/>
                              </a:solidFill>
                              <a:latin typeface="Cambria Math" panose="02040503050406030204" charset="0"/>
                              <a:ea typeface="微软雅黑" panose="020B0503020204020204" charset="-122"/>
                              <a:cs typeface="Cambria Math" panose="02040503050406030204" charset="0"/>
                            </a:rPr>
                          </m:ctrlPr>
                        </m:sSubPr>
                        <m:e>
                          <m:r>
                            <a:rPr lang="en-US" altLang="zh-CN" b="1" i="1" dirty="0" smtClean="0">
                              <a:solidFill>
                                <a:srgbClr val="C00000"/>
                              </a:solidFill>
                              <a:latin typeface="Cambria Math" panose="02040503050406030204" charset="0"/>
                              <a:ea typeface="微软雅黑" panose="020B0503020204020204" charset="-122"/>
                              <a:cs typeface="Cambria Math" panose="02040503050406030204" charset="0"/>
                            </a:rPr>
                            <m:t>𝑰</m:t>
                          </m:r>
                        </m:e>
                        <m:sub>
                          <m:r>
                            <a:rPr lang="en-US" altLang="zh-CN" b="1" i="1" dirty="0" smtClean="0">
                              <a:solidFill>
                                <a:srgbClr val="C00000"/>
                              </a:solidFill>
                              <a:latin typeface="Cambria Math" panose="02040503050406030204" charset="0"/>
                              <a:ea typeface="微软雅黑" panose="020B0503020204020204" charset="-122"/>
                              <a:cs typeface="Cambria Math" panose="02040503050406030204" charset="0"/>
                            </a:rPr>
                            <m:t>𝟑</m:t>
                          </m:r>
                        </m:sub>
                      </m:sSub>
                      <m:r>
                        <a:rPr lang="en-US" altLang="zh-CN" b="1" i="1" dirty="0" smtClean="0">
                          <a:solidFill>
                            <a:srgbClr val="C00000"/>
                          </a:solidFill>
                          <a:latin typeface="Cambria Math" panose="02040503050406030204" charset="0"/>
                          <a:ea typeface="微软雅黑" panose="020B0503020204020204" charset="-122"/>
                          <a:cs typeface="Cambria Math" panose="02040503050406030204" charset="0"/>
                        </a:rPr>
                        <m:t>≥</m:t>
                      </m:r>
                      <m:sSub>
                        <m:sSubPr>
                          <m:ctrlPr>
                            <a:rPr lang="en-US" altLang="zh-CN" b="1" i="1" dirty="0" smtClean="0">
                              <a:solidFill>
                                <a:srgbClr val="C00000"/>
                              </a:solidFill>
                              <a:latin typeface="Cambria Math" panose="02040503050406030204" charset="0"/>
                              <a:ea typeface="微软雅黑" panose="020B0503020204020204" charset="-122"/>
                              <a:cs typeface="Cambria Math" panose="02040503050406030204" charset="0"/>
                            </a:rPr>
                          </m:ctrlPr>
                        </m:sSubPr>
                        <m:e>
                          <m:r>
                            <a:rPr lang="en-US" altLang="zh-CN" b="1" i="1" dirty="0" smtClean="0">
                              <a:solidFill>
                                <a:srgbClr val="C00000"/>
                              </a:solidFill>
                              <a:latin typeface="Cambria Math" panose="02040503050406030204" charset="0"/>
                              <a:ea typeface="微软雅黑" panose="020B0503020204020204" charset="-122"/>
                              <a:cs typeface="Cambria Math" panose="02040503050406030204" charset="0"/>
                            </a:rPr>
                            <m:t>𝑰</m:t>
                          </m:r>
                        </m:e>
                        <m:sub>
                          <m:r>
                            <a:rPr lang="en-US" altLang="zh-CN" b="1" i="1" dirty="0" smtClean="0">
                              <a:solidFill>
                                <a:srgbClr val="C00000"/>
                              </a:solidFill>
                              <a:latin typeface="Cambria Math" panose="02040503050406030204" charset="0"/>
                              <a:ea typeface="微软雅黑" panose="020B0503020204020204" charset="-122"/>
                              <a:cs typeface="Cambria Math" panose="02040503050406030204" charset="0"/>
                            </a:rPr>
                            <m:t>𝟎</m:t>
                          </m:r>
                        </m:sub>
                      </m:sSub>
                    </m:oMath>
                  </a14:m>
                  <a:r>
                    <a:rPr lang="en-US" altLang="en-US" b="1" baseline="-25000" dirty="0" smtClean="0">
                      <a:solidFill>
                        <a:srgbClr val="FF0000"/>
                      </a:solidFill>
                      <a:latin typeface="微软雅黑" panose="020B0503020204020204" charset="-122"/>
                      <a:ea typeface="微软雅黑" panose="020B0503020204020204" charset="-122"/>
                      <a:cs typeface="微软雅黑" panose="020B0503020204020204" charset="-122"/>
                    </a:rPr>
                    <a:t> </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才</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会出射</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激光。</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mc:Choice>
          <mc:Fallback>
            <p:sp>
              <p:nvSpPr>
                <p:cNvPr id="28" name="文本框 39"/>
                <p:cNvSpPr txBox="1">
                  <a:spLocks noRot="1" noChangeAspect="1" noMove="1" noResize="1" noEditPoints="1" noAdjustHandles="1" noChangeArrowheads="1" noChangeShapeType="1" noTextEdit="1"/>
                </p:cNvSpPr>
                <p:nvPr/>
              </p:nvSpPr>
              <p:spPr>
                <a:xfrm>
                  <a:off x="1565" y="6810"/>
                  <a:ext cx="12233" cy="580"/>
                </a:xfrm>
                <a:prstGeom prst="rect">
                  <a:avLst/>
                </a:prstGeom>
                <a:blipFill rotWithShape="1">
                  <a:blip r:embed="rId9"/>
                </a:blipFill>
              </p:spPr>
              <p:txBody>
                <a:bodyPr/>
                <a:lstStyle/>
                <a:p>
                  <a:r>
                    <a:rPr lang="zh-CN" altLang="en-US">
                      <a:noFill/>
                    </a:rPr>
                    <a:t> </a:t>
                  </a:r>
                </a:p>
              </p:txBody>
            </p:sp>
          </mc:Fallback>
        </mc:AlternateContent>
        <p:sp>
          <p:nvSpPr>
            <p:cNvPr id="36" name="椭圆 35"/>
            <p:cNvSpPr/>
            <p:nvPr/>
          </p:nvSpPr>
          <p:spPr>
            <a:xfrm>
              <a:off x="3130" y="5177"/>
              <a:ext cx="570" cy="570"/>
            </a:xfrm>
            <a:prstGeom prst="ellipse">
              <a:avLst/>
            </a:prstGeom>
            <a:no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椭圆 36"/>
            <p:cNvSpPr/>
            <p:nvPr/>
          </p:nvSpPr>
          <p:spPr>
            <a:xfrm>
              <a:off x="3670" y="3687"/>
              <a:ext cx="570" cy="570"/>
            </a:xfrm>
            <a:prstGeom prst="ellipse">
              <a:avLst/>
            </a:prstGeom>
            <a:no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right)">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right)">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飞秒激光产生技术</a:t>
            </a:r>
            <a:endParaRPr lang="zh-CN" altLang="en-US"/>
          </a:p>
        </p:txBody>
      </p:sp>
      <p:sp>
        <p:nvSpPr>
          <p:cNvPr id="5" name="文本框 4"/>
          <p:cNvSpPr txBox="1"/>
          <p:nvPr/>
        </p:nvSpPr>
        <p:spPr>
          <a:xfrm>
            <a:off x="1285240" y="1616075"/>
            <a:ext cx="6126480" cy="645160"/>
          </a:xfrm>
          <a:prstGeom prst="rect">
            <a:avLst/>
          </a:prstGeom>
          <a:noFill/>
        </p:spPr>
        <p:txBody>
          <a:bodyPr wrap="none" rtlCol="0">
            <a:spAutoFit/>
          </a:bodyPr>
          <a:p>
            <a:r>
              <a:rPr lang="zh-CN" altLang="en-US" sz="3600" b="1">
                <a:solidFill>
                  <a:schemeClr val="accent5"/>
                </a:solidFill>
                <a:cs typeface="微软雅黑" panose="020B0503020204020204" charset="-122"/>
              </a:rPr>
              <a:t>如何产生飞秒超短激光脉冲？</a:t>
            </a:r>
            <a:endParaRPr lang="zh-CN" altLang="en-US" sz="3600" b="1">
              <a:solidFill>
                <a:schemeClr val="accent5"/>
              </a:solidFill>
              <a:cs typeface="微软雅黑" panose="020B0503020204020204" charset="-122"/>
            </a:endParaRPr>
          </a:p>
        </p:txBody>
      </p:sp>
      <p:sp>
        <p:nvSpPr>
          <p:cNvPr id="25" name="矩形 24"/>
          <p:cNvSpPr/>
          <p:nvPr/>
        </p:nvSpPr>
        <p:spPr>
          <a:xfrm>
            <a:off x="1285240" y="2616200"/>
            <a:ext cx="4947285" cy="3784600"/>
          </a:xfrm>
          <a:prstGeom prst="rect">
            <a:avLst/>
          </a:prstGeom>
        </p:spPr>
        <p:txBody>
          <a:bodyPr wrap="square">
            <a:spAutoFit/>
          </a:bodyPr>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基础知识</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激光的产生</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accent5"/>
                </a:solidFill>
                <a:latin typeface="微软雅黑" panose="020B0503020204020204" charset="-122"/>
                <a:ea typeface="微软雅黑" panose="020B0503020204020204" charset="-122"/>
                <a:cs typeface="微软雅黑" panose="020B0503020204020204" charset="-122"/>
              </a:rPr>
              <a:t>激光调</a:t>
            </a:r>
            <a:r>
              <a:rPr lang="en-US" altLang="zh-CN" sz="3200" dirty="0">
                <a:solidFill>
                  <a:schemeClr val="accent5"/>
                </a:solidFill>
                <a:latin typeface="微软雅黑" panose="020B0503020204020204" charset="-122"/>
                <a:ea typeface="微软雅黑" panose="020B0503020204020204" charset="-122"/>
                <a:cs typeface="微软雅黑" panose="020B0503020204020204" charset="-122"/>
              </a:rPr>
              <a:t>Q</a:t>
            </a:r>
            <a:r>
              <a:rPr lang="zh-CN" altLang="en-US" sz="3200" dirty="0">
                <a:solidFill>
                  <a:schemeClr val="accent5"/>
                </a:solidFill>
                <a:latin typeface="微软雅黑" panose="020B0503020204020204" charset="-122"/>
                <a:ea typeface="微软雅黑" panose="020B0503020204020204" charset="-122"/>
                <a:cs typeface="微软雅黑" panose="020B0503020204020204" charset="-122"/>
              </a:rPr>
              <a:t>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激光锁模技术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色散补偿技术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激光调</a:t>
            </a:r>
            <a:r>
              <a:rPr lang="en-US" altLang="zh-CN"/>
              <a:t>Q</a:t>
            </a:r>
            <a:r>
              <a:rPr lang="zh-CN" altLang="en-US"/>
              <a:t>技术</a:t>
            </a:r>
            <a:endParaRPr lang="zh-CN" altLang="en-US"/>
          </a:p>
        </p:txBody>
      </p:sp>
      <p:sp>
        <p:nvSpPr>
          <p:cNvPr id="9" name="矩形 8"/>
          <p:cNvSpPr/>
          <p:nvPr/>
        </p:nvSpPr>
        <p:spPr>
          <a:xfrm>
            <a:off x="1300464" y="5764102"/>
            <a:ext cx="7645863" cy="461665"/>
          </a:xfrm>
          <a:prstGeom prst="rect">
            <a:avLst/>
          </a:prstGeom>
        </p:spPr>
        <p:txBody>
          <a:bodyPr wrap="square">
            <a:spAutoFit/>
          </a:bodyPr>
          <a:p>
            <a:pPr marL="285750" indent="-285750">
              <a:buFont typeface="Wingdings" panose="05000000000000000000" pitchFamily="2" charset="2"/>
              <a:buChar char="Ø"/>
            </a:pPr>
            <a:r>
              <a:rPr lang="zh-CN" altLang="en-US" sz="2400" b="1" dirty="0" smtClean="0">
                <a:solidFill>
                  <a:srgbClr val="C00000"/>
                </a:solidFill>
                <a:latin typeface="微软雅黑" panose="020B0503020204020204" charset="-122"/>
                <a:ea typeface="微软雅黑" panose="020B0503020204020204" charset="-122"/>
                <a:cs typeface="微软雅黑" panose="020B0503020204020204" charset="-122"/>
              </a:rPr>
              <a:t>为何不能有很高的峰值功率？</a:t>
            </a:r>
            <a:endParaRPr lang="zh-CN" altLang="en-US" sz="2400" b="1" dirty="0" smtClean="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10" name="矩形 9"/>
          <p:cNvSpPr/>
          <p:nvPr/>
        </p:nvSpPr>
        <p:spPr>
          <a:xfrm>
            <a:off x="1300215" y="1472706"/>
            <a:ext cx="8007868" cy="922020"/>
          </a:xfrm>
          <a:prstGeom prst="rect">
            <a:avLst/>
          </a:prstGeom>
        </p:spPr>
        <p:txBody>
          <a:bodyPr wrap="square">
            <a:spAutoFit/>
          </a:bodyPr>
          <a:p>
            <a:pPr marL="342900" indent="-342900">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一般脉冲激光器输出的脉冲激光都不是单一的光滑脉冲，而是如图所示的一群宽度只有几微秒量级、间隔是几微秒到几十微秒、强度随机不等的小</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尖峰脉冲序列</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，有时称为尖峰序列</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13" name="Picture 2"/>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2716530" y="2471420"/>
            <a:ext cx="4464050" cy="2112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1300215" y="4660159"/>
            <a:ext cx="7766273" cy="645160"/>
          </a:xfrm>
          <a:prstGeom prst="rect">
            <a:avLst/>
          </a:prstGeom>
        </p:spPr>
        <p:txBody>
          <a:bodyPr wrap="square">
            <a:spAutoFit/>
          </a:bodyPr>
          <a:p>
            <a:pPr marL="342900" indent="-342900">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激光输出的能量分散在这样一串脉冲中，即使增大泵浦能量只能使尖峰脉冲数目增多，而不能提高其峰值功率。</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激光调</a:t>
            </a:r>
            <a:r>
              <a:rPr lang="en-US" altLang="zh-CN"/>
              <a:t>Q</a:t>
            </a:r>
            <a:r>
              <a:rPr lang="zh-CN" altLang="en-US"/>
              <a:t>技术</a:t>
            </a:r>
            <a:endParaRPr lang="zh-CN" altLang="en-US"/>
          </a:p>
        </p:txBody>
      </p:sp>
      <p:sp>
        <p:nvSpPr>
          <p:cNvPr id="3" name="矩形 2"/>
          <p:cNvSpPr/>
          <p:nvPr/>
        </p:nvSpPr>
        <p:spPr>
          <a:xfrm>
            <a:off x="838835" y="3647440"/>
            <a:ext cx="7120890" cy="2030095"/>
          </a:xfrm>
          <a:prstGeom prst="rect">
            <a:avLst/>
          </a:prstGeom>
        </p:spPr>
        <p:txBody>
          <a:bodyPr wrap="square">
            <a:spAutoFit/>
          </a:bodyPr>
          <a:p>
            <a:pPr marL="342900" indent="-342900">
              <a:buClr>
                <a:srgbClr val="4472C4"/>
              </a:buClr>
              <a:buFont typeface="Wingdings" panose="05000000000000000000" charset="0"/>
              <a:buChar char=""/>
            </a:pP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调</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Q</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技术</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可以产生的脉冲：</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脉宽</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10</a:t>
            </a:r>
            <a:r>
              <a:rPr lang="en-US" altLang="zh-CN" b="1" baseline="30000" dirty="0">
                <a:solidFill>
                  <a:srgbClr val="C00000"/>
                </a:solidFill>
                <a:latin typeface="微软雅黑" panose="020B0503020204020204" charset="-122"/>
                <a:ea typeface="微软雅黑" panose="020B0503020204020204" charset="-122"/>
                <a:cs typeface="微软雅黑" panose="020B0503020204020204" charset="-122"/>
              </a:rPr>
              <a:t>-7</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10</a:t>
            </a:r>
            <a:r>
              <a:rPr lang="en-US" altLang="zh-CN" b="1" baseline="30000" dirty="0">
                <a:solidFill>
                  <a:srgbClr val="C00000"/>
                </a:solidFill>
                <a:latin typeface="微软雅黑" panose="020B0503020204020204" charset="-122"/>
                <a:ea typeface="微软雅黑" panose="020B0503020204020204" charset="-122"/>
                <a:cs typeface="微软雅黑" panose="020B0503020204020204" charset="-122"/>
              </a:rPr>
              <a:t>-9</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秒量级</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峰值功率</a:t>
            </a:r>
            <a:r>
              <a:rPr lang="zh-CN" altLang="en-US" b="1" dirty="0">
                <a:latin typeface="微软雅黑" panose="020B0503020204020204" charset="-122"/>
                <a:ea typeface="微软雅黑" panose="020B0503020204020204" charset="-122"/>
                <a:cs typeface="微软雅黑" panose="020B0503020204020204" charset="-122"/>
                <a:sym typeface="+mn-ea"/>
              </a:rPr>
              <a:t>达到</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吉瓦</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sym typeface="+mn-ea"/>
              </a:rPr>
              <a:t>（</a:t>
            </a:r>
            <a:r>
              <a:rPr lang="en-US" altLang="zh-CN" b="1" dirty="0" smtClean="0">
                <a:solidFill>
                  <a:srgbClr val="C00000"/>
                </a:solidFill>
                <a:latin typeface="微软雅黑" panose="020B0503020204020204" charset="-122"/>
                <a:ea typeface="微软雅黑" panose="020B0503020204020204" charset="-122"/>
                <a:cs typeface="微软雅黑" panose="020B0503020204020204" charset="-122"/>
                <a:sym typeface="+mn-ea"/>
              </a:rPr>
              <a:t>10</a:t>
            </a:r>
            <a:r>
              <a:rPr lang="en-US" altLang="zh-CN" b="1" baseline="30000" dirty="0" smtClean="0">
                <a:solidFill>
                  <a:srgbClr val="C00000"/>
                </a:solidFill>
                <a:latin typeface="微软雅黑" panose="020B0503020204020204" charset="-122"/>
                <a:ea typeface="微软雅黑" panose="020B0503020204020204" charset="-122"/>
                <a:cs typeface="微软雅黑" panose="020B0503020204020204" charset="-122"/>
                <a:sym typeface="+mn-ea"/>
              </a:rPr>
              <a:t>9</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sym typeface="+mn-ea"/>
              </a:rPr>
              <a:t>）</a:t>
            </a:r>
            <a:r>
              <a:rPr lang="zh-CN" altLang="en-US" b="1" dirty="0">
                <a:latin typeface="微软雅黑" panose="020B0503020204020204" charset="-122"/>
                <a:ea typeface="微软雅黑" panose="020B0503020204020204" charset="-122"/>
                <a:cs typeface="微软雅黑" panose="020B0503020204020204" charset="-122"/>
                <a:sym typeface="+mn-ea"/>
              </a:rPr>
              <a:t>量级</a:t>
            </a:r>
            <a:endParaRPr lang="zh-CN" b="1" dirty="0">
              <a:solidFill>
                <a:srgbClr val="0000FF"/>
              </a:solidFill>
              <a:latin typeface="微软雅黑" panose="020B0503020204020204" charset="-122"/>
              <a:ea typeface="微软雅黑" panose="020B0503020204020204" charset="-122"/>
              <a:cs typeface="微软雅黑" panose="020B0503020204020204" charset="-122"/>
            </a:endParaRPr>
          </a:p>
          <a:p>
            <a:pPr marL="342900" indent="-342900">
              <a:buClr>
                <a:srgbClr val="4472C4"/>
              </a:buClr>
              <a:buFont typeface="Wingdings" panose="05000000000000000000" charset="0"/>
              <a:buChar char=""/>
            </a:pPr>
            <a:endParaRPr lang="zh-CN" b="1" dirty="0">
              <a:solidFill>
                <a:srgbClr val="0000FF"/>
              </a:solidFill>
              <a:latin typeface="微软雅黑" panose="020B0503020204020204" charset="-122"/>
              <a:ea typeface="微软雅黑" panose="020B0503020204020204" charset="-122"/>
              <a:cs typeface="微软雅黑" panose="020B0503020204020204" charset="-122"/>
            </a:endParaRPr>
          </a:p>
          <a:p>
            <a:pPr marL="342900" indent="-342900">
              <a:buClr>
                <a:srgbClr val="4472C4"/>
              </a:buClr>
              <a:buFont typeface="Wingdings" panose="05000000000000000000" charset="0"/>
              <a:buChar char=""/>
            </a:pP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锁模技术</a:t>
            </a:r>
            <a:r>
              <a:rPr lang="zh-CN" altLang="en-US" b="1" dirty="0">
                <a:latin typeface="微软雅黑" panose="020B0503020204020204" charset="-122"/>
                <a:ea typeface="微软雅黑" panose="020B0503020204020204" charset="-122"/>
                <a:cs typeface="微软雅黑" panose="020B0503020204020204" charset="-122"/>
                <a:sym typeface="+mn-ea"/>
              </a:rPr>
              <a:t>可以产生的脉冲：</a:t>
            </a:r>
            <a:endParaRPr lang="zh-CN" altLang="en-US" b="1" dirty="0">
              <a:latin typeface="微软雅黑" panose="020B0503020204020204" charset="-122"/>
              <a:ea typeface="微软雅黑" panose="020B0503020204020204" charset="-122"/>
              <a:cs typeface="微软雅黑" panose="020B0503020204020204" charset="-122"/>
              <a:sym typeface="+mn-ea"/>
            </a:endParaRPr>
          </a:p>
          <a:p>
            <a:pPr marL="342900" indent="-342900">
              <a:buClr>
                <a:srgbClr val="4472C4"/>
              </a:buClr>
              <a:buFont typeface="Wingdings" panose="05000000000000000000" charset="0"/>
              <a:buChar char=""/>
            </a:pPr>
            <a:r>
              <a:rPr lang="zh-CN" altLang="en-US" b="1" dirty="0">
                <a:latin typeface="微软雅黑" panose="020B0503020204020204" charset="-122"/>
                <a:ea typeface="微软雅黑" panose="020B0503020204020204" charset="-122"/>
                <a:cs typeface="微软雅黑" panose="020B0503020204020204" charset="-122"/>
                <a:sym typeface="+mn-ea"/>
              </a:rPr>
              <a:t>脉宽</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10</a:t>
            </a:r>
            <a:r>
              <a:rPr lang="en-US" altLang="zh-CN" b="1" baseline="30000" dirty="0">
                <a:solidFill>
                  <a:srgbClr val="C00000"/>
                </a:solidFill>
                <a:latin typeface="微软雅黑" panose="020B0503020204020204" charset="-122"/>
                <a:ea typeface="微软雅黑" panose="020B0503020204020204" charset="-122"/>
                <a:cs typeface="微软雅黑" panose="020B0503020204020204" charset="-122"/>
              </a:rPr>
              <a:t>-12</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10</a:t>
            </a:r>
            <a:r>
              <a:rPr lang="en-US" altLang="zh-CN" b="1" baseline="30000" dirty="0">
                <a:solidFill>
                  <a:srgbClr val="C00000"/>
                </a:solidFill>
                <a:latin typeface="微软雅黑" panose="020B0503020204020204" charset="-122"/>
                <a:ea typeface="微软雅黑" panose="020B0503020204020204" charset="-122"/>
                <a:cs typeface="微软雅黑" panose="020B0503020204020204" charset="-122"/>
              </a:rPr>
              <a:t>-15</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秒量级（超短光脉冲</a:t>
            </a:r>
            <a:r>
              <a:rPr lang="zh-CN" altLang="en-US" b="1" dirty="0">
                <a:latin typeface="微软雅黑" panose="020B0503020204020204" charset="-122"/>
                <a:ea typeface="微软雅黑" panose="020B0503020204020204" charset="-122"/>
                <a:cs typeface="微软雅黑" panose="020B0503020204020204" charset="-122"/>
                <a:sym typeface="+mn-ea"/>
              </a:rPr>
              <a:t>）</a:t>
            </a:r>
            <a:endParaRPr lang="zh-CN" altLang="en-US" b="1" dirty="0">
              <a:latin typeface="微软雅黑" panose="020B0503020204020204" charset="-122"/>
              <a:ea typeface="微软雅黑" panose="020B0503020204020204" charset="-122"/>
              <a:cs typeface="微软雅黑" panose="020B0503020204020204" charset="-122"/>
              <a:sym typeface="+mn-ea"/>
            </a:endParaRPr>
          </a:p>
          <a:p>
            <a:pPr marL="342900" indent="-342900">
              <a:buClr>
                <a:srgbClr val="4472C4"/>
              </a:buClr>
              <a:buFont typeface="Wingdings" panose="05000000000000000000" charset="0"/>
              <a:buChar char=""/>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峰值</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功率高达</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太</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瓦（</a:t>
            </a:r>
            <a:r>
              <a:rPr lang="en-US" altLang="zh-CN" b="1" dirty="0" smtClean="0">
                <a:solidFill>
                  <a:srgbClr val="C00000"/>
                </a:solidFill>
                <a:latin typeface="微软雅黑" panose="020B0503020204020204" charset="-122"/>
                <a:ea typeface="微软雅黑" panose="020B0503020204020204" charset="-122"/>
                <a:cs typeface="微软雅黑" panose="020B0503020204020204" charset="-122"/>
              </a:rPr>
              <a:t>10</a:t>
            </a:r>
            <a:r>
              <a:rPr lang="en-US" altLang="zh-CN" b="1" baseline="30000" dirty="0" smtClean="0">
                <a:solidFill>
                  <a:srgbClr val="C00000"/>
                </a:solidFill>
                <a:latin typeface="微软雅黑" panose="020B0503020204020204" charset="-122"/>
                <a:ea typeface="微软雅黑" panose="020B0503020204020204" charset="-122"/>
                <a:cs typeface="微软雅黑" panose="020B0503020204020204" charset="-122"/>
              </a:rPr>
              <a:t>12</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量级</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9" name="矩形 8"/>
          <p:cNvSpPr/>
          <p:nvPr/>
        </p:nvSpPr>
        <p:spPr>
          <a:xfrm>
            <a:off x="838835" y="6002020"/>
            <a:ext cx="7120890" cy="645160"/>
          </a:xfrm>
          <a:prstGeom prst="rect">
            <a:avLst/>
          </a:prstGeom>
        </p:spPr>
        <p:txBody>
          <a:bodyPr wrap="square">
            <a:spAutoFit/>
          </a:bodyPr>
          <a:p>
            <a:pPr marL="342900" indent="-342900">
              <a:buClr>
                <a:srgbClr val="4472C4"/>
              </a:buClr>
              <a:buFont typeface="Wingdings" panose="05000000000000000000" charset="0"/>
              <a:buChar char=""/>
            </a:pP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调</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Q</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技术</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是将一般输出的连续或脉冲激光能量压缩到宽度极窄的脉</a:t>
            </a:r>
            <a:br>
              <a:rPr lang="zh-CN" altLang="en-US" b="1" dirty="0">
                <a:solidFill>
                  <a:schemeClr val="tx1"/>
                </a:solidFill>
                <a:latin typeface="微软雅黑" panose="020B0503020204020204" charset="-122"/>
                <a:ea typeface="微软雅黑" panose="020B0503020204020204" charset="-122"/>
                <a:cs typeface="微软雅黑" panose="020B0503020204020204" charset="-122"/>
              </a:rPr>
            </a:b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冲中发射，从而使光源的峰值功率可提高几个数量级的一种技术。</a:t>
            </a: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 </a:t>
            </a:r>
            <a:endParaRPr lang="zh-CN" altLang="en-US"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0" name="矩形 9"/>
          <p:cNvSpPr/>
          <p:nvPr/>
        </p:nvSpPr>
        <p:spPr>
          <a:xfrm>
            <a:off x="838835" y="1348962"/>
            <a:ext cx="7120900" cy="1198880"/>
          </a:xfrm>
          <a:prstGeom prst="rect">
            <a:avLst/>
          </a:prstGeom>
          <a:ln>
            <a:solidFill>
              <a:srgbClr val="FF66CC"/>
            </a:solidFill>
          </a:ln>
        </p:spPr>
        <p:style>
          <a:lnRef idx="2">
            <a:schemeClr val="accent2"/>
          </a:lnRef>
          <a:fillRef idx="1">
            <a:schemeClr val="lt1"/>
          </a:fillRef>
          <a:effectRef idx="0">
            <a:schemeClr val="accent2"/>
          </a:effectRef>
          <a:fontRef idx="minor">
            <a:schemeClr val="dk1"/>
          </a:fontRef>
        </p:style>
        <p:txBody>
          <a:bodyPr wrap="square">
            <a:spAutoFit/>
          </a:bodyPr>
          <a:p>
            <a:pPr marL="285750" indent="-285750">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这是因为普通的激光器谐振腔的阈值始终是不变的，一旦光泵浦使反转粒子数达到阈值时，激光器便开始振荡，使得粒子数减少，使得上能级不能累积很大的反转粒子数，只能被限制在阈值反转粒子数附近。</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40" name="文本框 39"/>
          <p:cNvSpPr txBox="1"/>
          <p:nvPr/>
        </p:nvSpPr>
        <p:spPr>
          <a:xfrm>
            <a:off x="842010" y="2867660"/>
            <a:ext cx="7117715" cy="460375"/>
          </a:xfrm>
          <a:prstGeom prst="rect">
            <a:avLst/>
          </a:prstGeom>
          <a:noFill/>
        </p:spPr>
        <p:txBody>
          <a:bodyPr wrap="square" rtlCol="0">
            <a:spAutoFit/>
          </a:bodyPr>
          <a:lstStyle/>
          <a:p>
            <a:pPr marL="342900" indent="-342900">
              <a:buFont typeface="Wingdings" panose="05000000000000000000" pitchFamily="2" charset="2"/>
              <a:buChar char="Ø"/>
            </a:pPr>
            <a:r>
              <a:rPr lang="zh-CN" altLang="en-US" sz="2400" b="1" dirty="0" smtClean="0">
                <a:solidFill>
                  <a:srgbClr val="C00000"/>
                </a:solidFill>
                <a:latin typeface="微软雅黑" panose="020B0503020204020204" charset="-122"/>
                <a:ea typeface="微软雅黑" panose="020B0503020204020204" charset="-122"/>
                <a:cs typeface="微软雅黑" panose="020B0503020204020204" charset="-122"/>
              </a:rPr>
              <a:t>如何改善</a:t>
            </a: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rPr>
              <a:t>脉冲性能</a:t>
            </a:r>
            <a:r>
              <a:rPr lang="en-US" altLang="zh-CN" sz="2400" b="1" dirty="0" smtClean="0">
                <a:solidFill>
                  <a:srgbClr val="C00000"/>
                </a:solidFill>
                <a:latin typeface="微软雅黑" panose="020B0503020204020204" charset="-122"/>
                <a:ea typeface="微软雅黑" panose="020B0503020204020204" charset="-122"/>
                <a:cs typeface="微软雅黑" panose="020B0503020204020204" charset="-122"/>
              </a:rPr>
              <a:t>?</a:t>
            </a:r>
            <a:endParaRPr lang="en-US" altLang="zh-CN" sz="2400" b="1" dirty="0" smtClean="0">
              <a:solidFill>
                <a:srgbClr val="C00000"/>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1"/>
          <a:stretch>
            <a:fillRect/>
          </a:stretch>
        </p:blipFill>
        <p:spPr>
          <a:xfrm>
            <a:off x="8093075" y="1348740"/>
            <a:ext cx="3991610" cy="35979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激光调</a:t>
            </a:r>
            <a:r>
              <a:rPr lang="en-US" altLang="zh-CN"/>
              <a:t>Q</a:t>
            </a:r>
            <a:r>
              <a:rPr lang="zh-CN" altLang="en-US"/>
              <a:t>技术</a:t>
            </a:r>
            <a:endParaRPr lang="zh-CN" altLang="en-US"/>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94527" y="3372966"/>
            <a:ext cx="4180078" cy="3339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10" name="文本框 39"/>
              <p:cNvSpPr txBox="1"/>
              <p:nvPr/>
            </p:nvSpPr>
            <p:spPr>
              <a:xfrm>
                <a:off x="1041136" y="1245555"/>
                <a:ext cx="7767848" cy="2073275"/>
              </a:xfrm>
              <a:prstGeom prst="rect">
                <a:avLst/>
              </a:prstGeom>
              <a:noFill/>
            </p:spPr>
            <p:txBody>
              <a:bodyPr wrap="square" rtlCol="0">
                <a:spAutoFit/>
              </a:bodyPr>
              <a:p>
                <a:pPr marL="342900" indent="-342900">
                  <a:buClr>
                    <a:srgbClr val="4472C4"/>
                  </a:buClr>
                  <a:buFont typeface="Wingdings" panose="05000000000000000000" charset="0"/>
                  <a:buChar char=""/>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激光谐振腔的品质因素</a:t>
                </a:r>
                <a14:m>
                  <m:oMath xmlns:m="http://schemas.openxmlformats.org/officeDocument/2006/math">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𝑸</m:t>
                    </m:r>
                  </m:oMath>
                </a14:m>
                <a:endParaRPr lang="en-US" altLang="zh-CN" b="1" dirty="0" smtClean="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14:m>
                  <m:oMathPara xmlns:m="http://schemas.openxmlformats.org/officeDocument/2006/math">
                    <m:oMathParaPr>
                      <m:jc m:val="centerGroup"/>
                    </m:oMathParaPr>
                    <m:oMath xmlns:m="http://schemas.openxmlformats.org/officeDocument/2006/math">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𝑸</m:t>
                      </m:r>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m:t>
                      </m:r>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𝟐</m:t>
                      </m:r>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𝝅</m:t>
                      </m:r>
                      <m:f>
                        <m:fPr>
                          <m:ctrlPr>
                            <a:rPr lang="en-US" altLang="zh-CN" b="1" i="1" smtClean="0">
                              <a:solidFill>
                                <a:schemeClr val="tx1"/>
                              </a:solidFill>
                              <a:latin typeface="Cambria Math" panose="02040503050406030204" charset="0"/>
                              <a:ea typeface="Cambria Math" panose="02040503050406030204"/>
                              <a:cs typeface="Cambria Math" panose="02040503050406030204" charset="0"/>
                            </a:rPr>
                          </m:ctrlPr>
                        </m:fPr>
                        <m:num>
                          <m:r>
                            <a:rPr lang="zh-CN" altLang="en-US" b="1" i="1">
                              <a:solidFill>
                                <a:schemeClr val="tx1"/>
                              </a:solidFill>
                              <a:latin typeface="Cambria Math" panose="02040503050406030204" charset="0"/>
                              <a:ea typeface="微软雅黑" panose="020B0503020204020204" charset="-122"/>
                              <a:cs typeface="Cambria Math" panose="02040503050406030204" charset="0"/>
                            </a:rPr>
                            <m:t>谐振</m:t>
                          </m:r>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腔内</m:t>
                          </m:r>
                          <m:r>
                            <a:rPr lang="zh-CN" altLang="en-US" b="1" i="1">
                              <a:solidFill>
                                <a:schemeClr val="tx1"/>
                              </a:solidFill>
                              <a:latin typeface="Cambria Math" panose="02040503050406030204" charset="0"/>
                              <a:ea typeface="微软雅黑" panose="020B0503020204020204" charset="-122"/>
                              <a:cs typeface="Cambria Math" panose="02040503050406030204" charset="0"/>
                            </a:rPr>
                            <m:t>储存</m:t>
                          </m:r>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的</m:t>
                          </m:r>
                          <m:r>
                            <a:rPr lang="zh-CN" altLang="en-US" b="1" i="1">
                              <a:solidFill>
                                <a:schemeClr val="tx1"/>
                              </a:solidFill>
                              <a:latin typeface="Cambria Math" panose="02040503050406030204" charset="0"/>
                              <a:ea typeface="微软雅黑" panose="020B0503020204020204" charset="-122"/>
                              <a:cs typeface="Cambria Math" panose="02040503050406030204" charset="0"/>
                            </a:rPr>
                            <m:t>能量</m:t>
                          </m:r>
                        </m:num>
                        <m:den>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每</m:t>
                          </m:r>
                          <m:r>
                            <a:rPr lang="zh-CN" altLang="en-US" b="1" i="1">
                              <a:solidFill>
                                <a:schemeClr val="tx1"/>
                              </a:solidFill>
                              <a:latin typeface="Cambria Math" panose="02040503050406030204" charset="0"/>
                              <a:ea typeface="微软雅黑" panose="020B0503020204020204" charset="-122"/>
                              <a:cs typeface="Cambria Math" panose="02040503050406030204" charset="0"/>
                            </a:rPr>
                            <m:t>振荡周期损耗</m:t>
                          </m:r>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的</m:t>
                          </m:r>
                          <m:r>
                            <a:rPr lang="zh-CN" altLang="en-US" b="1" i="1">
                              <a:solidFill>
                                <a:schemeClr val="tx1"/>
                              </a:solidFill>
                              <a:latin typeface="Cambria Math" panose="02040503050406030204" charset="0"/>
                              <a:ea typeface="微软雅黑" panose="020B0503020204020204" charset="-122"/>
                              <a:cs typeface="Cambria Math" panose="02040503050406030204" charset="0"/>
                            </a:rPr>
                            <m:t>能量</m:t>
                          </m:r>
                        </m:den>
                      </m:f>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m:t>
                      </m:r>
                      <m:f>
                        <m:fPr>
                          <m:ctrlPr>
                            <a:rPr lang="en-US" altLang="zh-CN" b="1" i="1" smtClean="0">
                              <a:solidFill>
                                <a:schemeClr val="tx1"/>
                              </a:solidFill>
                              <a:latin typeface="Cambria Math" panose="02040503050406030204" charset="0"/>
                              <a:ea typeface="Cambria Math" panose="02040503050406030204"/>
                              <a:cs typeface="Cambria Math" panose="02040503050406030204" charset="0"/>
                            </a:rPr>
                          </m:ctrlPr>
                        </m:fPr>
                        <m:num>
                          <m:r>
                            <a:rPr lang="en-US" altLang="zh-CN" b="1" i="1" smtClean="0">
                              <a:solidFill>
                                <a:schemeClr val="tx1"/>
                              </a:solidFill>
                              <a:latin typeface="Cambria Math" panose="02040503050406030204" charset="0"/>
                              <a:ea typeface="Cambria Math" panose="02040503050406030204"/>
                              <a:cs typeface="Cambria Math" panose="02040503050406030204" charset="0"/>
                            </a:rPr>
                            <m:t>𝟐</m:t>
                          </m:r>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𝝅</m:t>
                          </m:r>
                        </m:num>
                        <m:den>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𝝀</m:t>
                          </m:r>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𝜶</m:t>
                          </m:r>
                        </m:den>
                      </m:f>
                    </m:oMath>
                  </m:oMathPara>
                </a14:m>
                <a:endParaRPr lang="en-US" altLang="zh-CN" b="1" dirty="0" smtClean="0">
                  <a:solidFill>
                    <a:schemeClr val="tx1"/>
                  </a:solidFill>
                  <a:latin typeface="微软雅黑" panose="020B0503020204020204" charset="-122"/>
                  <a:ea typeface="微软雅黑" panose="020B0503020204020204" charset="-122"/>
                  <a:cs typeface="微软雅黑" panose="020B0503020204020204" charset="-122"/>
                </a:endParaRPr>
              </a:p>
              <a:p>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     式中，</a:t>
                </a:r>
                <a14:m>
                  <m:oMath xmlns:m="http://schemas.openxmlformats.org/officeDocument/2006/math">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𝜶</m:t>
                    </m:r>
                  </m:oMath>
                </a14:m>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是光在腔内传播的单程损耗。</a:t>
                </a:r>
                <a:endParaRPr lang="en-US" altLang="zh-CN" b="1" dirty="0" smtClean="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buClr>
                    <a:srgbClr val="4472C4"/>
                  </a:buClr>
                  <a:buFont typeface="Wingdings" panose="05000000000000000000" charset="0"/>
                  <a:buChar char=""/>
                </a:pPr>
                <a:endParaRPr lang="en-US" altLang="zh-CN" b="1" dirty="0" smtClean="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buClr>
                    <a:srgbClr val="4472C4"/>
                  </a:buClr>
                  <a:buFont typeface="Wingdings" panose="05000000000000000000" charset="0"/>
                  <a:buChar char=""/>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当</a:t>
                </a:r>
                <a14:m>
                  <m:oMath xmlns:m="http://schemas.openxmlformats.org/officeDocument/2006/math">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𝝀</m:t>
                    </m:r>
                  </m:oMath>
                </a14:m>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与腔长一定时，谐振腔的品质因素</a:t>
                </a:r>
                <a14:m>
                  <m:oMath xmlns:m="http://schemas.openxmlformats.org/officeDocument/2006/math">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𝑸</m:t>
                    </m:r>
                  </m:oMath>
                </a14:m>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与腔的损耗成反比，即</a:t>
                </a:r>
                <a14:m>
                  <m:oMath xmlns:m="http://schemas.openxmlformats.org/officeDocument/2006/math">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𝑸</m:t>
                    </m:r>
                  </m:oMath>
                </a14:m>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值可以</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表征谐振腔损耗的大小</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mc:Choice>
        <mc:Fallback>
          <p:sp>
            <p:nvSpPr>
              <p:cNvPr id="10" name="文本框 39"/>
              <p:cNvSpPr txBox="1">
                <a:spLocks noRot="1" noChangeAspect="1" noMove="1" noResize="1" noEditPoints="1" noAdjustHandles="1" noChangeArrowheads="1" noChangeShapeType="1" noTextEdit="1"/>
              </p:cNvSpPr>
              <p:nvPr/>
            </p:nvSpPr>
            <p:spPr>
              <a:xfrm>
                <a:off x="1041136" y="1245555"/>
                <a:ext cx="7767848" cy="2073275"/>
              </a:xfrm>
              <a:prstGeom prst="rect">
                <a:avLst/>
              </a:prstGeom>
              <a:blipFill rotWithShape="1">
                <a:blip r:embed="rId2"/>
                <a:stretch>
                  <a:fillRect l="-5" t="-15" r="3" b="15"/>
                </a:stretch>
              </a:blipFill>
            </p:spPr>
            <p:txBody>
              <a:bodyPr/>
              <a:lstStyle/>
              <a:p>
                <a:r>
                  <a:rPr lang="zh-CN" altLang="en-US">
                    <a:noFill/>
                  </a:rPr>
                  <a:t> </a:t>
                </a:r>
              </a:p>
            </p:txBody>
          </p:sp>
        </mc:Fallback>
      </mc:AlternateContent>
      <p:sp>
        <p:nvSpPr>
          <p:cNvPr id="4" name="矩形 3"/>
          <p:cNvSpPr/>
          <p:nvPr/>
        </p:nvSpPr>
        <p:spPr>
          <a:xfrm>
            <a:off x="1041136" y="3611337"/>
            <a:ext cx="4572000" cy="2861310"/>
          </a:xfrm>
          <a:prstGeom prst="rect">
            <a:avLst/>
          </a:prstGeom>
          <a:ln>
            <a:solidFill>
              <a:srgbClr val="FF66CC"/>
            </a:solidFill>
          </a:ln>
        </p:spPr>
        <p:txBody>
          <a:bodyPr>
            <a:spAutoFit/>
          </a:bodyPr>
          <a:p>
            <a:r>
              <a:rPr lang="zh-CN" altLang="en-US" b="1" dirty="0">
                <a:solidFill>
                  <a:srgbClr val="FF66CC"/>
                </a:solidFill>
                <a:latin typeface="微软雅黑" panose="020B0503020204020204" charset="-122"/>
                <a:ea typeface="微软雅黑" panose="020B0503020204020204" charset="-122"/>
                <a:cs typeface="微软雅黑" panose="020B0503020204020204" charset="-122"/>
              </a:rPr>
              <a:t>调</a:t>
            </a:r>
            <a:r>
              <a:rPr lang="en-US" altLang="zh-CN" b="1" dirty="0">
                <a:solidFill>
                  <a:srgbClr val="FF66CC"/>
                </a:solidFill>
                <a:latin typeface="微软雅黑" panose="020B0503020204020204" charset="-122"/>
                <a:ea typeface="微软雅黑" panose="020B0503020204020204" charset="-122"/>
                <a:cs typeface="微软雅黑" panose="020B0503020204020204" charset="-122"/>
              </a:rPr>
              <a:t>Q</a:t>
            </a:r>
            <a:r>
              <a:rPr lang="zh-CN" altLang="en-US" b="1" dirty="0">
                <a:solidFill>
                  <a:srgbClr val="FF66CC"/>
                </a:solidFill>
                <a:latin typeface="微软雅黑" panose="020B0503020204020204" charset="-122"/>
                <a:ea typeface="微软雅黑" panose="020B0503020204020204" charset="-122"/>
                <a:cs typeface="微软雅黑" panose="020B0503020204020204" charset="-122"/>
              </a:rPr>
              <a:t>技术的基本思想</a:t>
            </a:r>
            <a:r>
              <a:rPr lang="en-US" altLang="zh-CN" b="1"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当</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激光上能级积累的反转粒子数不多时，人为地</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控制激光器</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阈值（低</a:t>
            </a:r>
            <a:r>
              <a:rPr lang="en-US" altLang="zh-CN" b="1" dirty="0" smtClean="0">
                <a:solidFill>
                  <a:srgbClr val="C00000"/>
                </a:solidFill>
                <a:latin typeface="微软雅黑" panose="020B0503020204020204" charset="-122"/>
                <a:ea typeface="微软雅黑" panose="020B0503020204020204" charset="-122"/>
                <a:cs typeface="微软雅黑" panose="020B0503020204020204" charset="-122"/>
              </a:rPr>
              <a:t>Q</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高损耗）</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使其很高，抑制激光振荡的产生。在这种情况下，由于光束的激励，激光上能级将不断地</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积累粒子数</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。当反转粒子数达到最大数量时，突然</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降低激光器的阈值</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（高</a:t>
            </a:r>
            <a:r>
              <a:rPr lang="en-US" altLang="zh-CN" b="1" dirty="0" smtClean="0">
                <a:solidFill>
                  <a:srgbClr val="C00000"/>
                </a:solidFill>
                <a:latin typeface="微软雅黑" panose="020B0503020204020204" charset="-122"/>
                <a:ea typeface="微软雅黑" panose="020B0503020204020204" charset="-122"/>
                <a:cs typeface="微软雅黑" panose="020B0503020204020204" charset="-122"/>
              </a:rPr>
              <a:t>Q</a:t>
            </a: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低损耗）</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此时亚稳态上的粒子的能量很快转换为光子</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能量，</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光子像雪崩一样以极高的速率增长，输出峰值功率高、宽度窄的激光巨</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脉冲。</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激光调</a:t>
            </a:r>
            <a:r>
              <a:rPr lang="en-US" altLang="zh-CN"/>
              <a:t>Q</a:t>
            </a:r>
            <a:r>
              <a:rPr lang="zh-CN" altLang="en-US"/>
              <a:t>技术</a:t>
            </a:r>
            <a:endParaRPr lang="zh-CN" altLang="en-US"/>
          </a:p>
        </p:txBody>
      </p:sp>
      <p:sp>
        <p:nvSpPr>
          <p:cNvPr id="11" name="矩形 10"/>
          <p:cNvSpPr/>
          <p:nvPr/>
        </p:nvSpPr>
        <p:spPr>
          <a:xfrm>
            <a:off x="1587164" y="1501132"/>
            <a:ext cx="5683586" cy="460375"/>
          </a:xfrm>
          <a:prstGeom prst="rect">
            <a:avLst/>
          </a:prstGeom>
        </p:spPr>
        <p:txBody>
          <a:bodyPr wrap="square">
            <a:spAutoFit/>
          </a:bodyPr>
          <a:lstStyle/>
          <a:p>
            <a:r>
              <a:rPr lang="zh-CN" altLang="en-US" sz="2400" b="1" dirty="0">
                <a:solidFill>
                  <a:srgbClr val="CC00CC"/>
                </a:solidFill>
                <a:latin typeface="微软雅黑" panose="020B0503020204020204" charset="-122"/>
                <a:cs typeface="微软雅黑" panose="020B0503020204020204" charset="-122"/>
              </a:rPr>
              <a:t>普克尔盒（</a:t>
            </a:r>
            <a:r>
              <a:rPr lang="en-US" altLang="en-US" sz="2400" b="1" dirty="0" err="1" smtClean="0">
                <a:solidFill>
                  <a:srgbClr val="CC00CC"/>
                </a:solidFill>
                <a:latin typeface="微软雅黑" panose="020B0503020204020204" charset="-122"/>
                <a:ea typeface="微软雅黑" panose="020B0503020204020204" charset="-122"/>
                <a:cs typeface="微软雅黑" panose="020B0503020204020204" charset="-122"/>
              </a:rPr>
              <a:t>Pockels</a:t>
            </a:r>
            <a:r>
              <a:rPr lang="en-US" altLang="en-US" sz="2400" b="1" dirty="0" smtClean="0">
                <a:solidFill>
                  <a:srgbClr val="CC00CC"/>
                </a:solidFill>
                <a:latin typeface="微软雅黑" panose="020B0503020204020204" charset="-122"/>
                <a:ea typeface="微软雅黑" panose="020B0503020204020204" charset="-122"/>
                <a:cs typeface="微软雅黑" panose="020B0503020204020204" charset="-122"/>
              </a:rPr>
              <a:t>-Cell</a:t>
            </a:r>
            <a:r>
              <a:rPr lang="zh-CN" altLang="en-US" sz="2400" b="1" dirty="0">
                <a:solidFill>
                  <a:srgbClr val="CC00CC"/>
                </a:solidFill>
                <a:latin typeface="微软雅黑" panose="020B0503020204020204" charset="-122"/>
                <a:cs typeface="微软雅黑" panose="020B0503020204020204" charset="-122"/>
                <a:sym typeface="+mn-ea"/>
              </a:rPr>
              <a:t>）电光</a:t>
            </a:r>
            <a:r>
              <a:rPr lang="zh-CN" altLang="en-US" sz="2400" b="1" dirty="0">
                <a:solidFill>
                  <a:srgbClr val="CC00CC"/>
                </a:solidFill>
                <a:latin typeface="微软雅黑" panose="020B0503020204020204" charset="-122"/>
                <a:cs typeface="微软雅黑" panose="020B0503020204020204" charset="-122"/>
              </a:rPr>
              <a:t>调</a:t>
            </a:r>
            <a:r>
              <a:rPr lang="en-US" altLang="zh-CN" sz="2400" b="1" dirty="0">
                <a:solidFill>
                  <a:srgbClr val="CC00CC"/>
                </a:solidFill>
                <a:latin typeface="微软雅黑" panose="020B0503020204020204" charset="-122"/>
                <a:cs typeface="微软雅黑" panose="020B0503020204020204" charset="-122"/>
              </a:rPr>
              <a:t>Q</a:t>
            </a:r>
            <a:r>
              <a:rPr lang="zh-CN" altLang="en-US" sz="2400" b="1" dirty="0">
                <a:solidFill>
                  <a:srgbClr val="CC00CC"/>
                </a:solidFill>
                <a:latin typeface="微软雅黑" panose="020B0503020204020204" charset="-122"/>
                <a:cs typeface="微软雅黑" panose="020B0503020204020204" charset="-122"/>
              </a:rPr>
              <a:t>技术</a:t>
            </a:r>
            <a:endParaRPr lang="zh-CN" altLang="en-US" sz="2400" b="1" dirty="0">
              <a:solidFill>
                <a:srgbClr val="CC00CC"/>
              </a:solidFill>
              <a:latin typeface="微软雅黑" panose="020B0503020204020204" charset="-122"/>
              <a:cs typeface="微软雅黑" panose="020B0503020204020204" charset="-122"/>
            </a:endParaRPr>
          </a:p>
        </p:txBody>
      </p:sp>
      <p:grpSp>
        <p:nvGrpSpPr>
          <p:cNvPr id="61" name="Group 6"/>
          <p:cNvGrpSpPr/>
          <p:nvPr/>
        </p:nvGrpSpPr>
        <p:grpSpPr bwMode="auto">
          <a:xfrm>
            <a:off x="2111374" y="2898535"/>
            <a:ext cx="2947987" cy="1955800"/>
            <a:chOff x="1068388" y="3217863"/>
            <a:chExt cx="2947987" cy="1955800"/>
          </a:xfrm>
        </p:grpSpPr>
        <p:sp>
          <p:nvSpPr>
            <p:cNvPr id="62" name="Rectangle 20"/>
            <p:cNvSpPr>
              <a:spLocks noChangeArrowheads="1"/>
            </p:cNvSpPr>
            <p:nvPr/>
          </p:nvSpPr>
          <p:spPr bwMode="auto">
            <a:xfrm>
              <a:off x="1068388" y="3217863"/>
              <a:ext cx="2947987" cy="1955800"/>
            </a:xfrm>
            <a:prstGeom prst="rect">
              <a:avLst/>
            </a:prstGeom>
            <a:solidFill>
              <a:schemeClr val="tx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altLang="en-US" sz="2400">
                <a:solidFill>
                  <a:srgbClr val="000000"/>
                </a:solidFill>
                <a:ea typeface="微软雅黑" panose="020B0503020204020204" charset="-122"/>
                <a:cs typeface="微软雅黑" panose="020B0503020204020204" charset="-122"/>
              </a:endParaRPr>
            </a:p>
          </p:txBody>
        </p:sp>
        <p:sp>
          <p:nvSpPr>
            <p:cNvPr id="63" name="Text Box 21"/>
            <p:cNvSpPr txBox="1">
              <a:spLocks noChangeArrowheads="1"/>
            </p:cNvSpPr>
            <p:nvPr/>
          </p:nvSpPr>
          <p:spPr bwMode="auto">
            <a:xfrm>
              <a:off x="2000250" y="4246563"/>
              <a:ext cx="1928813" cy="922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panose="020B0604020202020204" pitchFamily="34" charset="0"/>
                </a:defRPr>
              </a:lvl1pPr>
              <a:lvl2pPr>
                <a:defRPr sz="28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algn="ctr" eaLnBrk="1" hangingPunct="1">
                <a:spcBef>
                  <a:spcPct val="50000"/>
                </a:spcBef>
              </a:pPr>
              <a:r>
                <a:rPr lang="en-US" altLang="en-US" sz="1800">
                  <a:solidFill>
                    <a:srgbClr val="FFFFFF"/>
                  </a:solidFill>
                  <a:latin typeface="微软雅黑" panose="020B0503020204020204" charset="-122"/>
                  <a:ea typeface="微软雅黑" panose="020B0503020204020204" charset="-122"/>
                  <a:cs typeface="微软雅黑" panose="020B0503020204020204" charset="-122"/>
                </a:rPr>
                <a:t>Pockels cell as wave plate with axes at </a:t>
              </a:r>
              <a:r>
                <a:rPr lang="en-US" altLang="en-US" sz="1800">
                  <a:solidFill>
                    <a:srgbClr val="FFFFFF"/>
                  </a:solidFill>
                  <a:latin typeface="微软雅黑" panose="020B0503020204020204" charset="-122"/>
                  <a:ea typeface="微软雅黑" panose="020B0503020204020204" charset="-122"/>
                  <a:cs typeface="Arial" panose="020B0604020202020204" pitchFamily="34" charset="0"/>
                </a:rPr>
                <a:t>±45°</a:t>
              </a:r>
              <a:endParaRPr lang="en-US" altLang="en-US" sz="180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64" name="Text Box 22"/>
            <p:cNvSpPr txBox="1">
              <a:spLocks noChangeArrowheads="1"/>
            </p:cNvSpPr>
            <p:nvPr/>
          </p:nvSpPr>
          <p:spPr bwMode="auto">
            <a:xfrm>
              <a:off x="1346200" y="3217863"/>
              <a:ext cx="1618456"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Arial" panose="020B0604020202020204" pitchFamily="34" charset="0"/>
                </a:defRPr>
              </a:lvl1pPr>
              <a:lvl2pPr>
                <a:defRPr sz="28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eaLnBrk="1" hangingPunct="1">
                <a:spcBef>
                  <a:spcPct val="50000"/>
                </a:spcBef>
              </a:pPr>
              <a:r>
                <a:rPr lang="en-US" altLang="en-US" sz="1800" dirty="0">
                  <a:solidFill>
                    <a:srgbClr val="FFFFFF"/>
                  </a:solidFill>
                  <a:latin typeface="微软雅黑" panose="020B0503020204020204" charset="-122"/>
                  <a:ea typeface="微软雅黑" panose="020B0503020204020204" charset="-122"/>
                  <a:cs typeface="Arial" panose="020B0604020202020204" pitchFamily="34" charset="0"/>
                </a:rPr>
                <a:t>0</a:t>
              </a:r>
              <a:r>
                <a:rPr lang="en-US" altLang="en-US" sz="1800" dirty="0">
                  <a:solidFill>
                    <a:srgbClr val="FFFFFF"/>
                  </a:solidFill>
                  <a:latin typeface="微软雅黑" panose="020B0503020204020204" charset="-122"/>
                  <a:ea typeface="微软雅黑" panose="020B0503020204020204" charset="-122"/>
                  <a:cs typeface="微软雅黑" panose="020B0503020204020204" charset="-122"/>
                </a:rPr>
                <a:t>°</a:t>
              </a:r>
              <a:r>
                <a:rPr lang="en-US" altLang="en-US" sz="1800" dirty="0">
                  <a:solidFill>
                    <a:srgbClr val="FFFFFF"/>
                  </a:solidFill>
                  <a:latin typeface="微软雅黑" panose="020B0503020204020204" charset="-122"/>
                  <a:ea typeface="微软雅黑" panose="020B0503020204020204" charset="-122"/>
                  <a:cs typeface="Arial" panose="020B0604020202020204" pitchFamily="34" charset="0"/>
                </a:rPr>
                <a:t> </a:t>
              </a:r>
              <a:r>
                <a:rPr lang="en-US" altLang="en-US" sz="1800" dirty="0">
                  <a:solidFill>
                    <a:srgbClr val="FFFFFF"/>
                  </a:solidFill>
                  <a:latin typeface="微软雅黑" panose="020B0503020204020204" charset="-122"/>
                  <a:ea typeface="微软雅黑" panose="020B0503020204020204" charset="-122"/>
                  <a:cs typeface="微软雅黑" panose="020B0503020204020204" charset="-122"/>
                </a:rPr>
                <a:t>Polarizer</a:t>
              </a:r>
              <a:endParaRPr lang="en-US" altLang="en-US" sz="1800"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65" name="Line 23"/>
            <p:cNvSpPr>
              <a:spLocks noChangeShapeType="1"/>
            </p:cNvSpPr>
            <p:nvPr/>
          </p:nvSpPr>
          <p:spPr bwMode="auto">
            <a:xfrm>
              <a:off x="1223963" y="3968750"/>
              <a:ext cx="290512" cy="0"/>
            </a:xfrm>
            <a:prstGeom prst="line">
              <a:avLst/>
            </a:prstGeom>
            <a:noFill/>
            <a:ln w="38100">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nvGrpSpPr>
            <p:cNvPr id="66" name="Group 25"/>
            <p:cNvGrpSpPr/>
            <p:nvPr/>
          </p:nvGrpSpPr>
          <p:grpSpPr bwMode="auto">
            <a:xfrm>
              <a:off x="2571750" y="3641725"/>
              <a:ext cx="357188" cy="622300"/>
              <a:chOff x="-249" y="2065"/>
              <a:chExt cx="249" cy="440"/>
            </a:xfrm>
          </p:grpSpPr>
          <p:sp>
            <p:nvSpPr>
              <p:cNvPr id="83" name="AutoShape 26"/>
              <p:cNvSpPr>
                <a:spLocks noChangeArrowheads="1"/>
              </p:cNvSpPr>
              <p:nvPr/>
            </p:nvSpPr>
            <p:spPr bwMode="auto">
              <a:xfrm flipH="1">
                <a:off x="-249" y="2285"/>
                <a:ext cx="200" cy="220"/>
              </a:xfrm>
              <a:prstGeom prst="parallelogram">
                <a:avLst>
                  <a:gd name="adj" fmla="val 25000"/>
                </a:avLst>
              </a:prstGeom>
              <a:solidFill>
                <a:srgbClr val="C174C1"/>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altLang="en-US" sz="2400">
                  <a:solidFill>
                    <a:srgbClr val="000000"/>
                  </a:solidFill>
                  <a:ea typeface="微软雅黑" panose="020B0503020204020204" charset="-122"/>
                  <a:cs typeface="微软雅黑" panose="020B0503020204020204" charset="-122"/>
                </a:endParaRPr>
              </a:p>
            </p:txBody>
          </p:sp>
          <p:sp>
            <p:nvSpPr>
              <p:cNvPr id="84" name="AutoShape 27"/>
              <p:cNvSpPr>
                <a:spLocks noChangeArrowheads="1"/>
              </p:cNvSpPr>
              <p:nvPr/>
            </p:nvSpPr>
            <p:spPr bwMode="auto">
              <a:xfrm>
                <a:off x="-98" y="2066"/>
                <a:ext cx="98" cy="437"/>
              </a:xfrm>
              <a:prstGeom prst="diamond">
                <a:avLst/>
              </a:prstGeom>
              <a:solidFill>
                <a:srgbClr val="DF85DF"/>
              </a:solidFill>
              <a:ln w="12700">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altLang="en-US" sz="2400">
                  <a:solidFill>
                    <a:srgbClr val="000000"/>
                  </a:solidFill>
                  <a:ea typeface="微软雅黑" panose="020B0503020204020204" charset="-122"/>
                  <a:cs typeface="微软雅黑" panose="020B0503020204020204" charset="-122"/>
                </a:endParaRPr>
              </a:p>
            </p:txBody>
          </p:sp>
          <p:sp>
            <p:nvSpPr>
              <p:cNvPr id="85" name="AutoShape 28"/>
              <p:cNvSpPr>
                <a:spLocks noChangeArrowheads="1"/>
              </p:cNvSpPr>
              <p:nvPr/>
            </p:nvSpPr>
            <p:spPr bwMode="auto">
              <a:xfrm flipH="1" flipV="1">
                <a:off x="-249" y="2065"/>
                <a:ext cx="200" cy="220"/>
              </a:xfrm>
              <a:prstGeom prst="parallelogram">
                <a:avLst>
                  <a:gd name="adj" fmla="val 25000"/>
                </a:avLst>
              </a:prstGeom>
              <a:solidFill>
                <a:srgbClr val="975A9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altLang="en-US" sz="2400">
                  <a:solidFill>
                    <a:srgbClr val="000000"/>
                  </a:solidFill>
                  <a:ea typeface="微软雅黑" panose="020B0503020204020204" charset="-122"/>
                  <a:cs typeface="微软雅黑" panose="020B0503020204020204" charset="-122"/>
                </a:endParaRPr>
              </a:p>
            </p:txBody>
          </p:sp>
        </p:grpSp>
        <p:sp>
          <p:nvSpPr>
            <p:cNvPr id="67" name="AutoShape 35"/>
            <p:cNvSpPr>
              <a:spLocks noChangeArrowheads="1"/>
            </p:cNvSpPr>
            <p:nvPr/>
          </p:nvSpPr>
          <p:spPr bwMode="auto">
            <a:xfrm rot="5400000" flipH="1">
              <a:off x="3298825" y="3806825"/>
              <a:ext cx="709613" cy="290513"/>
            </a:xfrm>
            <a:prstGeom prst="can">
              <a:avLst>
                <a:gd name="adj" fmla="val 25000"/>
              </a:avLst>
            </a:prstGeom>
            <a:solidFill>
              <a:srgbClr val="99CCFF"/>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altLang="en-US" sz="2400">
                <a:solidFill>
                  <a:srgbClr val="000000"/>
                </a:solidFill>
                <a:ea typeface="微软雅黑" panose="020B0503020204020204" charset="-122"/>
                <a:cs typeface="微软雅黑" panose="020B0503020204020204" charset="-122"/>
              </a:endParaRPr>
            </a:p>
          </p:txBody>
        </p:sp>
        <p:sp>
          <p:nvSpPr>
            <p:cNvPr id="68" name="Text Box 36"/>
            <p:cNvSpPr txBox="1">
              <a:spLocks noChangeArrowheads="1"/>
            </p:cNvSpPr>
            <p:nvPr/>
          </p:nvSpPr>
          <p:spPr bwMode="auto">
            <a:xfrm>
              <a:off x="3189288" y="3217863"/>
              <a:ext cx="781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Arial" panose="020B0604020202020204" pitchFamily="34" charset="0"/>
                </a:defRPr>
              </a:lvl1pPr>
              <a:lvl2pPr>
                <a:defRPr sz="28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eaLnBrk="1" hangingPunct="1"/>
              <a:r>
                <a:rPr lang="en-US" altLang="en-US" sz="1800">
                  <a:solidFill>
                    <a:srgbClr val="FFFFFF"/>
                  </a:solidFill>
                  <a:latin typeface="微软雅黑" panose="020B0503020204020204" charset="-122"/>
                  <a:ea typeface="微软雅黑" panose="020B0503020204020204" charset="-122"/>
                  <a:cs typeface="微软雅黑" panose="020B0503020204020204" charset="-122"/>
                </a:rPr>
                <a:t>Mirror</a:t>
              </a:r>
              <a:endParaRPr lang="en-US" altLang="en-US" sz="18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69" name="Line 43"/>
            <p:cNvSpPr>
              <a:spLocks noChangeShapeType="1"/>
            </p:cNvSpPr>
            <p:nvPr/>
          </p:nvSpPr>
          <p:spPr bwMode="auto">
            <a:xfrm rot="5400000">
              <a:off x="1799431" y="4482307"/>
              <a:ext cx="290513" cy="0"/>
            </a:xfrm>
            <a:prstGeom prst="line">
              <a:avLst/>
            </a:prstGeom>
            <a:noFill/>
            <a:ln w="38100">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nvGrpSpPr>
            <p:cNvPr id="70" name="Group 47"/>
            <p:cNvGrpSpPr/>
            <p:nvPr/>
          </p:nvGrpSpPr>
          <p:grpSpPr bwMode="auto">
            <a:xfrm>
              <a:off x="3057525" y="3897313"/>
              <a:ext cx="323850" cy="138112"/>
              <a:chOff x="2061" y="2519"/>
              <a:chExt cx="204" cy="87"/>
            </a:xfrm>
          </p:grpSpPr>
          <p:sp>
            <p:nvSpPr>
              <p:cNvPr id="81" name="Line 24"/>
              <p:cNvSpPr>
                <a:spLocks noChangeShapeType="1"/>
              </p:cNvSpPr>
              <p:nvPr/>
            </p:nvSpPr>
            <p:spPr bwMode="auto">
              <a:xfrm>
                <a:off x="2082" y="2519"/>
                <a:ext cx="183" cy="0"/>
              </a:xfrm>
              <a:prstGeom prst="line">
                <a:avLst/>
              </a:prstGeom>
              <a:noFill/>
              <a:ln w="38100">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82" name="Line 46"/>
              <p:cNvSpPr>
                <a:spLocks noChangeShapeType="1"/>
              </p:cNvSpPr>
              <p:nvPr/>
            </p:nvSpPr>
            <p:spPr bwMode="auto">
              <a:xfrm flipH="1">
                <a:off x="2061" y="2606"/>
                <a:ext cx="183" cy="0"/>
              </a:xfrm>
              <a:prstGeom prst="line">
                <a:avLst/>
              </a:prstGeom>
              <a:noFill/>
              <a:ln w="38100">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grpSp>
          <p:nvGrpSpPr>
            <p:cNvPr id="71" name="Group 89"/>
            <p:cNvGrpSpPr/>
            <p:nvPr/>
          </p:nvGrpSpPr>
          <p:grpSpPr bwMode="auto">
            <a:xfrm>
              <a:off x="1682750" y="3749675"/>
              <a:ext cx="501650" cy="512763"/>
              <a:chOff x="-588" y="2778"/>
              <a:chExt cx="588" cy="602"/>
            </a:xfrm>
          </p:grpSpPr>
          <p:grpSp>
            <p:nvGrpSpPr>
              <p:cNvPr id="72" name="Group 80"/>
              <p:cNvGrpSpPr/>
              <p:nvPr/>
            </p:nvGrpSpPr>
            <p:grpSpPr bwMode="auto">
              <a:xfrm flipH="1">
                <a:off x="-576" y="2778"/>
                <a:ext cx="484" cy="485"/>
                <a:chOff x="-878" y="2212"/>
                <a:chExt cx="486" cy="487"/>
              </a:xfrm>
            </p:grpSpPr>
            <p:sp>
              <p:nvSpPr>
                <p:cNvPr id="78" name="Line 81"/>
                <p:cNvSpPr>
                  <a:spLocks noChangeShapeType="1"/>
                </p:cNvSpPr>
                <p:nvPr/>
              </p:nvSpPr>
              <p:spPr bwMode="auto">
                <a:xfrm>
                  <a:off x="-878" y="2212"/>
                  <a:ext cx="486" cy="487"/>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79" name="Line 82"/>
                <p:cNvSpPr>
                  <a:spLocks noChangeShapeType="1"/>
                </p:cNvSpPr>
                <p:nvPr/>
              </p:nvSpPr>
              <p:spPr bwMode="auto">
                <a:xfrm>
                  <a:off x="-868" y="2214"/>
                  <a:ext cx="469" cy="46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80" name="Line 83"/>
                <p:cNvSpPr>
                  <a:spLocks noChangeShapeType="1"/>
                </p:cNvSpPr>
                <p:nvPr/>
              </p:nvSpPr>
              <p:spPr bwMode="auto">
                <a:xfrm>
                  <a:off x="-876" y="2224"/>
                  <a:ext cx="474" cy="47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sp>
            <p:nvSpPr>
              <p:cNvPr id="73" name="Rectangle 84"/>
              <p:cNvSpPr>
                <a:spLocks noChangeArrowheads="1"/>
              </p:cNvSpPr>
              <p:nvPr/>
            </p:nvSpPr>
            <p:spPr bwMode="auto">
              <a:xfrm flipV="1">
                <a:off x="-585" y="2788"/>
                <a:ext cx="584" cy="592"/>
              </a:xfrm>
              <a:prstGeom prst="rect">
                <a:avLst/>
              </a:prstGeom>
              <a:solidFill>
                <a:srgbClr val="B2B2B2">
                  <a:alpha val="50195"/>
                </a:srgbClr>
              </a:solidFill>
              <a:ln w="9525">
                <a:miter lim="800000"/>
              </a:ln>
              <a:effectLst/>
              <a:scene3d>
                <a:camera prst="legacyObliqueTopRight"/>
                <a:lightRig rig="legacyFlat3" dir="b"/>
              </a:scene3d>
              <a:sp3d extrusionH="430200" prstMaterial="legacyMatte">
                <a:bevelT w="13500" h="13500" prst="angle"/>
                <a:bevelB w="13500" h="13500" prst="angle"/>
                <a:extrusionClr>
                  <a:srgbClr val="B2B2B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flatTx/>
              </a:bodyPr>
              <a:lstStyle/>
              <a:p>
                <a:pPr eaLnBrk="1" hangingPunct="1"/>
                <a:endParaRPr lang="en-US" altLang="en-US" sz="2400">
                  <a:solidFill>
                    <a:srgbClr val="000000"/>
                  </a:solidFill>
                  <a:ea typeface="微软雅黑" panose="020B0503020204020204" charset="-122"/>
                  <a:cs typeface="微软雅黑" panose="020B0503020204020204" charset="-122"/>
                </a:endParaRPr>
              </a:p>
            </p:txBody>
          </p:sp>
          <p:grpSp>
            <p:nvGrpSpPr>
              <p:cNvPr id="74" name="Group 85"/>
              <p:cNvGrpSpPr/>
              <p:nvPr/>
            </p:nvGrpSpPr>
            <p:grpSpPr bwMode="auto">
              <a:xfrm flipH="1">
                <a:off x="-588" y="2788"/>
                <a:ext cx="588" cy="589"/>
                <a:chOff x="-980" y="2212"/>
                <a:chExt cx="588" cy="589"/>
              </a:xfrm>
            </p:grpSpPr>
            <p:sp>
              <p:nvSpPr>
                <p:cNvPr id="75" name="Line 86"/>
                <p:cNvSpPr>
                  <a:spLocks noChangeShapeType="1"/>
                </p:cNvSpPr>
                <p:nvPr/>
              </p:nvSpPr>
              <p:spPr bwMode="auto">
                <a:xfrm>
                  <a:off x="-980" y="2212"/>
                  <a:ext cx="588" cy="589"/>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76" name="Line 87"/>
                <p:cNvSpPr>
                  <a:spLocks noChangeShapeType="1"/>
                </p:cNvSpPr>
                <p:nvPr/>
              </p:nvSpPr>
              <p:spPr bwMode="auto">
                <a:xfrm>
                  <a:off x="-968" y="2214"/>
                  <a:ext cx="567" cy="56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77" name="Line 88"/>
                <p:cNvSpPr>
                  <a:spLocks noChangeShapeType="1"/>
                </p:cNvSpPr>
                <p:nvPr/>
              </p:nvSpPr>
              <p:spPr bwMode="auto">
                <a:xfrm>
                  <a:off x="-977" y="2226"/>
                  <a:ext cx="573" cy="57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grpSp>
      </p:grpSp>
      <p:grpSp>
        <p:nvGrpSpPr>
          <p:cNvPr id="86" name="Group 5"/>
          <p:cNvGrpSpPr/>
          <p:nvPr/>
        </p:nvGrpSpPr>
        <p:grpSpPr bwMode="auto">
          <a:xfrm>
            <a:off x="6065774" y="2911933"/>
            <a:ext cx="2965450" cy="1955800"/>
            <a:chOff x="5191125" y="3217863"/>
            <a:chExt cx="2965450" cy="1955800"/>
          </a:xfrm>
        </p:grpSpPr>
        <p:sp>
          <p:nvSpPr>
            <p:cNvPr id="87" name="Rectangle 11"/>
            <p:cNvSpPr>
              <a:spLocks noChangeArrowheads="1"/>
            </p:cNvSpPr>
            <p:nvPr/>
          </p:nvSpPr>
          <p:spPr bwMode="auto">
            <a:xfrm>
              <a:off x="5191125" y="3217863"/>
              <a:ext cx="2947988" cy="1955800"/>
            </a:xfrm>
            <a:prstGeom prst="rect">
              <a:avLst/>
            </a:prstGeom>
            <a:solidFill>
              <a:schemeClr val="tx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altLang="en-US" sz="2400">
                <a:solidFill>
                  <a:srgbClr val="000000"/>
                </a:solidFill>
                <a:ea typeface="微软雅黑" panose="020B0503020204020204" charset="-122"/>
                <a:cs typeface="微软雅黑" panose="020B0503020204020204" charset="-122"/>
              </a:endParaRPr>
            </a:p>
          </p:txBody>
        </p:sp>
        <p:sp>
          <p:nvSpPr>
            <p:cNvPr id="88" name="Rectangle 12"/>
            <p:cNvSpPr>
              <a:spLocks noChangeArrowheads="1"/>
            </p:cNvSpPr>
            <p:nvPr/>
          </p:nvSpPr>
          <p:spPr bwMode="auto">
            <a:xfrm>
              <a:off x="6654800" y="3795713"/>
              <a:ext cx="204788" cy="406400"/>
            </a:xfrm>
            <a:prstGeom prst="rect">
              <a:avLst/>
            </a:prstGeom>
            <a:solidFill>
              <a:srgbClr val="FF99FF"/>
            </a:solidFill>
            <a:ln w="9525">
              <a:miter lim="800000"/>
            </a:ln>
            <a:effectLst/>
            <a:scene3d>
              <a:camera prst="legacyObliqueTopRight"/>
              <a:lightRig rig="legacyFlat3" dir="b"/>
            </a:scene3d>
            <a:sp3d extrusionH="430200" prstMaterial="legacyMatte">
              <a:bevelT w="13500" h="13500" prst="angle"/>
              <a:bevelB w="13500" h="13500" prst="angle"/>
              <a:extrusionClr>
                <a:srgbClr val="FF99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flatTx/>
            </a:bodyPr>
            <a:lstStyle/>
            <a:p>
              <a:pPr eaLnBrk="1" hangingPunct="1"/>
              <a:endParaRPr lang="en-US" altLang="en-US" sz="2400">
                <a:solidFill>
                  <a:srgbClr val="000000"/>
                </a:solidFill>
                <a:ea typeface="微软雅黑" panose="020B0503020204020204" charset="-122"/>
                <a:cs typeface="微软雅黑" panose="020B0503020204020204" charset="-122"/>
              </a:endParaRPr>
            </a:p>
          </p:txBody>
        </p:sp>
        <p:sp>
          <p:nvSpPr>
            <p:cNvPr id="89" name="Text Box 13"/>
            <p:cNvSpPr txBox="1">
              <a:spLocks noChangeArrowheads="1"/>
            </p:cNvSpPr>
            <p:nvPr/>
          </p:nvSpPr>
          <p:spPr bwMode="auto">
            <a:xfrm>
              <a:off x="6203950" y="4217988"/>
              <a:ext cx="195262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panose="020B0604020202020204" pitchFamily="34" charset="0"/>
                </a:defRPr>
              </a:lvl1pPr>
              <a:lvl2pPr>
                <a:defRPr sz="28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algn="ctr" eaLnBrk="1" hangingPunct="1">
                <a:spcBef>
                  <a:spcPct val="50000"/>
                </a:spcBef>
              </a:pPr>
              <a:r>
                <a:rPr lang="en-US" altLang="en-US" sz="1800" dirty="0" err="1">
                  <a:solidFill>
                    <a:srgbClr val="FFFFFF"/>
                  </a:solidFill>
                  <a:latin typeface="微软雅黑" panose="020B0503020204020204" charset="-122"/>
                  <a:ea typeface="微软雅黑" panose="020B0503020204020204" charset="-122"/>
                  <a:cs typeface="微软雅黑" panose="020B0503020204020204" charset="-122"/>
                </a:rPr>
                <a:t>Pockels</a:t>
              </a:r>
              <a:r>
                <a:rPr lang="en-US" altLang="en-US" sz="1800" dirty="0">
                  <a:solidFill>
                    <a:srgbClr val="FFFFFF"/>
                  </a:solidFill>
                  <a:latin typeface="微软雅黑" panose="020B0503020204020204" charset="-122"/>
                  <a:ea typeface="微软雅黑" panose="020B0503020204020204" charset="-122"/>
                  <a:cs typeface="微软雅黑" panose="020B0503020204020204" charset="-122"/>
                </a:rPr>
                <a:t> cell as an isotropic medium</a:t>
              </a:r>
              <a:endParaRPr lang="en-US" altLang="en-US" sz="180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90" name="Text Box 16"/>
            <p:cNvSpPr txBox="1">
              <a:spLocks noChangeArrowheads="1"/>
            </p:cNvSpPr>
            <p:nvPr/>
          </p:nvSpPr>
          <p:spPr bwMode="auto">
            <a:xfrm>
              <a:off x="5421312" y="3217863"/>
              <a:ext cx="18811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Arial" panose="020B0604020202020204" pitchFamily="34" charset="0"/>
                </a:defRPr>
              </a:lvl1pPr>
              <a:lvl2pPr>
                <a:defRPr sz="28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eaLnBrk="1" hangingPunct="1">
                <a:spcBef>
                  <a:spcPct val="50000"/>
                </a:spcBef>
              </a:pPr>
              <a:r>
                <a:rPr lang="en-US" altLang="en-US" sz="1800" dirty="0">
                  <a:solidFill>
                    <a:srgbClr val="FFFFFF"/>
                  </a:solidFill>
                  <a:latin typeface="微软雅黑" panose="020B0503020204020204" charset="-122"/>
                  <a:ea typeface="微软雅黑" panose="020B0503020204020204" charset="-122"/>
                  <a:cs typeface="Arial" panose="020B0604020202020204" pitchFamily="34" charset="0"/>
                </a:rPr>
                <a:t>0</a:t>
              </a:r>
              <a:r>
                <a:rPr lang="en-US" altLang="en-US" sz="1800" dirty="0">
                  <a:solidFill>
                    <a:srgbClr val="FFFFFF"/>
                  </a:solidFill>
                  <a:latin typeface="微软雅黑" panose="020B0503020204020204" charset="-122"/>
                  <a:ea typeface="微软雅黑" panose="020B0503020204020204" charset="-122"/>
                  <a:cs typeface="微软雅黑" panose="020B0503020204020204" charset="-122"/>
                </a:rPr>
                <a:t>°</a:t>
              </a:r>
              <a:r>
                <a:rPr lang="en-US" altLang="en-US" sz="1800" dirty="0">
                  <a:solidFill>
                    <a:srgbClr val="FFFFFF"/>
                  </a:solidFill>
                  <a:latin typeface="微软雅黑" panose="020B0503020204020204" charset="-122"/>
                  <a:ea typeface="微软雅黑" panose="020B0503020204020204" charset="-122"/>
                  <a:cs typeface="Arial" panose="020B0604020202020204" pitchFamily="34" charset="0"/>
                </a:rPr>
                <a:t> </a:t>
              </a:r>
              <a:r>
                <a:rPr lang="en-US" altLang="en-US" sz="1800" dirty="0">
                  <a:solidFill>
                    <a:srgbClr val="FFFFFF"/>
                  </a:solidFill>
                  <a:latin typeface="微软雅黑" panose="020B0503020204020204" charset="-122"/>
                  <a:ea typeface="微软雅黑" panose="020B0503020204020204" charset="-122"/>
                  <a:cs typeface="微软雅黑" panose="020B0503020204020204" charset="-122"/>
                </a:rPr>
                <a:t>Polarizer</a:t>
              </a:r>
              <a:endParaRPr lang="en-US" altLang="en-US" sz="1800"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91" name="Text Box 38"/>
            <p:cNvSpPr txBox="1">
              <a:spLocks noChangeArrowheads="1"/>
            </p:cNvSpPr>
            <p:nvPr/>
          </p:nvSpPr>
          <p:spPr bwMode="auto">
            <a:xfrm>
              <a:off x="7302500" y="3217863"/>
              <a:ext cx="781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a:solidFill>
                    <a:schemeClr val="tx1"/>
                  </a:solidFill>
                  <a:latin typeface="Arial" panose="020B0604020202020204" pitchFamily="34" charset="0"/>
                </a:defRPr>
              </a:lvl1pPr>
              <a:lvl2pPr>
                <a:defRPr sz="28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eaLnBrk="1" hangingPunct="1"/>
              <a:r>
                <a:rPr lang="en-US" altLang="en-US" sz="1800">
                  <a:solidFill>
                    <a:srgbClr val="FFFFFF"/>
                  </a:solidFill>
                  <a:latin typeface="微软雅黑" panose="020B0503020204020204" charset="-122"/>
                  <a:ea typeface="微软雅黑" panose="020B0503020204020204" charset="-122"/>
                  <a:cs typeface="微软雅黑" panose="020B0503020204020204" charset="-122"/>
                </a:rPr>
                <a:t>Mirror</a:t>
              </a:r>
              <a:endParaRPr lang="en-US" altLang="en-US" sz="180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92" name="AutoShape 39"/>
            <p:cNvSpPr>
              <a:spLocks noChangeArrowheads="1"/>
            </p:cNvSpPr>
            <p:nvPr/>
          </p:nvSpPr>
          <p:spPr bwMode="auto">
            <a:xfrm rot="5400000" flipH="1">
              <a:off x="7412037" y="3784601"/>
              <a:ext cx="709613" cy="290512"/>
            </a:xfrm>
            <a:prstGeom prst="can">
              <a:avLst>
                <a:gd name="adj" fmla="val 25000"/>
              </a:avLst>
            </a:prstGeom>
            <a:solidFill>
              <a:srgbClr val="99CCFF"/>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altLang="en-US" sz="2400">
                <a:solidFill>
                  <a:srgbClr val="000000"/>
                </a:solidFill>
                <a:ea typeface="微软雅黑" panose="020B0503020204020204" charset="-122"/>
                <a:cs typeface="微软雅黑" panose="020B0503020204020204" charset="-122"/>
              </a:endParaRPr>
            </a:p>
          </p:txBody>
        </p:sp>
        <p:grpSp>
          <p:nvGrpSpPr>
            <p:cNvPr id="93" name="Group 51"/>
            <p:cNvGrpSpPr/>
            <p:nvPr/>
          </p:nvGrpSpPr>
          <p:grpSpPr bwMode="auto">
            <a:xfrm>
              <a:off x="5270500" y="3881438"/>
              <a:ext cx="323850" cy="138112"/>
              <a:chOff x="3374" y="2554"/>
              <a:chExt cx="204" cy="87"/>
            </a:xfrm>
          </p:grpSpPr>
          <p:sp>
            <p:nvSpPr>
              <p:cNvPr id="108" name="Line 14"/>
              <p:cNvSpPr>
                <a:spLocks noChangeShapeType="1"/>
              </p:cNvSpPr>
              <p:nvPr/>
            </p:nvSpPr>
            <p:spPr bwMode="auto">
              <a:xfrm>
                <a:off x="3395" y="2554"/>
                <a:ext cx="183" cy="0"/>
              </a:xfrm>
              <a:prstGeom prst="line">
                <a:avLst/>
              </a:prstGeom>
              <a:noFill/>
              <a:ln w="38100">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109" name="Line 45"/>
              <p:cNvSpPr>
                <a:spLocks noChangeShapeType="1"/>
              </p:cNvSpPr>
              <p:nvPr/>
            </p:nvSpPr>
            <p:spPr bwMode="auto">
              <a:xfrm flipH="1">
                <a:off x="3374" y="2641"/>
                <a:ext cx="183" cy="0"/>
              </a:xfrm>
              <a:prstGeom prst="line">
                <a:avLst/>
              </a:prstGeom>
              <a:noFill/>
              <a:ln w="38100">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grpSp>
          <p:nvGrpSpPr>
            <p:cNvPr id="94" name="Group 48"/>
            <p:cNvGrpSpPr/>
            <p:nvPr/>
          </p:nvGrpSpPr>
          <p:grpSpPr bwMode="auto">
            <a:xfrm>
              <a:off x="7170738" y="3875088"/>
              <a:ext cx="323850" cy="138112"/>
              <a:chOff x="2061" y="2519"/>
              <a:chExt cx="204" cy="87"/>
            </a:xfrm>
          </p:grpSpPr>
          <p:sp>
            <p:nvSpPr>
              <p:cNvPr id="106" name="Line 49"/>
              <p:cNvSpPr>
                <a:spLocks noChangeShapeType="1"/>
              </p:cNvSpPr>
              <p:nvPr/>
            </p:nvSpPr>
            <p:spPr bwMode="auto">
              <a:xfrm>
                <a:off x="2082" y="2519"/>
                <a:ext cx="183" cy="0"/>
              </a:xfrm>
              <a:prstGeom prst="line">
                <a:avLst/>
              </a:prstGeom>
              <a:noFill/>
              <a:ln w="38100">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107" name="Line 50"/>
              <p:cNvSpPr>
                <a:spLocks noChangeShapeType="1"/>
              </p:cNvSpPr>
              <p:nvPr/>
            </p:nvSpPr>
            <p:spPr bwMode="auto">
              <a:xfrm flipH="1">
                <a:off x="2061" y="2606"/>
                <a:ext cx="183" cy="0"/>
              </a:xfrm>
              <a:prstGeom prst="line">
                <a:avLst/>
              </a:prstGeom>
              <a:noFill/>
              <a:ln w="38100">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grpSp>
          <p:nvGrpSpPr>
            <p:cNvPr id="95" name="Group 90"/>
            <p:cNvGrpSpPr/>
            <p:nvPr/>
          </p:nvGrpSpPr>
          <p:grpSpPr bwMode="auto">
            <a:xfrm>
              <a:off x="5759450" y="3749675"/>
              <a:ext cx="501650" cy="512763"/>
              <a:chOff x="-588" y="2778"/>
              <a:chExt cx="588" cy="602"/>
            </a:xfrm>
          </p:grpSpPr>
          <p:grpSp>
            <p:nvGrpSpPr>
              <p:cNvPr id="97" name="Group 91"/>
              <p:cNvGrpSpPr/>
              <p:nvPr/>
            </p:nvGrpSpPr>
            <p:grpSpPr bwMode="auto">
              <a:xfrm flipH="1">
                <a:off x="-576" y="2778"/>
                <a:ext cx="484" cy="485"/>
                <a:chOff x="-878" y="2212"/>
                <a:chExt cx="486" cy="487"/>
              </a:xfrm>
            </p:grpSpPr>
            <p:sp>
              <p:nvSpPr>
                <p:cNvPr id="103" name="Line 92"/>
                <p:cNvSpPr>
                  <a:spLocks noChangeShapeType="1"/>
                </p:cNvSpPr>
                <p:nvPr/>
              </p:nvSpPr>
              <p:spPr bwMode="auto">
                <a:xfrm>
                  <a:off x="-878" y="2212"/>
                  <a:ext cx="486" cy="487"/>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104" name="Line 93"/>
                <p:cNvSpPr>
                  <a:spLocks noChangeShapeType="1"/>
                </p:cNvSpPr>
                <p:nvPr/>
              </p:nvSpPr>
              <p:spPr bwMode="auto">
                <a:xfrm>
                  <a:off x="-868" y="2214"/>
                  <a:ext cx="469" cy="46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105" name="Line 94"/>
                <p:cNvSpPr>
                  <a:spLocks noChangeShapeType="1"/>
                </p:cNvSpPr>
                <p:nvPr/>
              </p:nvSpPr>
              <p:spPr bwMode="auto">
                <a:xfrm>
                  <a:off x="-876" y="2224"/>
                  <a:ext cx="474" cy="47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sp>
            <p:nvSpPr>
              <p:cNvPr id="98" name="Rectangle 95"/>
              <p:cNvSpPr>
                <a:spLocks noChangeArrowheads="1"/>
              </p:cNvSpPr>
              <p:nvPr/>
            </p:nvSpPr>
            <p:spPr bwMode="auto">
              <a:xfrm flipV="1">
                <a:off x="-585" y="2788"/>
                <a:ext cx="584" cy="592"/>
              </a:xfrm>
              <a:prstGeom prst="rect">
                <a:avLst/>
              </a:prstGeom>
              <a:solidFill>
                <a:srgbClr val="B2B2B2">
                  <a:alpha val="50195"/>
                </a:srgbClr>
              </a:solidFill>
              <a:ln w="9525">
                <a:miter lim="800000"/>
              </a:ln>
              <a:effectLst/>
              <a:scene3d>
                <a:camera prst="legacyObliqueTopRight"/>
                <a:lightRig rig="legacyFlat3" dir="b"/>
              </a:scene3d>
              <a:sp3d extrusionH="430200" prstMaterial="legacyMatte">
                <a:bevelT w="13500" h="13500" prst="angle"/>
                <a:bevelB w="13500" h="13500" prst="angle"/>
                <a:extrusionClr>
                  <a:srgbClr val="B2B2B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flatTx/>
              </a:bodyPr>
              <a:lstStyle/>
              <a:p>
                <a:pPr eaLnBrk="1" hangingPunct="1"/>
                <a:endParaRPr lang="en-US" altLang="en-US" sz="2400">
                  <a:solidFill>
                    <a:srgbClr val="000000"/>
                  </a:solidFill>
                  <a:ea typeface="微软雅黑" panose="020B0503020204020204" charset="-122"/>
                  <a:cs typeface="微软雅黑" panose="020B0503020204020204" charset="-122"/>
                </a:endParaRPr>
              </a:p>
            </p:txBody>
          </p:sp>
          <p:grpSp>
            <p:nvGrpSpPr>
              <p:cNvPr id="99" name="Group 96"/>
              <p:cNvGrpSpPr/>
              <p:nvPr/>
            </p:nvGrpSpPr>
            <p:grpSpPr bwMode="auto">
              <a:xfrm flipH="1">
                <a:off x="-588" y="2788"/>
                <a:ext cx="588" cy="589"/>
                <a:chOff x="-980" y="2212"/>
                <a:chExt cx="588" cy="589"/>
              </a:xfrm>
            </p:grpSpPr>
            <p:sp>
              <p:nvSpPr>
                <p:cNvPr id="100" name="Line 97"/>
                <p:cNvSpPr>
                  <a:spLocks noChangeShapeType="1"/>
                </p:cNvSpPr>
                <p:nvPr/>
              </p:nvSpPr>
              <p:spPr bwMode="auto">
                <a:xfrm>
                  <a:off x="-980" y="2212"/>
                  <a:ext cx="588" cy="589"/>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101" name="Line 98"/>
                <p:cNvSpPr>
                  <a:spLocks noChangeShapeType="1"/>
                </p:cNvSpPr>
                <p:nvPr/>
              </p:nvSpPr>
              <p:spPr bwMode="auto">
                <a:xfrm>
                  <a:off x="-968" y="2214"/>
                  <a:ext cx="567" cy="56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sp>
              <p:nvSpPr>
                <p:cNvPr id="102" name="Line 99"/>
                <p:cNvSpPr>
                  <a:spLocks noChangeShapeType="1"/>
                </p:cNvSpPr>
                <p:nvPr/>
              </p:nvSpPr>
              <p:spPr bwMode="auto">
                <a:xfrm>
                  <a:off x="-977" y="2226"/>
                  <a:ext cx="573" cy="57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cs typeface="微软雅黑" panose="020B0503020204020204" charset="-122"/>
                  </a:endParaRPr>
                </a:p>
              </p:txBody>
            </p:sp>
          </p:grpSp>
        </p:grpSp>
        <p:cxnSp>
          <p:nvCxnSpPr>
            <p:cNvPr id="96" name="Straight Connector 2"/>
            <p:cNvCxnSpPr/>
            <p:nvPr/>
          </p:nvCxnSpPr>
          <p:spPr>
            <a:xfrm flipV="1">
              <a:off x="6865938" y="3632200"/>
              <a:ext cx="155575" cy="1635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0" name="矩形 109"/>
          <p:cNvSpPr/>
          <p:nvPr/>
        </p:nvSpPr>
        <p:spPr>
          <a:xfrm>
            <a:off x="1586759" y="5252974"/>
            <a:ext cx="4055954" cy="1198880"/>
          </a:xfrm>
          <a:prstGeom prst="rect">
            <a:avLst/>
          </a:prstGeom>
        </p:spPr>
        <p:txBody>
          <a:bodyPr wrap="square">
            <a:spAutoFit/>
          </a:bodyPr>
          <a:lstStyle/>
          <a:p>
            <a:pPr marL="342900" indent="-342900">
              <a:buClr>
                <a:srgbClr val="4472C4"/>
              </a:buClr>
              <a:buFont typeface="Wingdings" panose="05000000000000000000" charset="0"/>
              <a:buChar char=""/>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第一次通过普克尔盒时，光变为圆偏振，经过反射镜反射，再经过普克尔盒后偏振方向与原来垂直，因此无法透过偏振片，而是向下反射。</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3176586" y="2443980"/>
            <a:ext cx="877163" cy="369332"/>
          </a:xfrm>
          <a:prstGeom prst="rect">
            <a:avLst/>
          </a:prstGeom>
        </p:spPr>
        <p:txBody>
          <a:bodyPr wrap="none">
            <a:spAutoFit/>
          </a:bodyPr>
          <a:lstStyle/>
          <a:p>
            <a:r>
              <a:rPr lang="zh-CN" altLang="en-US" b="1" dirty="0">
                <a:solidFill>
                  <a:schemeClr val="tx1"/>
                </a:solidFill>
                <a:latin typeface="微软雅黑" panose="020B0503020204020204" charset="-122"/>
                <a:ea typeface="微软雅黑" panose="020B0503020204020204" charset="-122"/>
                <a:cs typeface="微软雅黑" panose="020B0503020204020204" charset="-122"/>
              </a:rPr>
              <a:t>调制</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前</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4" name="矩形 3"/>
          <p:cNvSpPr/>
          <p:nvPr/>
        </p:nvSpPr>
        <p:spPr>
          <a:xfrm>
            <a:off x="7101205" y="2443980"/>
            <a:ext cx="877163" cy="369332"/>
          </a:xfrm>
          <a:prstGeom prst="rect">
            <a:avLst/>
          </a:prstGeom>
        </p:spPr>
        <p:txBody>
          <a:bodyPr wrap="none">
            <a:spAutoFit/>
          </a:bodyPr>
          <a:lstStyle/>
          <a:p>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调制后</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11" name="矩形 110"/>
          <p:cNvSpPr/>
          <p:nvPr/>
        </p:nvSpPr>
        <p:spPr>
          <a:xfrm>
            <a:off x="5889843" y="5252974"/>
            <a:ext cx="3300131" cy="1198880"/>
          </a:xfrm>
          <a:prstGeom prst="rect">
            <a:avLst/>
          </a:prstGeom>
        </p:spPr>
        <p:txBody>
          <a:bodyPr wrap="square">
            <a:spAutoFit/>
          </a:bodyPr>
          <a:lstStyle/>
          <a:p>
            <a:pPr marL="342900" indent="-342900">
              <a:buClr>
                <a:srgbClr val="4472C4"/>
              </a:buClr>
              <a:buFont typeface="Wingdings" panose="05000000000000000000" charset="0"/>
              <a:buChar char=""/>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撤除电压后，由于普克尔盒变为各向同性，光不受其影响，经过普克尔盒之后偏振方向不变，从而透过偏振片。</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飞秒激光产生技术</a:t>
            </a:r>
            <a:endParaRPr lang="zh-CN" altLang="en-US"/>
          </a:p>
        </p:txBody>
      </p:sp>
      <p:sp>
        <p:nvSpPr>
          <p:cNvPr id="5" name="文本框 4"/>
          <p:cNvSpPr txBox="1"/>
          <p:nvPr/>
        </p:nvSpPr>
        <p:spPr>
          <a:xfrm>
            <a:off x="1285240" y="1616075"/>
            <a:ext cx="6126480" cy="645160"/>
          </a:xfrm>
          <a:prstGeom prst="rect">
            <a:avLst/>
          </a:prstGeom>
          <a:noFill/>
        </p:spPr>
        <p:txBody>
          <a:bodyPr wrap="none" rtlCol="0">
            <a:spAutoFit/>
          </a:bodyPr>
          <a:p>
            <a:r>
              <a:rPr lang="zh-CN" altLang="en-US" sz="3600" b="1">
                <a:solidFill>
                  <a:schemeClr val="accent5"/>
                </a:solidFill>
                <a:cs typeface="微软雅黑" panose="020B0503020204020204" charset="-122"/>
              </a:rPr>
              <a:t>如何产生飞秒超短激光脉冲？</a:t>
            </a:r>
            <a:endParaRPr lang="zh-CN" altLang="en-US" sz="3600" b="1">
              <a:solidFill>
                <a:schemeClr val="accent5"/>
              </a:solidFill>
              <a:cs typeface="微软雅黑" panose="020B0503020204020204" charset="-122"/>
            </a:endParaRPr>
          </a:p>
        </p:txBody>
      </p:sp>
      <p:sp>
        <p:nvSpPr>
          <p:cNvPr id="25" name="矩形 24"/>
          <p:cNvSpPr/>
          <p:nvPr/>
        </p:nvSpPr>
        <p:spPr>
          <a:xfrm>
            <a:off x="1285240" y="2616200"/>
            <a:ext cx="4947285" cy="3784600"/>
          </a:xfrm>
          <a:prstGeom prst="rect">
            <a:avLst/>
          </a:prstGeom>
        </p:spPr>
        <p:txBody>
          <a:bodyPr wrap="square">
            <a:spAutoFit/>
          </a:bodyPr>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基础知识</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激光的产生</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激光调</a:t>
            </a:r>
            <a:r>
              <a:rPr lang="en-US" altLang="zh-CN" sz="3200" dirty="0">
                <a:solidFill>
                  <a:schemeClr val="tx1"/>
                </a:solidFill>
                <a:latin typeface="微软雅黑" panose="020B0503020204020204" charset="-122"/>
                <a:ea typeface="微软雅黑" panose="020B0503020204020204" charset="-122"/>
                <a:cs typeface="微软雅黑" panose="020B0503020204020204" charset="-122"/>
              </a:rPr>
              <a:t>Q</a:t>
            </a: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accent5"/>
                </a:solidFill>
                <a:latin typeface="微软雅黑" panose="020B0503020204020204" charset="-122"/>
                <a:ea typeface="微软雅黑" panose="020B0503020204020204" charset="-122"/>
                <a:cs typeface="微软雅黑" panose="020B0503020204020204" charset="-122"/>
              </a:rPr>
              <a:t>激光锁模技术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色散补偿技术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连续激光与脉冲激光</a:t>
            </a:r>
            <a:endParaRPr lang="zh-CN" altLang="en-US"/>
          </a:p>
        </p:txBody>
      </p:sp>
      <p:sp>
        <p:nvSpPr>
          <p:cNvPr id="40" name="文本框 39"/>
          <p:cNvSpPr txBox="1"/>
          <p:nvPr/>
        </p:nvSpPr>
        <p:spPr>
          <a:xfrm>
            <a:off x="627116" y="1355791"/>
            <a:ext cx="7767848" cy="368300"/>
          </a:xfrm>
          <a:prstGeom prst="rect">
            <a:avLst/>
          </a:prstGeom>
          <a:noFill/>
        </p:spPr>
        <p:txBody>
          <a:bodyPr wrap="square" rtlCol="0">
            <a:spAutoFit/>
          </a:bodyPr>
          <a:p>
            <a:pPr marL="342900" indent="-342900">
              <a:buClr>
                <a:srgbClr val="4472C4"/>
              </a:buClr>
              <a:buFont typeface="Wingdings" panose="05000000000000000000" charset="0"/>
              <a:buChar char=""/>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常数函数和</a:t>
            </a:r>
            <a:r>
              <a:rPr lang="en-US" altLang="zh-CN" b="1" dirty="0" smtClean="0">
                <a:solidFill>
                  <a:schemeClr val="tx1"/>
                </a:solidFill>
                <a:latin typeface="Cambria Math" panose="02040503050406030204" charset="0"/>
                <a:ea typeface="微软雅黑" panose="020B0503020204020204" charset="-122"/>
                <a:cs typeface="Cambria Math" panose="02040503050406030204" charset="0"/>
              </a:rPr>
              <a:t>δ</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函数满足傅里叶变换关系。</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rcRect r="570" b="2249"/>
          <a:stretch>
            <a:fillRect/>
          </a:stretch>
        </p:blipFill>
        <p:spPr bwMode="auto">
          <a:xfrm>
            <a:off x="627380" y="2007235"/>
            <a:ext cx="7202805"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长脉冲激光和短脉冲激光</a:t>
            </a:r>
            <a:endParaRPr lang="zh-CN" altLang="en-US"/>
          </a:p>
        </p:txBody>
      </p:sp>
      <p:pic>
        <p:nvPicPr>
          <p:cNvPr id="717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21385" y="1134110"/>
            <a:ext cx="8768715" cy="504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本框 2"/>
          <p:cNvSpPr txBox="1"/>
          <p:nvPr/>
        </p:nvSpPr>
        <p:spPr>
          <a:xfrm>
            <a:off x="2038350" y="6178550"/>
            <a:ext cx="6534150" cy="645160"/>
          </a:xfrm>
          <a:prstGeom prst="rect">
            <a:avLst/>
          </a:prstGeom>
          <a:noFill/>
        </p:spPr>
        <p:txBody>
          <a:bodyPr wrap="square" rtlCol="0">
            <a:spAutoFit/>
          </a:bodyPr>
          <a:p>
            <a:pPr marL="285750" indent="-285750" algn="just">
              <a:buClr>
                <a:srgbClr val="4472C4"/>
              </a:buClr>
              <a:buFont typeface="Wingdings" panose="05000000000000000000" charset="0"/>
              <a:buChar char=""/>
            </a:pPr>
            <a:r>
              <a:rPr lang="zh-CN" altLang="en-US"/>
              <a:t>想做飞秒激光器，首先必须有足够宽的增益带宽。</a:t>
            </a:r>
            <a:endParaRPr lang="zh-CN" altLang="en-US"/>
          </a:p>
          <a:p>
            <a:pPr marL="285750" indent="-285750" algn="just">
              <a:buClr>
                <a:srgbClr val="4472C4"/>
              </a:buClr>
              <a:buFont typeface="Wingdings" panose="05000000000000000000" charset="0"/>
              <a:buChar char=""/>
            </a:pPr>
            <a:r>
              <a:rPr lang="en-US" altLang="zh-CN"/>
              <a:t>Ti:sapphire</a:t>
            </a:r>
            <a:r>
              <a:rPr lang="zh-CN" altLang="en-US"/>
              <a:t>具有非常宽的增益带宽，可以支持极短脉冲。</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无限长脉冲序列的傅里叶变换</a:t>
            </a:r>
            <a:endParaRPr lang="zh-CN" altLang="en-US"/>
          </a:p>
        </p:txBody>
      </p:sp>
      <p:pic>
        <p:nvPicPr>
          <p:cNvPr id="819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94713" y="1416368"/>
            <a:ext cx="6125718" cy="1786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文本框 39"/>
          <p:cNvSpPr txBox="1"/>
          <p:nvPr/>
        </p:nvSpPr>
        <p:spPr>
          <a:xfrm>
            <a:off x="1082411" y="1089091"/>
            <a:ext cx="7767848" cy="368300"/>
          </a:xfrm>
          <a:prstGeom prst="rect">
            <a:avLst/>
          </a:prstGeom>
          <a:noFill/>
        </p:spPr>
        <p:txBody>
          <a:bodyPr wrap="square" rtlCol="0">
            <a:spAutoFit/>
          </a:bodyPr>
          <a:p>
            <a:pPr marL="342900" indent="-342900">
              <a:buClr>
                <a:srgbClr val="4472C4"/>
              </a:buClr>
              <a:buFont typeface="Wingdings" panose="05000000000000000000" charset="0"/>
              <a:buChar char=""/>
            </a:pP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无限延伸的脉冲序列：</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10" name="文本框 39"/>
              <p:cNvSpPr txBox="1"/>
              <p:nvPr/>
            </p:nvSpPr>
            <p:spPr>
              <a:xfrm>
                <a:off x="1347206" y="3332292"/>
                <a:ext cx="7767848" cy="368300"/>
              </a:xfrm>
              <a:prstGeom prst="rect">
                <a:avLst/>
              </a:prstGeom>
              <a:noFill/>
            </p:spPr>
            <p:txBody>
              <a:bodyPr wrap="square" rtlCol="0">
                <a:spAutoFit/>
              </a:bodyPr>
              <a:p>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其中，</a:t>
                </a:r>
                <a14:m>
                  <m:oMath xmlns:m="http://schemas.openxmlformats.org/officeDocument/2006/math">
                    <m:r>
                      <a:rPr lang="en-US" altLang="zh-CN" b="1" i="1" dirty="0" smtClean="0">
                        <a:solidFill>
                          <a:schemeClr val="tx1"/>
                        </a:solidFill>
                        <a:latin typeface="Cambria Math" panose="02040503050406030204" charset="0"/>
                        <a:ea typeface="微软雅黑" panose="020B0503020204020204" charset="-122"/>
                        <a:cs typeface="Cambria Math" panose="02040503050406030204" charset="0"/>
                      </a:rPr>
                      <m:t>𝒇</m:t>
                    </m:r>
                    <m:d>
                      <m:dPr>
                        <m:ctrlPr>
                          <a:rPr lang="en-US" altLang="zh-CN" b="1" i="1" dirty="0" smtClean="0">
                            <a:solidFill>
                              <a:schemeClr val="tx1"/>
                            </a:solidFill>
                            <a:latin typeface="Cambria Math" panose="02040503050406030204" charset="0"/>
                            <a:ea typeface="微软雅黑" panose="020B0503020204020204" charset="-122"/>
                            <a:cs typeface="Cambria Math" panose="02040503050406030204" charset="0"/>
                          </a:rPr>
                        </m:ctrlPr>
                      </m:dPr>
                      <m:e>
                        <m:r>
                          <a:rPr lang="en-US" altLang="zh-CN" b="1" i="1" dirty="0" smtClean="0">
                            <a:solidFill>
                              <a:schemeClr val="tx1"/>
                            </a:solidFill>
                            <a:latin typeface="Cambria Math" panose="02040503050406030204" charset="0"/>
                            <a:ea typeface="微软雅黑" panose="020B0503020204020204" charset="-122"/>
                            <a:cs typeface="Cambria Math" panose="02040503050406030204" charset="0"/>
                          </a:rPr>
                          <m:t>𝒕</m:t>
                        </m:r>
                      </m:e>
                    </m:d>
                  </m:oMath>
                </a14:m>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表示单脉冲，</a:t>
                </a:r>
                <a14:m>
                  <m:oMath xmlns:m="http://schemas.openxmlformats.org/officeDocument/2006/math">
                    <m:r>
                      <a:rPr lang="en-US" altLang="zh-CN" b="1" i="1" dirty="0" smtClean="0">
                        <a:solidFill>
                          <a:schemeClr val="tx1"/>
                        </a:solidFill>
                        <a:latin typeface="Cambria Math" panose="02040503050406030204" charset="0"/>
                        <a:ea typeface="微软雅黑" panose="020B0503020204020204" charset="-122"/>
                        <a:cs typeface="Cambria Math" panose="02040503050406030204" charset="0"/>
                      </a:rPr>
                      <m:t>𝑻</m:t>
                    </m:r>
                  </m:oMath>
                </a14:m>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表示相邻脉冲峰值间的时间间隔。</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mc:Choice>
        <mc:Fallback>
          <p:sp>
            <p:nvSpPr>
              <p:cNvPr id="10" name="文本框 39"/>
              <p:cNvSpPr txBox="1">
                <a:spLocks noRot="1" noChangeAspect="1" noMove="1" noResize="1" noEditPoints="1" noAdjustHandles="1" noChangeArrowheads="1" noChangeShapeType="1" noTextEdit="1"/>
              </p:cNvSpPr>
              <p:nvPr/>
            </p:nvSpPr>
            <p:spPr>
              <a:xfrm>
                <a:off x="1347206" y="3332292"/>
                <a:ext cx="7767848" cy="368300"/>
              </a:xfrm>
              <a:prstGeom prst="rect">
                <a:avLst/>
              </a:prstGeom>
              <a:blipFill rotWithShape="1">
                <a:blip r:embed="rId2"/>
                <a:stretch>
                  <a:fillRect l="-5" t="-121" r="3" b="12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矩形 7"/>
              <p:cNvSpPr/>
              <p:nvPr/>
            </p:nvSpPr>
            <p:spPr>
              <a:xfrm>
                <a:off x="1082411" y="4031824"/>
                <a:ext cx="7104888" cy="645160"/>
              </a:xfrm>
              <a:prstGeom prst="rect">
                <a:avLst/>
              </a:prstGeom>
            </p:spPr>
            <p:txBody>
              <a:bodyPr wrap="square">
                <a:spAutoFit/>
              </a:bodyPr>
              <a:p>
                <a:pPr marL="285750" indent="-285750">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单个脉冲经过在光学谐振腔内往返一次是一个周期</a:t>
                </a:r>
                <a14:m>
                  <m:oMath xmlns:m="http://schemas.openxmlformats.org/officeDocument/2006/math">
                    <m:r>
                      <a:rPr lang="en-US" altLang="zh-CN" b="1" i="1" dirty="0" smtClean="0">
                        <a:solidFill>
                          <a:schemeClr val="tx1"/>
                        </a:solidFill>
                        <a:latin typeface="Cambria Math" panose="02040503050406030204" charset="0"/>
                        <a:ea typeface="微软雅黑" panose="020B0503020204020204" charset="-122"/>
                        <a:cs typeface="Cambria Math" panose="02040503050406030204" charset="0"/>
                      </a:rPr>
                      <m:t>𝑻</m:t>
                    </m:r>
                  </m:oMath>
                </a14:m>
                <a:r>
                  <a:rPr lang="zh-CN" altLang="en-US" b="1" dirty="0">
                    <a:solidFill>
                      <a:schemeClr val="tx1"/>
                    </a:solidFill>
                    <a:latin typeface="微软雅黑" panose="020B0503020204020204" charset="-122"/>
                    <a:ea typeface="微软雅黑" panose="020B0503020204020204" charset="-122"/>
                    <a:cs typeface="微软雅黑" panose="020B0503020204020204" charset="-122"/>
                  </a:rPr>
                  <a:t>。经过傅里叶变换后得到频域关系</a:t>
                </a:r>
                <a:r>
                  <a:rPr lang="zh-CN" altLang="en-US" b="1" dirty="0" smtClean="0">
                    <a:solidFill>
                      <a:schemeClr val="tx1"/>
                    </a:solidFill>
                    <a:latin typeface="微软雅黑" panose="020B0503020204020204" charset="-122"/>
                    <a:ea typeface="微软雅黑" panose="020B0503020204020204" charset="-122"/>
                    <a:cs typeface="微软雅黑" panose="020B0503020204020204" charset="-122"/>
                  </a:rPr>
                  <a:t>。将腔内纵向的稳定场分布称为激光的纵模。</a:t>
                </a:r>
                <a:endParaRPr lang="zh-CN" altLang="en-US"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mc:Choice>
        <mc:Fallback>
          <p:sp>
            <p:nvSpPr>
              <p:cNvPr id="8" name="矩形 7"/>
              <p:cNvSpPr>
                <a:spLocks noRot="1" noChangeAspect="1" noMove="1" noResize="1" noEditPoints="1" noAdjustHandles="1" noChangeArrowheads="1" noChangeShapeType="1" noTextEdit="1"/>
              </p:cNvSpPr>
              <p:nvPr/>
            </p:nvSpPr>
            <p:spPr>
              <a:xfrm>
                <a:off x="1082411" y="4031824"/>
                <a:ext cx="7104888" cy="645160"/>
              </a:xfrm>
              <a:prstGeom prst="rect">
                <a:avLst/>
              </a:prstGeom>
              <a:blipFill rotWithShape="1">
                <a:blip r:embed="rId3"/>
                <a:stretch>
                  <a:fillRect l="-5" t="-32" r="3" b="32"/>
                </a:stretch>
              </a:blipFill>
            </p:spPr>
            <p:txBody>
              <a:bodyPr/>
              <a:lstStyle/>
              <a:p>
                <a:r>
                  <a:rPr lang="zh-CN" altLang="en-US">
                    <a:noFill/>
                  </a:rPr>
                  <a:t> </a:t>
                </a:r>
              </a:p>
            </p:txBody>
          </p:sp>
        </mc:Fallback>
      </mc:AlternateContent>
      <p:grpSp>
        <p:nvGrpSpPr>
          <p:cNvPr id="7" name="组合 6"/>
          <p:cNvGrpSpPr/>
          <p:nvPr/>
        </p:nvGrpSpPr>
        <p:grpSpPr>
          <a:xfrm>
            <a:off x="2244090" y="4627245"/>
            <a:ext cx="5444490" cy="2114550"/>
            <a:chOff x="3534" y="7287"/>
            <a:chExt cx="8574" cy="3330"/>
          </a:xfrm>
        </p:grpSpPr>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4" y="7589"/>
              <a:ext cx="8575" cy="3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直接箭头连接符 2"/>
            <p:cNvCxnSpPr/>
            <p:nvPr/>
          </p:nvCxnSpPr>
          <p:spPr>
            <a:xfrm>
              <a:off x="6853" y="7790"/>
              <a:ext cx="0" cy="389"/>
            </a:xfrm>
            <a:prstGeom prst="straightConnector1">
              <a:avLst/>
            </a:prstGeom>
            <a:ln>
              <a:solidFill>
                <a:schemeClr val="accent5"/>
              </a:solidFill>
              <a:tailEnd type="arrow"/>
            </a:ln>
          </p:spPr>
          <p:style>
            <a:lnRef idx="2">
              <a:schemeClr val="accent1"/>
            </a:lnRef>
            <a:fillRef idx="0">
              <a:srgbClr val="FFFFFF"/>
            </a:fillRef>
            <a:effectRef idx="0">
              <a:srgbClr val="FFFFFF"/>
            </a:effectRef>
            <a:fontRef idx="minor">
              <a:schemeClr val="tx1"/>
            </a:fontRef>
          </p:style>
        </p:cxnSp>
        <p:cxnSp>
          <p:nvCxnSpPr>
            <p:cNvPr id="4" name="直接箭头连接符 3"/>
            <p:cNvCxnSpPr/>
            <p:nvPr/>
          </p:nvCxnSpPr>
          <p:spPr>
            <a:xfrm>
              <a:off x="6440" y="7790"/>
              <a:ext cx="0" cy="687"/>
            </a:xfrm>
            <a:prstGeom prst="straightConnector1">
              <a:avLst/>
            </a:prstGeom>
            <a:ln>
              <a:solidFill>
                <a:schemeClr val="accent5"/>
              </a:solidFill>
              <a:tailEnd type="arrow"/>
            </a:ln>
          </p:spPr>
          <p:style>
            <a:lnRef idx="2">
              <a:schemeClr val="accent1"/>
            </a:lnRef>
            <a:fillRef idx="0">
              <a:srgbClr val="FFFFFF"/>
            </a:fillRef>
            <a:effectRef idx="0">
              <a:srgbClr val="FFFFFF"/>
            </a:effectRef>
            <a:fontRef idx="minor">
              <a:schemeClr val="tx1"/>
            </a:fontRef>
          </p:style>
        </p:cxnSp>
        <p:cxnSp>
          <p:nvCxnSpPr>
            <p:cNvPr id="5" name="直接箭头连接符 4"/>
            <p:cNvCxnSpPr/>
            <p:nvPr/>
          </p:nvCxnSpPr>
          <p:spPr>
            <a:xfrm>
              <a:off x="7259" y="7790"/>
              <a:ext cx="0" cy="687"/>
            </a:xfrm>
            <a:prstGeom prst="straightConnector1">
              <a:avLst/>
            </a:prstGeom>
            <a:ln>
              <a:solidFill>
                <a:schemeClr val="accent5"/>
              </a:solidFill>
              <a:tailEnd type="arrow"/>
            </a:ln>
          </p:spPr>
          <p:style>
            <a:lnRef idx="2">
              <a:schemeClr val="accent1"/>
            </a:lnRef>
            <a:fillRef idx="0">
              <a:srgbClr val="FFFFFF"/>
            </a:fillRef>
            <a:effectRef idx="0">
              <a:srgbClr val="FFFFFF"/>
            </a:effectRef>
            <a:fontRef idx="minor">
              <a:schemeClr val="tx1"/>
            </a:fontRef>
          </p:style>
        </p:cxnSp>
        <p:sp>
          <p:nvSpPr>
            <p:cNvPr id="6" name="文本框 5"/>
            <p:cNvSpPr txBox="1"/>
            <p:nvPr/>
          </p:nvSpPr>
          <p:spPr>
            <a:xfrm>
              <a:off x="6147" y="7287"/>
              <a:ext cx="1412" cy="580"/>
            </a:xfrm>
            <a:prstGeom prst="rect">
              <a:avLst/>
            </a:prstGeom>
            <a:noFill/>
          </p:spPr>
          <p:txBody>
            <a:bodyPr wrap="square" rtlCol="0">
              <a:spAutoFit/>
            </a:bodyPr>
            <a:p>
              <a:pPr algn="ctr"/>
              <a:r>
                <a:rPr lang="zh-CN" altLang="en-US">
                  <a:solidFill>
                    <a:schemeClr val="accent5"/>
                  </a:solidFill>
                </a:rPr>
                <a:t>纵模</a:t>
              </a:r>
              <a:endParaRPr lang="zh-CN" altLang="en-US">
                <a:solidFill>
                  <a:schemeClr val="accent5"/>
                </a:solidFil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锁模原理</a:t>
            </a:r>
            <a:endParaRPr lang="zh-CN" altLang="en-US"/>
          </a:p>
        </p:txBody>
      </p:sp>
      <p:pic>
        <p:nvPicPr>
          <p:cNvPr id="10242"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t="5981"/>
          <a:stretch>
            <a:fillRect/>
          </a:stretch>
        </p:blipFill>
        <p:spPr bwMode="auto">
          <a:xfrm>
            <a:off x="2643440" y="2092048"/>
            <a:ext cx="2587181" cy="1954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271795" y="2709791"/>
            <a:ext cx="1259028" cy="646331"/>
          </a:xfrm>
          <a:prstGeom prst="rect">
            <a:avLst/>
          </a:prstGeom>
          <a:noFill/>
        </p:spPr>
        <p:txBody>
          <a:bodyPr wrap="square" rtlCol="0">
            <a:spAutoFit/>
          </a:bodyPr>
          <a:p>
            <a:r>
              <a:rPr lang="zh-CN" altLang="en-US" b="1" dirty="0" smtClean="0">
                <a:solidFill>
                  <a:srgbClr val="FF66CC"/>
                </a:solidFill>
                <a:cs typeface="微软雅黑" panose="020B0503020204020204" charset="-122"/>
              </a:rPr>
              <a:t>各个纵模相位随机</a:t>
            </a:r>
            <a:endParaRPr lang="zh-CN" altLang="en-US" b="1" dirty="0">
              <a:solidFill>
                <a:srgbClr val="FF66CC"/>
              </a:solidFill>
              <a:cs typeface="微软雅黑" panose="020B0503020204020204" charset="-122"/>
            </a:endParaRP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5855" y="1544082"/>
            <a:ext cx="3129249" cy="265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14" name="TextBox 13"/>
              <p:cNvSpPr txBox="1"/>
              <p:nvPr/>
            </p:nvSpPr>
            <p:spPr>
              <a:xfrm>
                <a:off x="1291833" y="4743199"/>
                <a:ext cx="8209036" cy="1518285"/>
              </a:xfrm>
              <a:prstGeom prst="rect">
                <a:avLst/>
              </a:prstGeom>
              <a:noFill/>
            </p:spPr>
            <p:txBody>
              <a:bodyPr wrap="square" rtlCol="0">
                <a:spAutoFit/>
              </a:bodyPr>
              <a:p>
                <a:r>
                  <a:rPr lang="zh-CN" altLang="en-US" b="1" dirty="0">
                    <a:solidFill>
                      <a:schemeClr val="accent5"/>
                    </a:solidFill>
                    <a:latin typeface="微软雅黑" panose="020B0503020204020204" charset="-122"/>
                    <a:ea typeface="微软雅黑" panose="020B0503020204020204" charset="-122"/>
                    <a:cs typeface="微软雅黑" panose="020B0503020204020204" charset="-122"/>
                  </a:rPr>
                  <a:t>多纵模自由振荡激光器的输出特点：</a:t>
                </a:r>
                <a:endParaRPr lang="en-US" altLang="zh-CN" b="1" dirty="0">
                  <a:solidFill>
                    <a:srgbClr val="0000FF"/>
                  </a:solidFill>
                  <a:latin typeface="微软雅黑" panose="020B0503020204020204" charset="-122"/>
                  <a:ea typeface="微软雅黑" panose="020B0503020204020204" charset="-122"/>
                  <a:cs typeface="微软雅黑" panose="020B0503020204020204" charset="-122"/>
                </a:endParaRPr>
              </a:p>
              <a:p>
                <a:endParaRPr lang="en-US" altLang="zh-CN" b="1" dirty="0">
                  <a:solidFill>
                    <a:srgbClr val="0000FF"/>
                  </a:solidFill>
                  <a:latin typeface="微软雅黑" panose="020B0503020204020204" charset="-122"/>
                  <a:ea typeface="微软雅黑" panose="020B0503020204020204" charset="-122"/>
                  <a:cs typeface="微软雅黑" panose="020B0503020204020204" charset="-122"/>
                </a:endParaRPr>
              </a:p>
              <a:p>
                <a:pPr marL="342900" indent="-342900">
                  <a:buFont typeface="+mj-ea"/>
                  <a:buAutoNum type="circleNumDbPlain"/>
                </a:pPr>
                <a:r>
                  <a:rPr lang="zh-CN" altLang="en-US" b="1" dirty="0">
                    <a:latin typeface="微软雅黑" panose="020B0503020204020204" charset="-122"/>
                    <a:ea typeface="微软雅黑" panose="020B0503020204020204" charset="-122"/>
                    <a:cs typeface="微软雅黑" panose="020B0503020204020204" charset="-122"/>
                    <a:sym typeface="+mn-ea"/>
                  </a:rPr>
                  <a:t>各纵模初相位</a:t>
                </a:r>
                <a14:m>
                  <m:oMath xmlns:m="http://schemas.openxmlformats.org/officeDocument/2006/math">
                    <m:sSub>
                      <m:sSubPr>
                        <m:ctrlPr>
                          <a:rPr lang="en-US" altLang="zh-CN" b="1" i="1">
                            <a:solidFill>
                              <a:schemeClr val="tx1"/>
                            </a:solidFill>
                            <a:latin typeface="Cambria Math" panose="02040503050406030204" charset="0"/>
                            <a:ea typeface="微软雅黑" panose="020B0503020204020204" charset="-122"/>
                            <a:cs typeface="Cambria Math" panose="02040503050406030204" charset="0"/>
                          </a:rPr>
                        </m:ctrlPr>
                      </m:sSubPr>
                      <m:e>
                        <m:r>
                          <a:rPr lang="zh-CN" altLang="en-US" b="1">
                            <a:solidFill>
                              <a:schemeClr val="tx1"/>
                            </a:solidFill>
                            <a:latin typeface="Cambria Math" panose="02040503050406030204" charset="0"/>
                            <a:ea typeface="微软雅黑" panose="020B0503020204020204" charset="-122"/>
                            <a:cs typeface="Cambria Math" panose="02040503050406030204" charset="0"/>
                          </a:rPr>
                          <m:t>𝝋</m:t>
                        </m:r>
                      </m:e>
                      <m:sub>
                        <m:r>
                          <a:rPr lang="en-US" altLang="zh-CN" b="1">
                            <a:solidFill>
                              <a:schemeClr val="tx1"/>
                            </a:solidFill>
                            <a:latin typeface="Cambria Math" panose="02040503050406030204" charset="0"/>
                            <a:ea typeface="微软雅黑" panose="020B0503020204020204" charset="-122"/>
                            <a:cs typeface="Cambria Math" panose="02040503050406030204" charset="0"/>
                          </a:rPr>
                          <m:t>𝒒</m:t>
                        </m:r>
                      </m:sub>
                    </m:sSub>
                  </m:oMath>
                </a14:m>
                <a:r>
                  <a:rPr lang="zh-CN" altLang="en-US" b="1" dirty="0">
                    <a:latin typeface="微软雅黑" panose="020B0503020204020204" charset="-122"/>
                    <a:ea typeface="微软雅黑" panose="020B0503020204020204" charset="-122"/>
                    <a:cs typeface="微软雅黑" panose="020B0503020204020204" charset="-122"/>
                    <a:sym typeface="+mn-ea"/>
                  </a:rPr>
                  <a:t>彼此无确定关系，完全独立、随机。即</a:t>
                </a:r>
                <a:r>
                  <a:rPr lang="en-US" altLang="zh-CN" b="1" dirty="0">
                    <a:latin typeface="微软雅黑" panose="020B0503020204020204" charset="-122"/>
                    <a:ea typeface="微软雅黑" panose="020B0503020204020204" charset="-122"/>
                    <a:cs typeface="微软雅黑" panose="020B0503020204020204" charset="-122"/>
                    <a:sym typeface="+mn-ea"/>
                  </a:rPr>
                  <a:t> </a:t>
                </a:r>
                <a14:m>
                  <m:oMath xmlns:m="http://schemas.openxmlformats.org/officeDocument/2006/math">
                    <m:sSub>
                      <m:sSubPr>
                        <m:ctrlPr>
                          <a:rPr lang="en-US" altLang="zh-CN" b="1" i="1">
                            <a:solidFill>
                              <a:schemeClr val="tx1"/>
                            </a:solidFill>
                            <a:latin typeface="Cambria Math" panose="02040503050406030204" charset="0"/>
                            <a:ea typeface="微软雅黑" panose="020B0503020204020204" charset="-122"/>
                            <a:cs typeface="Cambria Math" panose="02040503050406030204" charset="0"/>
                          </a:rPr>
                        </m:ctrlPr>
                      </m:sSubPr>
                      <m:e>
                        <m:r>
                          <a:rPr lang="zh-CN" altLang="en-US" b="1">
                            <a:solidFill>
                              <a:schemeClr val="tx1"/>
                            </a:solidFill>
                            <a:latin typeface="Cambria Math" panose="02040503050406030204" charset="0"/>
                            <a:ea typeface="微软雅黑" panose="020B0503020204020204" charset="-122"/>
                            <a:cs typeface="Cambria Math" panose="02040503050406030204" charset="0"/>
                          </a:rPr>
                          <m:t>𝝋</m:t>
                        </m:r>
                      </m:e>
                      <m:sub>
                        <m:r>
                          <a:rPr lang="en-US" altLang="zh-CN" b="1">
                            <a:solidFill>
                              <a:schemeClr val="tx1"/>
                            </a:solidFill>
                            <a:latin typeface="Cambria Math" panose="02040503050406030204" charset="0"/>
                            <a:ea typeface="微软雅黑" panose="020B0503020204020204" charset="-122"/>
                            <a:cs typeface="Cambria Math" panose="02040503050406030204" charset="0"/>
                          </a:rPr>
                          <m:t>𝒒</m:t>
                        </m:r>
                        <m:r>
                          <a:rPr lang="en-US" altLang="zh-CN" b="1">
                            <a:solidFill>
                              <a:schemeClr val="tx1"/>
                            </a:solidFill>
                            <a:latin typeface="Cambria Math" panose="02040503050406030204" charset="0"/>
                            <a:ea typeface="微软雅黑" panose="020B0503020204020204" charset="-122"/>
                            <a:cs typeface="Cambria Math" panose="02040503050406030204" charset="0"/>
                          </a:rPr>
                          <m:t>+</m:t>
                        </m:r>
                        <m:r>
                          <a:rPr lang="en-US" altLang="zh-CN" b="1">
                            <a:solidFill>
                              <a:schemeClr val="tx1"/>
                            </a:solidFill>
                            <a:latin typeface="Cambria Math" panose="02040503050406030204" charset="0"/>
                            <a:ea typeface="微软雅黑" panose="020B0503020204020204" charset="-122"/>
                            <a:cs typeface="Cambria Math" panose="02040503050406030204" charset="0"/>
                          </a:rPr>
                          <m:t>𝟏</m:t>
                        </m:r>
                      </m:sub>
                    </m:sSub>
                    <m:r>
                      <a:rPr lang="en-US" altLang="zh-CN" b="1">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b="1" i="1">
                            <a:solidFill>
                              <a:schemeClr val="tx1"/>
                            </a:solidFill>
                            <a:latin typeface="Cambria Math" panose="02040503050406030204" charset="0"/>
                            <a:ea typeface="微软雅黑" panose="020B0503020204020204" charset="-122"/>
                            <a:cs typeface="Cambria Math" panose="02040503050406030204" charset="0"/>
                          </a:rPr>
                        </m:ctrlPr>
                      </m:sSubPr>
                      <m:e>
                        <m:r>
                          <a:rPr lang="zh-CN" altLang="en-US" b="1">
                            <a:solidFill>
                              <a:schemeClr val="tx1"/>
                            </a:solidFill>
                            <a:latin typeface="Cambria Math" panose="02040503050406030204" charset="0"/>
                            <a:ea typeface="微软雅黑" panose="020B0503020204020204" charset="-122"/>
                            <a:cs typeface="Cambria Math" panose="02040503050406030204" charset="0"/>
                          </a:rPr>
                          <m:t>𝝋</m:t>
                        </m:r>
                      </m:e>
                      <m:sub>
                        <m:r>
                          <a:rPr lang="en-US" altLang="zh-CN" b="1">
                            <a:solidFill>
                              <a:schemeClr val="tx1"/>
                            </a:solidFill>
                            <a:latin typeface="Cambria Math" panose="02040503050406030204" charset="0"/>
                            <a:ea typeface="微软雅黑" panose="020B0503020204020204" charset="-122"/>
                            <a:cs typeface="Cambria Math" panose="02040503050406030204" charset="0"/>
                          </a:rPr>
                          <m:t>𝒒</m:t>
                        </m:r>
                      </m:sub>
                    </m:sSub>
                    <m:r>
                      <a:rPr lang="en-US" altLang="zh-CN" b="1">
                        <a:solidFill>
                          <a:schemeClr val="tx1"/>
                        </a:solidFill>
                        <a:latin typeface="Cambria Math" panose="02040503050406030204" charset="0"/>
                        <a:ea typeface="微软雅黑" panose="020B0503020204020204" charset="-122"/>
                        <a:cs typeface="Cambria Math" panose="02040503050406030204" charset="0"/>
                      </a:rPr>
                      <m:t>≠</m:t>
                    </m:r>
                  </m:oMath>
                </a14:m>
                <a:r>
                  <a:rPr lang="en-US" altLang="zh-CN" b="1" dirty="0">
                    <a:latin typeface="微软雅黑" panose="020B0503020204020204" charset="-122"/>
                    <a:ea typeface="微软雅黑" panose="020B0503020204020204" charset="-122"/>
                    <a:cs typeface="微软雅黑" panose="020B0503020204020204" charset="-122"/>
                    <a:sym typeface="+mn-ea"/>
                  </a:rPr>
                  <a:t> </a:t>
                </a:r>
                <a:r>
                  <a:rPr lang="zh-CN" altLang="en-US" b="1" dirty="0">
                    <a:latin typeface="微软雅黑" panose="020B0503020204020204" charset="-122"/>
                    <a:ea typeface="微软雅黑" panose="020B0503020204020204" charset="-122"/>
                    <a:cs typeface="微软雅黑" panose="020B0503020204020204" charset="-122"/>
                    <a:sym typeface="+mn-ea"/>
                  </a:rPr>
                  <a:t>常数。</a:t>
                </a:r>
                <a:endParaRPr lang="zh-CN" altLang="en-US" b="1" dirty="0">
                  <a:latin typeface="微软雅黑" panose="020B0503020204020204" charset="-122"/>
                  <a:ea typeface="微软雅黑" panose="020B0503020204020204" charset="-122"/>
                  <a:cs typeface="微软雅黑" panose="020B0503020204020204" charset="-122"/>
                  <a:sym typeface="+mn-ea"/>
                </a:endParaRPr>
              </a:p>
              <a:p>
                <a:pPr marL="342900" indent="-342900">
                  <a:buFont typeface="+mj-ea"/>
                  <a:buAutoNum type="circleNumDbPlain"/>
                </a:pPr>
                <a:r>
                  <a:rPr lang="zh-CN" altLang="en-US" b="1" dirty="0">
                    <a:latin typeface="微软雅黑" panose="020B0503020204020204" charset="-122"/>
                    <a:ea typeface="微软雅黑" panose="020B0503020204020204" charset="-122"/>
                    <a:cs typeface="微软雅黑" panose="020B0503020204020204" charset="-122"/>
                    <a:sym typeface="+mn-ea"/>
                  </a:rPr>
                  <a:t>各相邻纵模之间的频率间隔不是严格相等。即</a:t>
                </a:r>
                <a14:m>
                  <m:oMath xmlns:m="http://schemas.openxmlformats.org/officeDocument/2006/math">
                    <m:r>
                      <a:rPr lang="zh-CN" altLang="en-US" b="1">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b="1" i="1">
                            <a:solidFill>
                              <a:schemeClr val="tx1"/>
                            </a:solidFill>
                            <a:latin typeface="Cambria Math" panose="02040503050406030204" charset="0"/>
                            <a:ea typeface="微软雅黑" panose="020B0503020204020204" charset="-122"/>
                            <a:cs typeface="Cambria Math" panose="02040503050406030204" charset="0"/>
                          </a:rPr>
                        </m:ctrlPr>
                      </m:sSubPr>
                      <m:e>
                        <m:r>
                          <a:rPr lang="en-US" altLang="zh-CN" b="1">
                            <a:solidFill>
                              <a:schemeClr val="tx1"/>
                            </a:solidFill>
                            <a:latin typeface="Cambria Math" panose="02040503050406030204" charset="0"/>
                            <a:ea typeface="微软雅黑" panose="020B0503020204020204" charset="-122"/>
                            <a:cs typeface="Cambria Math" panose="02040503050406030204" charset="0"/>
                          </a:rPr>
                          <m:t>𝒗</m:t>
                        </m:r>
                      </m:e>
                      <m:sub>
                        <m:r>
                          <a:rPr lang="en-US" altLang="zh-CN" b="1">
                            <a:solidFill>
                              <a:schemeClr val="tx1"/>
                            </a:solidFill>
                            <a:latin typeface="Cambria Math" panose="02040503050406030204" charset="0"/>
                            <a:ea typeface="微软雅黑" panose="020B0503020204020204" charset="-122"/>
                            <a:cs typeface="Cambria Math" panose="02040503050406030204" charset="0"/>
                          </a:rPr>
                          <m:t>𝒒</m:t>
                        </m:r>
                      </m:sub>
                    </m:sSub>
                  </m:oMath>
                </a14:m>
                <a:r>
                  <a:rPr lang="zh-CN" altLang="en-US" b="1" dirty="0">
                    <a:latin typeface="微软雅黑" panose="020B0503020204020204" charset="-122"/>
                    <a:ea typeface="微软雅黑" panose="020B0503020204020204" charset="-122"/>
                    <a:cs typeface="微软雅黑" panose="020B0503020204020204" charset="-122"/>
                    <a:sym typeface="+mn-ea"/>
                  </a:rPr>
                  <a:t>不是严格等于</a:t>
                </a:r>
                <a14:m>
                  <m:oMath xmlns:m="http://schemas.openxmlformats.org/officeDocument/2006/math">
                    <m:r>
                      <a:rPr lang="en-US" altLang="zh-CN" b="1">
                        <a:solidFill>
                          <a:schemeClr val="tx1"/>
                        </a:solidFill>
                        <a:latin typeface="Cambria Math" panose="02040503050406030204" charset="0"/>
                        <a:ea typeface="微软雅黑" panose="020B0503020204020204" charset="-122"/>
                        <a:cs typeface="Cambria Math" panose="02040503050406030204" charset="0"/>
                      </a:rPr>
                      <m:t>𝒄</m:t>
                    </m:r>
                    <m:r>
                      <a:rPr lang="en-US" altLang="zh-CN" b="1">
                        <a:solidFill>
                          <a:schemeClr val="tx1"/>
                        </a:solidFill>
                        <a:latin typeface="Cambria Math" panose="02040503050406030204" charset="0"/>
                        <a:ea typeface="微软雅黑" panose="020B0503020204020204" charset="-122"/>
                        <a:cs typeface="Cambria Math" panose="02040503050406030204" charset="0"/>
                      </a:rPr>
                      <m:t>/</m:t>
                    </m:r>
                    <m:r>
                      <a:rPr lang="en-US" altLang="zh-CN" b="1">
                        <a:solidFill>
                          <a:schemeClr val="tx1"/>
                        </a:solidFill>
                        <a:latin typeface="Cambria Math" panose="02040503050406030204" charset="0"/>
                        <a:ea typeface="微软雅黑" panose="020B0503020204020204" charset="-122"/>
                        <a:cs typeface="Cambria Math" panose="02040503050406030204" charset="0"/>
                      </a:rPr>
                      <m:t>𝟐</m:t>
                    </m:r>
                    <m:r>
                      <a:rPr lang="zh-CN" altLang="en-US" b="1">
                        <a:solidFill>
                          <a:schemeClr val="tx1"/>
                        </a:solidFill>
                        <a:latin typeface="Cambria Math" panose="02040503050406030204" charset="0"/>
                        <a:ea typeface="微软雅黑" panose="020B0503020204020204" charset="-122"/>
                        <a:cs typeface="Cambria Math" panose="02040503050406030204" charset="0"/>
                      </a:rPr>
                      <m:t>𝝁</m:t>
                    </m:r>
                    <m:r>
                      <a:rPr lang="en-US" altLang="zh-CN" b="1">
                        <a:solidFill>
                          <a:schemeClr val="tx1"/>
                        </a:solidFill>
                        <a:latin typeface="Cambria Math" panose="02040503050406030204" charset="0"/>
                        <a:ea typeface="微软雅黑" panose="020B0503020204020204" charset="-122"/>
                        <a:cs typeface="Cambria Math" panose="02040503050406030204" charset="0"/>
                      </a:rPr>
                      <m:t>𝑳</m:t>
                    </m:r>
                  </m:oMath>
                </a14:m>
                <a:r>
                  <a:rPr lang="zh-CN" altLang="en-US" b="1" dirty="0">
                    <a:latin typeface="微软雅黑" panose="020B0503020204020204" charset="-122"/>
                    <a:ea typeface="微软雅黑" panose="020B0503020204020204" charset="-122"/>
                    <a:cs typeface="微软雅黑" panose="020B0503020204020204" charset="-122"/>
                    <a:sym typeface="+mn-ea"/>
                  </a:rPr>
                  <a:t>。</a:t>
                </a:r>
                <a:endParaRPr lang="zh-CN" altLang="en-US" b="1" dirty="0">
                  <a:latin typeface="微软雅黑" panose="020B0503020204020204" charset="-122"/>
                  <a:ea typeface="微软雅黑" panose="020B0503020204020204" charset="-122"/>
                  <a:cs typeface="微软雅黑" panose="020B0503020204020204" charset="-122"/>
                  <a:sym typeface="+mn-ea"/>
                </a:endParaRPr>
              </a:p>
              <a:p>
                <a:pPr marL="342900" indent="-342900">
                  <a:buFont typeface="+mj-ea"/>
                  <a:buAutoNum type="circleNumDbPlain"/>
                </a:pPr>
                <a:r>
                  <a:rPr lang="zh-CN" altLang="en-US" b="1" dirty="0">
                    <a:latin typeface="微软雅黑" panose="020B0503020204020204" charset="-122"/>
                    <a:ea typeface="微软雅黑" panose="020B0503020204020204" charset="-122"/>
                    <a:cs typeface="微软雅黑" panose="020B0503020204020204" charset="-122"/>
                    <a:sym typeface="+mn-ea"/>
                  </a:rPr>
                  <a:t>各纵模的非相干叠加，输出强度呈现随机的无规则起伏。</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endParaRPr>
              </a:p>
            </p:txBody>
          </p:sp>
        </mc:Choice>
        <mc:Fallback>
          <p:sp>
            <p:nvSpPr>
              <p:cNvPr id="14" name="TextBox 13"/>
              <p:cNvSpPr txBox="1">
                <a:spLocks noRot="1" noChangeAspect="1" noMove="1" noResize="1" noEditPoints="1" noAdjustHandles="1" noChangeArrowheads="1" noChangeShapeType="1" noTextEdit="1"/>
              </p:cNvSpPr>
              <p:nvPr/>
            </p:nvSpPr>
            <p:spPr>
              <a:xfrm>
                <a:off x="1291833" y="4743199"/>
                <a:ext cx="8209036" cy="1518285"/>
              </a:xfrm>
              <a:prstGeom prst="rect">
                <a:avLst/>
              </a:prstGeom>
              <a:blipFill rotWithShape="1">
                <a:blip r:embed="rId3"/>
                <a:stretch>
                  <a:fillRect l="-3" t="-25" r="8" b="25"/>
                </a:stretch>
              </a:blipFill>
            </p:spPr>
            <p:txBody>
              <a:bodyPr/>
              <a:lstStyle/>
              <a:p>
                <a:r>
                  <a:rPr lang="zh-CN" altLang="en-US">
                    <a:noFill/>
                  </a:rPr>
                  <a:t> </a:t>
                </a:r>
              </a:p>
            </p:txBody>
          </p:sp>
        </mc:Fallback>
      </mc:AlternateContent>
      <p:sp>
        <p:nvSpPr>
          <p:cNvPr id="15" name="矩形 14"/>
          <p:cNvSpPr/>
          <p:nvPr/>
        </p:nvSpPr>
        <p:spPr>
          <a:xfrm>
            <a:off x="2782769" y="1445717"/>
            <a:ext cx="657788" cy="646331"/>
          </a:xfrm>
          <a:prstGeom prst="rect">
            <a:avLst/>
          </a:prstGeom>
        </p:spPr>
        <p:txBody>
          <a:bodyPr wrap="square">
            <a:spAutoFit/>
          </a:bodyPr>
          <a:p>
            <a:r>
              <a:rPr lang="zh-CN" altLang="en-US" b="1" dirty="0" smtClean="0">
                <a:solidFill>
                  <a:srgbClr val="2B853A"/>
                </a:solidFill>
                <a:cs typeface="微软雅黑" panose="020B0503020204020204" charset="-122"/>
              </a:rPr>
              <a:t>相位</a:t>
            </a:r>
            <a:r>
              <a:rPr lang="zh-CN" altLang="en-US" b="1" dirty="0">
                <a:solidFill>
                  <a:srgbClr val="2B853A"/>
                </a:solidFill>
                <a:cs typeface="微软雅黑" panose="020B0503020204020204" charset="-122"/>
              </a:rPr>
              <a:t>不同</a:t>
            </a:r>
            <a:endParaRPr lang="zh-CN" altLang="en-US" b="1" dirty="0">
              <a:solidFill>
                <a:srgbClr val="2B853A"/>
              </a:solidFill>
              <a:cs typeface="微软雅黑" panose="020B0503020204020204" charset="-122"/>
            </a:endParaRPr>
          </a:p>
        </p:txBody>
      </p:sp>
      <p:sp>
        <p:nvSpPr>
          <p:cNvPr id="16" name="矩形 15"/>
          <p:cNvSpPr/>
          <p:nvPr/>
        </p:nvSpPr>
        <p:spPr>
          <a:xfrm>
            <a:off x="3608136" y="1445917"/>
            <a:ext cx="657788" cy="646331"/>
          </a:xfrm>
          <a:prstGeom prst="rect">
            <a:avLst/>
          </a:prstGeom>
        </p:spPr>
        <p:txBody>
          <a:bodyPr wrap="square">
            <a:spAutoFit/>
          </a:bodyPr>
          <a:p>
            <a:r>
              <a:rPr lang="zh-CN" altLang="en-US" b="1" dirty="0" smtClean="0">
                <a:solidFill>
                  <a:srgbClr val="2B853A"/>
                </a:solidFill>
                <a:cs typeface="微软雅黑" panose="020B0503020204020204" charset="-122"/>
              </a:rPr>
              <a:t>相位</a:t>
            </a:r>
            <a:r>
              <a:rPr lang="zh-CN" altLang="en-US" b="1" dirty="0">
                <a:solidFill>
                  <a:srgbClr val="2B853A"/>
                </a:solidFill>
                <a:cs typeface="微软雅黑" panose="020B0503020204020204" charset="-122"/>
              </a:rPr>
              <a:t>不同</a:t>
            </a:r>
            <a:endParaRPr lang="zh-CN" altLang="en-US" b="1" dirty="0">
              <a:solidFill>
                <a:srgbClr val="2B853A"/>
              </a:solidFill>
              <a:cs typeface="微软雅黑" panose="020B0503020204020204" charset="-122"/>
            </a:endParaRPr>
          </a:p>
        </p:txBody>
      </p:sp>
      <p:sp>
        <p:nvSpPr>
          <p:cNvPr id="17" name="矩形 16"/>
          <p:cNvSpPr/>
          <p:nvPr/>
        </p:nvSpPr>
        <p:spPr>
          <a:xfrm>
            <a:off x="4453962" y="1446098"/>
            <a:ext cx="657788" cy="646331"/>
          </a:xfrm>
          <a:prstGeom prst="rect">
            <a:avLst/>
          </a:prstGeom>
        </p:spPr>
        <p:txBody>
          <a:bodyPr wrap="square">
            <a:spAutoFit/>
          </a:bodyPr>
          <a:p>
            <a:r>
              <a:rPr lang="zh-CN" altLang="en-US" b="1" dirty="0" smtClean="0">
                <a:solidFill>
                  <a:srgbClr val="2B853A"/>
                </a:solidFill>
                <a:cs typeface="微软雅黑" panose="020B0503020204020204" charset="-122"/>
              </a:rPr>
              <a:t>相位</a:t>
            </a:r>
            <a:r>
              <a:rPr lang="zh-CN" altLang="en-US" b="1" dirty="0">
                <a:solidFill>
                  <a:srgbClr val="2B853A"/>
                </a:solidFill>
                <a:cs typeface="微软雅黑" panose="020B0503020204020204" charset="-122"/>
              </a:rPr>
              <a:t>不同</a:t>
            </a:r>
            <a:endParaRPr lang="zh-CN" altLang="en-US" b="1" dirty="0">
              <a:solidFill>
                <a:srgbClr val="2B853A"/>
              </a:solidFill>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锁模原理</a:t>
            </a:r>
            <a:endParaRPr lang="zh-CN" altLang="en-US"/>
          </a:p>
        </p:txBody>
      </p:sp>
      <mc:AlternateContent xmlns:mc="http://schemas.openxmlformats.org/markup-compatibility/2006">
        <mc:Choice xmlns:a14="http://schemas.microsoft.com/office/drawing/2010/main" Requires="a14">
          <p:sp>
            <p:nvSpPr>
              <p:cNvPr id="40" name="文本框 39"/>
              <p:cNvSpPr txBox="1"/>
              <p:nvPr/>
            </p:nvSpPr>
            <p:spPr>
              <a:xfrm>
                <a:off x="1152896" y="1184968"/>
                <a:ext cx="7767848" cy="2214880"/>
              </a:xfrm>
              <a:prstGeom prst="rect">
                <a:avLst/>
              </a:prstGeom>
              <a:noFill/>
            </p:spPr>
            <p:txBody>
              <a:bodyPr wrap="square" rtlCol="0">
                <a:spAutoFit/>
              </a:bodyPr>
              <a:p>
                <a:pPr marL="342900" indent="-342900">
                  <a:buClr>
                    <a:srgbClr val="4472C4"/>
                  </a:buClr>
                  <a:buFont typeface="Wingdings" panose="05000000000000000000" charset="0"/>
                  <a:buChar char=""/>
                </a:pPr>
                <a:r>
                  <a:rPr lang="zh-CN" altLang="en-US" b="1" dirty="0" smtClean="0">
                    <a:solidFill>
                      <a:srgbClr val="C00000"/>
                    </a:solidFill>
                    <a:latin typeface="微软雅黑" panose="020B0503020204020204" charset="-122"/>
                    <a:ea typeface="微软雅黑" panose="020B0503020204020204" charset="-122"/>
                    <a:cs typeface="微软雅黑" panose="020B0503020204020204" charset="-122"/>
                  </a:rPr>
                  <a:t>核心</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思想</a:t>
                </a: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b="1" dirty="0" smtClean="0">
                    <a:solidFill>
                      <a:schemeClr val="tx1"/>
                    </a:solidFill>
                    <a:latin typeface="+mj-ea"/>
                    <a:ea typeface="+mj-ea"/>
                    <a:cs typeface="微软雅黑" panose="020B0503020204020204" charset="-122"/>
                  </a:rPr>
                  <a:t>锁模技术让谐振腔中存在的纵模同步振荡，让各模的频率间隔</a:t>
                </a:r>
                <a:r>
                  <a:rPr lang="zh-CN" altLang="en-US" b="1" dirty="0">
                    <a:solidFill>
                      <a:schemeClr val="tx1"/>
                    </a:solidFill>
                    <a:latin typeface="+mj-ea"/>
                    <a:ea typeface="+mj-ea"/>
                    <a:cs typeface="微软雅黑" panose="020B0503020204020204" charset="-122"/>
                  </a:rPr>
                  <a:t>保持</a:t>
                </a:r>
                <a:r>
                  <a:rPr lang="zh-CN" altLang="en-US" b="1" dirty="0" smtClean="0">
                    <a:solidFill>
                      <a:schemeClr val="tx1"/>
                    </a:solidFill>
                    <a:latin typeface="+mj-ea"/>
                    <a:ea typeface="+mj-ea"/>
                    <a:cs typeface="微软雅黑" panose="020B0503020204020204" charset="-122"/>
                  </a:rPr>
                  <a:t>相等</a:t>
                </a:r>
                <a:endParaRPr lang="en-US" altLang="zh-CN" b="1" dirty="0">
                  <a:solidFill>
                    <a:schemeClr val="tx1"/>
                  </a:solidFill>
                  <a:latin typeface="+mj-ea"/>
                  <a:ea typeface="+mj-ea"/>
                  <a:cs typeface="微软雅黑" panose="020B0503020204020204" charset="-122"/>
                </a:endParaRPr>
              </a:p>
              <a:p>
                <a:pPr marL="285750" indent="-285750"/>
                <a14:m>
                  <m:oMathPara xmlns:m="http://schemas.openxmlformats.org/officeDocument/2006/math">
                    <m:oMathParaPr>
                      <m:jc m:val="centerGroup"/>
                    </m:oMathParaPr>
                    <m:oMath xmlns:m="http://schemas.openxmlformats.org/officeDocument/2006/math">
                      <m:sSub>
                        <m:sSubPr>
                          <m:ctrlPr>
                            <a:rPr lang="en-US" altLang="zh-CN" b="1" i="1">
                              <a:solidFill>
                                <a:schemeClr val="tx1"/>
                              </a:solidFill>
                              <a:latin typeface="Cambria Math" panose="02040503050406030204" charset="0"/>
                              <a:ea typeface="+mj-ea"/>
                              <a:cs typeface="Cambria Math" panose="02040503050406030204" charset="0"/>
                            </a:rPr>
                          </m:ctrlPr>
                        </m:sSubPr>
                        <m:e>
                          <m:r>
                            <a:rPr lang="zh-CN" altLang="en-US" b="1" i="1">
                              <a:solidFill>
                                <a:schemeClr val="tx1"/>
                              </a:solidFill>
                              <a:latin typeface="Cambria Math" panose="02040503050406030204" charset="0"/>
                              <a:ea typeface="微软雅黑" panose="020B0503020204020204" charset="-122"/>
                              <a:cs typeface="Cambria Math" panose="02040503050406030204" charset="0"/>
                            </a:rPr>
                            <m:t>𝝋</m:t>
                          </m:r>
                        </m:e>
                        <m:sub>
                          <m:r>
                            <a:rPr lang="en-US" altLang="zh-CN" b="1" i="1">
                              <a:solidFill>
                                <a:schemeClr val="tx1"/>
                              </a:solidFill>
                              <a:latin typeface="Cambria Math" panose="02040503050406030204" charset="0"/>
                              <a:ea typeface="+mj-ea"/>
                              <a:cs typeface="Cambria Math" panose="02040503050406030204" charset="0"/>
                            </a:rPr>
                            <m:t>𝒒</m:t>
                          </m:r>
                          <m:r>
                            <a:rPr lang="en-US" altLang="zh-CN" b="1" i="1">
                              <a:solidFill>
                                <a:schemeClr val="tx1"/>
                              </a:solidFill>
                              <a:latin typeface="Cambria Math" panose="02040503050406030204" charset="0"/>
                              <a:ea typeface="微软雅黑" panose="020B0503020204020204" charset="-122"/>
                              <a:cs typeface="Cambria Math" panose="02040503050406030204" charset="0"/>
                            </a:rPr>
                            <m:t>+</m:t>
                          </m:r>
                          <m:r>
                            <a:rPr lang="en-US" altLang="zh-CN" b="1" i="1">
                              <a:solidFill>
                                <a:schemeClr val="tx1"/>
                              </a:solidFill>
                              <a:latin typeface="Cambria Math" panose="02040503050406030204" charset="0"/>
                              <a:ea typeface="+mj-ea"/>
                              <a:cs typeface="Cambria Math" panose="02040503050406030204" charset="0"/>
                            </a:rPr>
                            <m:t>𝟏</m:t>
                          </m:r>
                        </m:sub>
                      </m:sSub>
                      <m:r>
                        <a:rPr lang="en-US" altLang="zh-CN" b="1" i="1">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b="1" i="1">
                              <a:solidFill>
                                <a:schemeClr val="tx1"/>
                              </a:solidFill>
                              <a:latin typeface="Cambria Math" panose="02040503050406030204" charset="0"/>
                              <a:ea typeface="+mj-ea"/>
                              <a:cs typeface="Cambria Math" panose="02040503050406030204" charset="0"/>
                            </a:rPr>
                          </m:ctrlPr>
                        </m:sSubPr>
                        <m:e>
                          <m:r>
                            <a:rPr lang="zh-CN" altLang="en-US" b="1" i="1">
                              <a:solidFill>
                                <a:schemeClr val="tx1"/>
                              </a:solidFill>
                              <a:latin typeface="Cambria Math" panose="02040503050406030204" charset="0"/>
                              <a:ea typeface="微软雅黑" panose="020B0503020204020204" charset="-122"/>
                              <a:cs typeface="Cambria Math" panose="02040503050406030204" charset="0"/>
                            </a:rPr>
                            <m:t>𝝋</m:t>
                          </m:r>
                        </m:e>
                        <m:sub>
                          <m:r>
                            <a:rPr lang="en-US" altLang="zh-CN" b="1" i="1">
                              <a:solidFill>
                                <a:schemeClr val="tx1"/>
                              </a:solidFill>
                              <a:latin typeface="Cambria Math" panose="02040503050406030204" charset="0"/>
                              <a:ea typeface="+mj-ea"/>
                              <a:cs typeface="Cambria Math" panose="02040503050406030204" charset="0"/>
                            </a:rPr>
                            <m:t>𝒒</m:t>
                          </m:r>
                        </m:sub>
                      </m:sSub>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m:t>
                      </m:r>
                      <m:r>
                        <a:rPr lang="zh-CN" altLang="en-US" b="1" i="1">
                          <a:solidFill>
                            <a:schemeClr val="tx1"/>
                          </a:solidFill>
                          <a:latin typeface="Cambria Math" panose="02040503050406030204" charset="0"/>
                          <a:ea typeface="微软雅黑" panose="020B0503020204020204" charset="-122"/>
                          <a:cs typeface="Cambria Math" panose="02040503050406030204" charset="0"/>
                        </a:rPr>
                        <m:t>常数</m:t>
                      </m:r>
                    </m:oMath>
                  </m:oMathPara>
                </a14:m>
                <a:endParaRPr lang="en-US" altLang="zh-CN" b="1" dirty="0" smtClean="0">
                  <a:solidFill>
                    <a:schemeClr val="tx1"/>
                  </a:solidFill>
                  <a:latin typeface="+mj-ea"/>
                  <a:ea typeface="+mj-ea"/>
                  <a:cs typeface="微软雅黑" panose="020B0503020204020204" charset="-122"/>
                </a:endParaRPr>
              </a:p>
              <a:p>
                <a:r>
                  <a:rPr lang="en-US" altLang="zh-CN" b="1" dirty="0">
                    <a:solidFill>
                      <a:schemeClr val="tx1"/>
                    </a:solidFill>
                    <a:latin typeface="+mj-ea"/>
                    <a:ea typeface="+mj-ea"/>
                    <a:cs typeface="微软雅黑" panose="020B0503020204020204" charset="-122"/>
                  </a:rPr>
                  <a:t> </a:t>
                </a:r>
                <a:r>
                  <a:rPr lang="en-US" altLang="zh-CN" b="1" dirty="0" smtClean="0">
                    <a:solidFill>
                      <a:schemeClr val="tx1"/>
                    </a:solidFill>
                    <a:latin typeface="+mj-ea"/>
                    <a:ea typeface="+mj-ea"/>
                    <a:cs typeface="微软雅黑" panose="020B0503020204020204" charset="-122"/>
                  </a:rPr>
                  <a:t>    </a:t>
                </a:r>
                <a:r>
                  <a:rPr lang="zh-CN" altLang="en-US" b="1" dirty="0" smtClean="0">
                    <a:solidFill>
                      <a:schemeClr val="tx1"/>
                    </a:solidFill>
                    <a:latin typeface="+mj-ea"/>
                    <a:ea typeface="+mj-ea"/>
                    <a:cs typeface="微软雅黑" panose="020B0503020204020204" charset="-122"/>
                  </a:rPr>
                  <a:t>并</a:t>
                </a:r>
                <a:r>
                  <a:rPr lang="zh-CN" altLang="en-US" b="1" dirty="0">
                    <a:solidFill>
                      <a:schemeClr val="tx1"/>
                    </a:solidFill>
                    <a:latin typeface="+mj-ea"/>
                    <a:ea typeface="+mj-ea"/>
                    <a:cs typeface="微软雅黑" panose="020B0503020204020204" charset="-122"/>
                  </a:rPr>
                  <a:t>使各模的初位相保持为</a:t>
                </a:r>
                <a:r>
                  <a:rPr lang="zh-CN" altLang="en-US" b="1" dirty="0" smtClean="0">
                    <a:solidFill>
                      <a:schemeClr val="tx1"/>
                    </a:solidFill>
                    <a:latin typeface="+mj-ea"/>
                    <a:ea typeface="+mj-ea"/>
                    <a:cs typeface="微软雅黑" panose="020B0503020204020204" charset="-122"/>
                  </a:rPr>
                  <a:t>常数</a:t>
                </a:r>
                <a:endParaRPr lang="en-US" altLang="zh-CN" b="1" dirty="0">
                  <a:solidFill>
                    <a:schemeClr val="tx1"/>
                  </a:solidFill>
                  <a:latin typeface="+mj-ea"/>
                  <a:ea typeface="+mj-ea"/>
                  <a:cs typeface="微软雅黑" panose="020B0503020204020204" charset="-122"/>
                </a:endParaRPr>
              </a:p>
              <a:p>
                <a:pPr algn="ctr"/>
                <a:r>
                  <a:rPr lang="zh-CN" altLang="en-US" b="1" dirty="0" smtClean="0">
                    <a:solidFill>
                      <a:schemeClr val="tx1"/>
                    </a:solidFill>
                    <a:cs typeface="微软雅黑" panose="020B0503020204020204" charset="-122"/>
                  </a:rPr>
                  <a:t> </a:t>
                </a:r>
                <a14:m>
                  <m:oMath xmlns:m="http://schemas.openxmlformats.org/officeDocument/2006/math">
                    <m:r>
                      <a:rPr lang="zh-CN" altLang="en-US" b="1" i="1">
                        <a:solidFill>
                          <a:schemeClr val="tx1"/>
                        </a:solidFill>
                        <a:latin typeface="Cambria Math" panose="02040503050406030204" charset="0"/>
                        <a:ea typeface="微软雅黑" panose="020B0503020204020204" charset="-122"/>
                        <a:cs typeface="Cambria Math" panose="02040503050406030204" charset="0"/>
                      </a:rPr>
                      <m:t>∆</m:t>
                    </m:r>
                    <m:sSub>
                      <m:sSubPr>
                        <m:ctrlPr>
                          <a:rPr lang="en-US" altLang="zh-CN" b="1" i="1">
                            <a:solidFill>
                              <a:schemeClr val="tx1"/>
                            </a:solidFill>
                            <a:latin typeface="Cambria Math" panose="02040503050406030204" charset="0"/>
                            <a:cs typeface="Cambria Math" panose="02040503050406030204" charset="0"/>
                          </a:rPr>
                        </m:ctrlPr>
                      </m:sSubPr>
                      <m:e>
                        <m:r>
                          <a:rPr lang="en-US" altLang="zh-CN" b="1" i="1">
                            <a:solidFill>
                              <a:schemeClr val="tx1"/>
                            </a:solidFill>
                            <a:latin typeface="Cambria Math" panose="02040503050406030204" charset="0"/>
                            <a:cs typeface="Cambria Math" panose="02040503050406030204" charset="0"/>
                          </a:rPr>
                          <m:t>𝒗</m:t>
                        </m:r>
                      </m:e>
                      <m:sub>
                        <m:r>
                          <a:rPr lang="en-US" altLang="zh-CN" b="1" i="1">
                            <a:solidFill>
                              <a:schemeClr val="tx1"/>
                            </a:solidFill>
                            <a:latin typeface="Cambria Math" panose="02040503050406030204" charset="0"/>
                            <a:cs typeface="Cambria Math" panose="02040503050406030204" charset="0"/>
                          </a:rPr>
                          <m:t>𝒒</m:t>
                        </m:r>
                      </m:sub>
                    </m:sSub>
                    <m:r>
                      <a:rPr lang="en-US" altLang="zh-CN" b="1" i="1" smtClean="0">
                        <a:solidFill>
                          <a:schemeClr val="tx1"/>
                        </a:solidFill>
                        <a:latin typeface="Cambria Math" panose="02040503050406030204" charset="0"/>
                        <a:ea typeface="微软雅黑" panose="020B0503020204020204" charset="-122"/>
                        <a:cs typeface="Cambria Math" panose="02040503050406030204" charset="0"/>
                      </a:rPr>
                      <m:t>=</m:t>
                    </m:r>
                    <m:f>
                      <m:fPr>
                        <m:ctrlPr>
                          <a:rPr lang="en-US" altLang="zh-CN" b="1" i="1" smtClean="0">
                            <a:solidFill>
                              <a:schemeClr val="tx1"/>
                            </a:solidFill>
                            <a:latin typeface="Cambria Math" panose="02040503050406030204" charset="0"/>
                            <a:cs typeface="Cambria Math" panose="02040503050406030204" charset="0"/>
                          </a:rPr>
                        </m:ctrlPr>
                      </m:fPr>
                      <m:num>
                        <m:r>
                          <a:rPr lang="en-US" altLang="zh-CN" b="1" i="1" smtClean="0">
                            <a:solidFill>
                              <a:schemeClr val="tx1"/>
                            </a:solidFill>
                            <a:latin typeface="Cambria Math" panose="02040503050406030204" charset="0"/>
                            <a:cs typeface="Cambria Math" panose="02040503050406030204" charset="0"/>
                          </a:rPr>
                          <m:t>𝒄</m:t>
                        </m:r>
                      </m:num>
                      <m:den>
                        <m:r>
                          <a:rPr lang="en-US" altLang="zh-CN" b="1" i="1" smtClean="0">
                            <a:solidFill>
                              <a:schemeClr val="tx1"/>
                            </a:solidFill>
                            <a:latin typeface="Cambria Math" panose="02040503050406030204" charset="0"/>
                            <a:cs typeface="Cambria Math" panose="02040503050406030204" charset="0"/>
                          </a:rPr>
                          <m:t>𝟐</m:t>
                        </m:r>
                        <m:r>
                          <a:rPr lang="zh-CN" altLang="en-US" b="1" i="1" smtClean="0">
                            <a:solidFill>
                              <a:schemeClr val="tx1"/>
                            </a:solidFill>
                            <a:latin typeface="Cambria Math" panose="02040503050406030204" charset="0"/>
                            <a:ea typeface="微软雅黑" panose="020B0503020204020204" charset="-122"/>
                            <a:cs typeface="Cambria Math" panose="02040503050406030204" charset="0"/>
                          </a:rPr>
                          <m:t>𝝁</m:t>
                        </m:r>
                        <m:r>
                          <a:rPr lang="en-US" altLang="zh-CN" b="1" i="1" smtClean="0">
                            <a:solidFill>
                              <a:schemeClr val="tx1"/>
                            </a:solidFill>
                            <a:latin typeface="Cambria Math" panose="02040503050406030204" charset="0"/>
                            <a:cs typeface="Cambria Math" panose="02040503050406030204" charset="0"/>
                          </a:rPr>
                          <m:t>𝑳</m:t>
                        </m:r>
                      </m:den>
                    </m:f>
                  </m:oMath>
                </a14:m>
                <a:endParaRPr lang="en-US" altLang="zh-CN" b="1" dirty="0" smtClean="0">
                  <a:solidFill>
                    <a:schemeClr val="tx1"/>
                  </a:solidFill>
                  <a:cs typeface="微软雅黑" panose="020B0503020204020204" charset="-122"/>
                </a:endParaRPr>
              </a:p>
              <a:p>
                <a:r>
                  <a:rPr lang="en-US" altLang="zh-CN" b="1" dirty="0">
                    <a:solidFill>
                      <a:schemeClr val="tx1"/>
                    </a:solidFill>
                    <a:latin typeface="+mj-ea"/>
                    <a:ea typeface="+mj-ea"/>
                    <a:cs typeface="微软雅黑" panose="020B0503020204020204" charset="-122"/>
                  </a:rPr>
                  <a:t> </a:t>
                </a:r>
                <a:r>
                  <a:rPr lang="en-US" altLang="zh-CN" b="1" dirty="0" smtClean="0">
                    <a:solidFill>
                      <a:schemeClr val="tx1"/>
                    </a:solidFill>
                    <a:latin typeface="+mj-ea"/>
                    <a:ea typeface="+mj-ea"/>
                    <a:cs typeface="微软雅黑" panose="020B0503020204020204" charset="-122"/>
                  </a:rPr>
                  <a:t>    </a:t>
                </a:r>
                <a:r>
                  <a:rPr lang="zh-CN" altLang="en-US" b="1" dirty="0" smtClean="0">
                    <a:solidFill>
                      <a:schemeClr val="tx1"/>
                    </a:solidFill>
                    <a:latin typeface="+mj-ea"/>
                    <a:ea typeface="+mj-ea"/>
                    <a:cs typeface="微软雅黑" panose="020B0503020204020204" charset="-122"/>
                  </a:rPr>
                  <a:t>激光器</a:t>
                </a:r>
                <a:r>
                  <a:rPr lang="zh-CN" altLang="en-US" b="1" dirty="0">
                    <a:solidFill>
                      <a:schemeClr val="tx1"/>
                    </a:solidFill>
                    <a:latin typeface="+mj-ea"/>
                    <a:ea typeface="+mj-ea"/>
                    <a:cs typeface="微软雅黑" panose="020B0503020204020204" charset="-122"/>
                  </a:rPr>
                  <a:t>输出在时间上</a:t>
                </a:r>
                <a:r>
                  <a:rPr lang="zh-CN" altLang="en-US" b="1" dirty="0" smtClean="0">
                    <a:solidFill>
                      <a:schemeClr val="tx1"/>
                    </a:solidFill>
                    <a:latin typeface="+mj-ea"/>
                    <a:ea typeface="+mj-ea"/>
                    <a:cs typeface="微软雅黑" panose="020B0503020204020204" charset="-122"/>
                  </a:rPr>
                  <a:t>有规则</a:t>
                </a:r>
                <a:r>
                  <a:rPr lang="zh-CN" altLang="en-US" b="1" dirty="0">
                    <a:solidFill>
                      <a:schemeClr val="tx1"/>
                    </a:solidFill>
                    <a:latin typeface="+mj-ea"/>
                    <a:ea typeface="+mj-ea"/>
                    <a:cs typeface="微软雅黑" panose="020B0503020204020204" charset="-122"/>
                  </a:rPr>
                  <a:t>的等间隔的短脉冲序列</a:t>
                </a:r>
                <a:r>
                  <a:rPr lang="zh-CN" altLang="en-US" b="1" dirty="0" smtClean="0">
                    <a:solidFill>
                      <a:schemeClr val="tx1"/>
                    </a:solidFill>
                    <a:latin typeface="+mj-ea"/>
                    <a:ea typeface="+mj-ea"/>
                    <a:cs typeface="微软雅黑" panose="020B0503020204020204" charset="-122"/>
                  </a:rPr>
                  <a:t>。由于是将各纵模的初相位锁定，故锁模也可以叫锁相。</a:t>
                </a:r>
                <a:endParaRPr lang="zh-CN" altLang="en-US" b="1" dirty="0" smtClean="0">
                  <a:solidFill>
                    <a:schemeClr val="tx1"/>
                  </a:solidFill>
                  <a:latin typeface="+mj-ea"/>
                  <a:ea typeface="+mj-ea"/>
                  <a:cs typeface="微软雅黑" panose="020B0503020204020204" charset="-122"/>
                </a:endParaRPr>
              </a:p>
            </p:txBody>
          </p:sp>
        </mc:Choice>
        <mc:Fallback>
          <p:sp>
            <p:nvSpPr>
              <p:cNvPr id="40" name="文本框 39"/>
              <p:cNvSpPr txBox="1">
                <a:spLocks noRot="1" noChangeAspect="1" noMove="1" noResize="1" noEditPoints="1" noAdjustHandles="1" noChangeArrowheads="1" noChangeShapeType="1" noTextEdit="1"/>
              </p:cNvSpPr>
              <p:nvPr/>
            </p:nvSpPr>
            <p:spPr>
              <a:xfrm>
                <a:off x="1152896" y="1184968"/>
                <a:ext cx="7767848" cy="2214880"/>
              </a:xfrm>
              <a:prstGeom prst="rect">
                <a:avLst/>
              </a:prstGeom>
              <a:blipFill rotWithShape="1">
                <a:blip r:embed="rId1"/>
                <a:stretch>
                  <a:fillRect l="-5" t="-3" r="3" b="3"/>
                </a:stretch>
              </a:blipFill>
            </p:spPr>
            <p:txBody>
              <a:bodyPr/>
              <a:lstStyle/>
              <a:p>
                <a:r>
                  <a:rPr lang="zh-CN" altLang="en-US">
                    <a:noFill/>
                  </a:rPr>
                  <a:t> </a:t>
                </a:r>
              </a:p>
            </p:txBody>
          </p:sp>
        </mc:Fallback>
      </mc:AlternateContent>
      <p:pic>
        <p:nvPicPr>
          <p:cNvPr id="1024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4276"/>
          <a:stretch>
            <a:fillRect/>
          </a:stretch>
        </p:blipFill>
        <p:spPr bwMode="auto">
          <a:xfrm>
            <a:off x="3120072" y="4426988"/>
            <a:ext cx="2255076" cy="192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507236" y="4916551"/>
            <a:ext cx="1264570" cy="646331"/>
          </a:xfrm>
          <a:prstGeom prst="rect">
            <a:avLst/>
          </a:prstGeom>
          <a:noFill/>
        </p:spPr>
        <p:txBody>
          <a:bodyPr wrap="square" rtlCol="0">
            <a:spAutoFit/>
          </a:bodyPr>
          <a:p>
            <a:r>
              <a:rPr lang="zh-CN" altLang="en-US" b="1" dirty="0" smtClean="0">
                <a:solidFill>
                  <a:srgbClr val="FF0000"/>
                </a:solidFill>
                <a:cs typeface="微软雅黑" panose="020B0503020204020204" charset="-122"/>
              </a:rPr>
              <a:t>各个纵模相位锁定</a:t>
            </a:r>
            <a:endParaRPr lang="en-US" altLang="zh-CN" b="1" dirty="0" smtClean="0">
              <a:solidFill>
                <a:srgbClr val="FF0000"/>
              </a:solidFill>
              <a:cs typeface="微软雅黑" panose="020B0503020204020204" charset="-122"/>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9911" y="3925609"/>
            <a:ext cx="3634277" cy="262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3850172" y="3732768"/>
            <a:ext cx="657788" cy="646331"/>
          </a:xfrm>
          <a:prstGeom prst="rect">
            <a:avLst/>
          </a:prstGeom>
        </p:spPr>
        <p:txBody>
          <a:bodyPr wrap="square">
            <a:spAutoFit/>
          </a:bodyPr>
          <a:p>
            <a:r>
              <a:rPr lang="zh-CN" altLang="en-US" b="1" dirty="0">
                <a:solidFill>
                  <a:srgbClr val="FF0000"/>
                </a:solidFill>
                <a:cs typeface="微软雅黑" panose="020B0503020204020204" charset="-122"/>
              </a:rPr>
              <a:t>相位一致</a:t>
            </a:r>
            <a:endParaRPr lang="zh-CN" altLang="en-US" b="1" dirty="0">
              <a:solidFill>
                <a:srgbClr val="FF0000"/>
              </a:solidFill>
              <a:cs typeface="微软雅黑" panose="020B0503020204020204" charset="-122"/>
            </a:endParaRPr>
          </a:p>
        </p:txBody>
      </p:sp>
      <p:sp>
        <p:nvSpPr>
          <p:cNvPr id="16" name="矩形 15"/>
          <p:cNvSpPr/>
          <p:nvPr/>
        </p:nvSpPr>
        <p:spPr>
          <a:xfrm>
            <a:off x="4594170" y="3732476"/>
            <a:ext cx="657788" cy="646331"/>
          </a:xfrm>
          <a:prstGeom prst="rect">
            <a:avLst/>
          </a:prstGeom>
        </p:spPr>
        <p:txBody>
          <a:bodyPr wrap="square">
            <a:spAutoFit/>
          </a:bodyPr>
          <a:p>
            <a:r>
              <a:rPr lang="zh-CN" altLang="en-US" b="1" dirty="0" smtClean="0">
                <a:solidFill>
                  <a:srgbClr val="2B853A"/>
                </a:solidFill>
                <a:cs typeface="微软雅黑" panose="020B0503020204020204" charset="-122"/>
              </a:rPr>
              <a:t>相位</a:t>
            </a:r>
            <a:r>
              <a:rPr lang="zh-CN" altLang="en-US" b="1" dirty="0">
                <a:solidFill>
                  <a:srgbClr val="2B853A"/>
                </a:solidFill>
                <a:cs typeface="微软雅黑" panose="020B0503020204020204" charset="-122"/>
              </a:rPr>
              <a:t>不同</a:t>
            </a:r>
            <a:endParaRPr lang="zh-CN" altLang="en-US" b="1" dirty="0">
              <a:solidFill>
                <a:srgbClr val="2B853A"/>
              </a:solidFill>
              <a:cs typeface="微软雅黑" panose="020B0503020204020204" charset="-122"/>
            </a:endParaRPr>
          </a:p>
        </p:txBody>
      </p:sp>
      <p:sp>
        <p:nvSpPr>
          <p:cNvPr id="17" name="矩形 16"/>
          <p:cNvSpPr/>
          <p:nvPr/>
        </p:nvSpPr>
        <p:spPr>
          <a:xfrm>
            <a:off x="3120072" y="3732841"/>
            <a:ext cx="657788" cy="646331"/>
          </a:xfrm>
          <a:prstGeom prst="rect">
            <a:avLst/>
          </a:prstGeom>
        </p:spPr>
        <p:txBody>
          <a:bodyPr wrap="square">
            <a:spAutoFit/>
          </a:bodyPr>
          <a:p>
            <a:r>
              <a:rPr lang="zh-CN" altLang="en-US" b="1" dirty="0" smtClean="0">
                <a:solidFill>
                  <a:srgbClr val="2B853A"/>
                </a:solidFill>
                <a:cs typeface="微软雅黑" panose="020B0503020204020204" charset="-122"/>
              </a:rPr>
              <a:t>相位</a:t>
            </a:r>
            <a:r>
              <a:rPr lang="zh-CN" altLang="en-US" b="1" dirty="0">
                <a:solidFill>
                  <a:srgbClr val="2B853A"/>
                </a:solidFill>
                <a:cs typeface="微软雅黑" panose="020B0503020204020204" charset="-122"/>
              </a:rPr>
              <a:t>不同</a:t>
            </a:r>
            <a:endParaRPr lang="zh-CN" altLang="en-US" b="1" dirty="0">
              <a:solidFill>
                <a:srgbClr val="2B853A"/>
              </a:solidFill>
              <a:cs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锁模原理</a:t>
            </a:r>
            <a:endParaRPr lang="zh-CN" altLang="en-US"/>
          </a:p>
        </p:txBody>
      </p:sp>
      <p:sp>
        <p:nvSpPr>
          <p:cNvPr id="40" name="文本框 39"/>
          <p:cNvSpPr txBox="1"/>
          <p:nvPr/>
        </p:nvSpPr>
        <p:spPr>
          <a:xfrm>
            <a:off x="550916" y="1089091"/>
            <a:ext cx="7767848" cy="368300"/>
          </a:xfrm>
          <a:prstGeom prst="rect">
            <a:avLst/>
          </a:prstGeom>
          <a:noFill/>
        </p:spPr>
        <p:txBody>
          <a:bodyPr wrap="square" rtlCol="0">
            <a:spAutoFit/>
          </a:bodyPr>
          <a:p>
            <a:pPr marL="342900" indent="-342900">
              <a:buClr>
                <a:srgbClr val="4472C4"/>
              </a:buClr>
              <a:buFont typeface="Wingdings" panose="05000000000000000000" charset="0"/>
              <a:buChar char=""/>
            </a:pPr>
            <a:r>
              <a:rPr lang="zh-CN" altLang="en-US" b="1" dirty="0">
                <a:solidFill>
                  <a:schemeClr val="tx1"/>
                </a:solidFill>
                <a:latin typeface="微软雅黑" panose="020B0503020204020204" charset="-122"/>
                <a:ea typeface="微软雅黑" panose="020B0503020204020204" charset="-122"/>
                <a:cs typeface="微软雅黑" panose="020B0503020204020204" charset="-122"/>
              </a:rPr>
              <a:t>模式锁定</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1229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8512" y="1598582"/>
            <a:ext cx="7919144" cy="4752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锁模技术</a:t>
            </a:r>
            <a:endParaRPr lang="zh-CN" altLang="en-US"/>
          </a:p>
        </p:txBody>
      </p:sp>
      <p:sp>
        <p:nvSpPr>
          <p:cNvPr id="15" name="Text Box 15"/>
          <p:cNvSpPr txBox="1">
            <a:spLocks noChangeArrowheads="1"/>
          </p:cNvSpPr>
          <p:nvPr/>
        </p:nvSpPr>
        <p:spPr bwMode="auto">
          <a:xfrm>
            <a:off x="2802479" y="3341961"/>
            <a:ext cx="1783080" cy="368300"/>
          </a:xfrm>
          <a:prstGeom prst="rect">
            <a:avLst/>
          </a:prstGeom>
          <a:noFill/>
          <a:ln>
            <a:noFill/>
          </a:ln>
          <a:effec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zh-CN" altLang="en-US" b="1" dirty="0" smtClean="0">
                <a:solidFill>
                  <a:srgbClr val="CC3399"/>
                </a:solidFill>
                <a:latin typeface="微软雅黑" panose="020B0503020204020204" charset="-122"/>
                <a:cs typeface="微软雅黑" panose="020B0503020204020204" charset="-122"/>
              </a:rPr>
              <a:t>连续激光泵浦源</a:t>
            </a:r>
            <a:endParaRPr lang="en-US" altLang="en-US" b="1" dirty="0">
              <a:solidFill>
                <a:srgbClr val="CC3399"/>
              </a:solidFill>
              <a:latin typeface="微软雅黑" panose="020B0503020204020204" charset="-122"/>
              <a:ea typeface="微软雅黑" panose="020B0503020204020204" charset="-122"/>
              <a:cs typeface="微软雅黑" panose="020B0503020204020204" charset="-122"/>
            </a:endParaRPr>
          </a:p>
        </p:txBody>
      </p:sp>
      <p:sp>
        <p:nvSpPr>
          <p:cNvPr id="16" name="Rectangle 28"/>
          <p:cNvSpPr>
            <a:spLocks noChangeArrowheads="1"/>
          </p:cNvSpPr>
          <p:nvPr/>
        </p:nvSpPr>
        <p:spPr bwMode="auto">
          <a:xfrm>
            <a:off x="2116456" y="2240545"/>
            <a:ext cx="2171192" cy="600075"/>
          </a:xfrm>
          <a:prstGeom prst="rect">
            <a:avLst/>
          </a:prstGeom>
          <a:solidFill>
            <a:srgbClr val="92D050"/>
          </a:solidFill>
          <a:ln w="57150">
            <a:solidFill>
              <a:srgbClr val="00B050"/>
            </a:solidFill>
            <a:miter lim="800000"/>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7" name="Rectangle 29"/>
          <p:cNvSpPr>
            <a:spLocks noChangeArrowheads="1"/>
          </p:cNvSpPr>
          <p:nvPr/>
        </p:nvSpPr>
        <p:spPr bwMode="auto">
          <a:xfrm>
            <a:off x="1252220" y="2047664"/>
            <a:ext cx="333375" cy="1009650"/>
          </a:xfrm>
          <a:prstGeom prst="rect">
            <a:avLst/>
          </a:prstGeom>
          <a:solidFill>
            <a:schemeClr val="tx1">
              <a:lumMod val="85000"/>
              <a:lumOff val="15000"/>
            </a:schemeClr>
          </a:solidFill>
          <a:ln w="38100">
            <a:solidFill>
              <a:schemeClr val="tx1"/>
            </a:solidFill>
            <a:miter lim="800000"/>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8" name="AutoShape 30"/>
          <p:cNvSpPr>
            <a:spLocks noChangeArrowheads="1"/>
          </p:cNvSpPr>
          <p:nvPr/>
        </p:nvSpPr>
        <p:spPr bwMode="auto">
          <a:xfrm rot="16200000">
            <a:off x="2092390" y="3416505"/>
            <a:ext cx="933450" cy="219075"/>
          </a:xfrm>
          <a:prstGeom prst="rightArrow">
            <a:avLst>
              <a:gd name="adj1" fmla="val 50000"/>
              <a:gd name="adj2" fmla="val 106522"/>
            </a:avLst>
          </a:prstGeom>
          <a:solidFill>
            <a:srgbClr val="CC3399"/>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22" name="AutoShape 35"/>
          <p:cNvSpPr>
            <a:spLocks noChangeArrowheads="1"/>
          </p:cNvSpPr>
          <p:nvPr/>
        </p:nvSpPr>
        <p:spPr bwMode="auto">
          <a:xfrm>
            <a:off x="7807960" y="2443586"/>
            <a:ext cx="933450" cy="219075"/>
          </a:xfrm>
          <a:prstGeom prst="rightArrow">
            <a:avLst>
              <a:gd name="adj1" fmla="val 50000"/>
              <a:gd name="adj2" fmla="val 106522"/>
            </a:avLst>
          </a:prstGeom>
          <a:solidFill>
            <a:srgbClr val="CC3399"/>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23" name="Rectangle 38"/>
          <p:cNvSpPr>
            <a:spLocks noChangeArrowheads="1"/>
          </p:cNvSpPr>
          <p:nvPr/>
        </p:nvSpPr>
        <p:spPr bwMode="auto">
          <a:xfrm>
            <a:off x="7243445" y="2047664"/>
            <a:ext cx="333375" cy="1009650"/>
          </a:xfrm>
          <a:prstGeom prst="rect">
            <a:avLst/>
          </a:prstGeom>
          <a:solidFill>
            <a:schemeClr val="bg1">
              <a:lumMod val="65000"/>
            </a:schemeClr>
          </a:solidFill>
          <a:ln w="38100">
            <a:solidFill>
              <a:schemeClr val="tx1"/>
            </a:solidFill>
            <a:miter lim="800000"/>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24" name="Text Box 41"/>
          <p:cNvSpPr txBox="1">
            <a:spLocks noChangeArrowheads="1"/>
          </p:cNvSpPr>
          <p:nvPr/>
        </p:nvSpPr>
        <p:spPr bwMode="auto">
          <a:xfrm>
            <a:off x="6878320" y="1545449"/>
            <a:ext cx="1314450" cy="338554"/>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sz="1600" b="1" dirty="0">
                <a:solidFill>
                  <a:srgbClr val="000000"/>
                </a:solidFill>
                <a:latin typeface="微软雅黑" panose="020B0503020204020204" charset="-122"/>
                <a:ea typeface="微软雅黑" panose="020B0503020204020204" charset="-122"/>
                <a:cs typeface="微软雅黑" panose="020B0503020204020204" charset="-122"/>
              </a:rPr>
              <a:t>部分反射镜</a:t>
            </a:r>
            <a:endParaRPr lang="en-US" altLang="en-US" sz="1600"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5" name="Text Box 42"/>
          <p:cNvSpPr txBox="1">
            <a:spLocks noChangeArrowheads="1"/>
          </p:cNvSpPr>
          <p:nvPr/>
        </p:nvSpPr>
        <p:spPr bwMode="auto">
          <a:xfrm>
            <a:off x="865632" y="1542274"/>
            <a:ext cx="110655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sz="1600" b="1" dirty="0" smtClean="0">
                <a:solidFill>
                  <a:srgbClr val="000000"/>
                </a:solidFill>
                <a:latin typeface="微软雅黑" panose="020B0503020204020204" charset="-122"/>
                <a:ea typeface="微软雅黑" panose="020B0503020204020204" charset="-122"/>
                <a:cs typeface="微软雅黑" panose="020B0503020204020204" charset="-122"/>
              </a:rPr>
              <a:t>全反射镜</a:t>
            </a:r>
            <a:endParaRPr lang="en-US" altLang="en-US" sz="1600"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6" name="Text Box 17"/>
          <p:cNvSpPr txBox="1">
            <a:spLocks noChangeArrowheads="1"/>
          </p:cNvSpPr>
          <p:nvPr/>
        </p:nvSpPr>
        <p:spPr bwMode="auto">
          <a:xfrm>
            <a:off x="1735202" y="2353099"/>
            <a:ext cx="29337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000" b="1" dirty="0" smtClean="0">
                <a:latin typeface="微软雅黑" panose="020B0503020204020204" charset="-122"/>
                <a:ea typeface="微软雅黑" panose="020B0503020204020204" charset="-122"/>
                <a:cs typeface="微软雅黑" panose="020B0503020204020204" charset="-122"/>
              </a:rPr>
              <a:t>增益介质</a:t>
            </a:r>
            <a:endParaRPr lang="en-US" altLang="en-US" sz="2000" b="1" dirty="0">
              <a:latin typeface="微软雅黑" panose="020B0503020204020204" charset="-122"/>
              <a:ea typeface="微软雅黑" panose="020B0503020204020204" charset="-122"/>
              <a:cs typeface="微软雅黑" panose="020B0503020204020204" charset="-122"/>
            </a:endParaRPr>
          </a:p>
        </p:txBody>
      </p:sp>
      <p:sp>
        <p:nvSpPr>
          <p:cNvPr id="29" name="Text Box 41"/>
          <p:cNvSpPr txBox="1">
            <a:spLocks noChangeArrowheads="1"/>
          </p:cNvSpPr>
          <p:nvPr/>
        </p:nvSpPr>
        <p:spPr bwMode="auto">
          <a:xfrm>
            <a:off x="8192770" y="2119687"/>
            <a:ext cx="1314450" cy="338554"/>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sz="1600" b="1" dirty="0">
                <a:solidFill>
                  <a:srgbClr val="000000"/>
                </a:solidFill>
                <a:latin typeface="微软雅黑" panose="020B0503020204020204" charset="-122"/>
                <a:ea typeface="微软雅黑" panose="020B0503020204020204" charset="-122"/>
                <a:cs typeface="微软雅黑" panose="020B0503020204020204" charset="-122"/>
              </a:rPr>
              <a:t>激光输出</a:t>
            </a:r>
            <a:endParaRPr lang="en-US" altLang="en-US" sz="1600"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30" name="Rectangle 28"/>
          <p:cNvSpPr>
            <a:spLocks noChangeArrowheads="1"/>
          </p:cNvSpPr>
          <p:nvPr/>
        </p:nvSpPr>
        <p:spPr bwMode="auto">
          <a:xfrm>
            <a:off x="4748403" y="2240544"/>
            <a:ext cx="2171192" cy="600075"/>
          </a:xfrm>
          <a:prstGeom prst="rect">
            <a:avLst/>
          </a:prstGeom>
          <a:solidFill>
            <a:srgbClr val="FF66CC"/>
          </a:solidFill>
          <a:ln w="57150">
            <a:solidFill>
              <a:schemeClr val="tx1"/>
            </a:solidFill>
            <a:miter lim="800000"/>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31" name="Text Box 17"/>
          <p:cNvSpPr txBox="1">
            <a:spLocks noChangeArrowheads="1"/>
          </p:cNvSpPr>
          <p:nvPr/>
        </p:nvSpPr>
        <p:spPr bwMode="auto">
          <a:xfrm>
            <a:off x="4367784" y="2340031"/>
            <a:ext cx="29337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000" b="1" dirty="0" smtClean="0">
                <a:latin typeface="微软雅黑" panose="020B0503020204020204" charset="-122"/>
                <a:ea typeface="微软雅黑" panose="020B0503020204020204" charset="-122"/>
                <a:cs typeface="微软雅黑" panose="020B0503020204020204" charset="-122"/>
              </a:rPr>
              <a:t>锁模装置</a:t>
            </a:r>
            <a:endParaRPr lang="en-US" altLang="en-US" sz="2000" b="1" dirty="0">
              <a:latin typeface="微软雅黑" panose="020B0503020204020204" charset="-122"/>
              <a:ea typeface="微软雅黑" panose="020B0503020204020204" charset="-122"/>
              <a:cs typeface="微软雅黑" panose="020B0503020204020204" charset="-122"/>
            </a:endParaRPr>
          </a:p>
        </p:txBody>
      </p:sp>
      <p:pic>
        <p:nvPicPr>
          <p:cNvPr id="1433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27984" y="1542324"/>
            <a:ext cx="194813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8652" y="1593421"/>
            <a:ext cx="225069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65" y="1276576"/>
            <a:ext cx="350837"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3343" y="1317665"/>
            <a:ext cx="350837"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20" name="TextBox 13319"/>
          <p:cNvSpPr txBox="1"/>
          <p:nvPr/>
        </p:nvSpPr>
        <p:spPr>
          <a:xfrm>
            <a:off x="865378" y="4569206"/>
            <a:ext cx="6592824" cy="1630045"/>
          </a:xfrm>
          <a:prstGeom prst="rect">
            <a:avLst/>
          </a:prstGeom>
          <a:noFill/>
        </p:spPr>
        <p:txBody>
          <a:bodyPr wrap="square" rtlCol="0">
            <a:spAutoFit/>
          </a:bodyPr>
          <a:lstStyle/>
          <a:p>
            <a:pPr marL="342900" indent="-342900">
              <a:buFont typeface="Wingdings" panose="05000000000000000000" charset="0"/>
              <a:buChar char=""/>
            </a:pPr>
            <a:r>
              <a:rPr lang="zh-CN" altLang="en-US" sz="2000" b="1" dirty="0" smtClean="0">
                <a:solidFill>
                  <a:schemeClr val="accent5"/>
                </a:solidFill>
                <a:latin typeface="微软雅黑" panose="020B0503020204020204" charset="-122"/>
                <a:ea typeface="微软雅黑" panose="020B0503020204020204" charset="-122"/>
                <a:cs typeface="微软雅黑" panose="020B0503020204020204" charset="-122"/>
              </a:rPr>
              <a:t>锁模方法</a:t>
            </a:r>
            <a:r>
              <a:rPr lang="zh-CN" altLang="en-US" sz="2000" b="1" dirty="0" smtClean="0">
                <a:latin typeface="微软雅黑" panose="020B0503020204020204" charset="-122"/>
                <a:ea typeface="微软雅黑" panose="020B0503020204020204" charset="-122"/>
                <a:cs typeface="微软雅黑" panose="020B0503020204020204" charset="-122"/>
              </a:rPr>
              <a:t>：</a:t>
            </a:r>
            <a:endParaRPr lang="zh-CN" altLang="en-US" sz="2000" b="1" dirty="0" smtClean="0">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
            </a:pPr>
            <a:r>
              <a:rPr lang="zh-CN" altLang="en-US" sz="2000" b="1" dirty="0" smtClean="0">
                <a:solidFill>
                  <a:schemeClr val="accent6"/>
                </a:solidFill>
                <a:latin typeface="微软雅黑" panose="020B0503020204020204" charset="-122"/>
                <a:ea typeface="微软雅黑" panose="020B0503020204020204" charset="-122"/>
                <a:cs typeface="微软雅黑" panose="020B0503020204020204" charset="-122"/>
              </a:rPr>
              <a:t>主动锁模</a:t>
            </a:r>
            <a:endParaRPr lang="zh-CN" altLang="en-US" sz="2000" b="1" dirty="0" smtClean="0">
              <a:solidFill>
                <a:schemeClr val="accent6"/>
              </a:solidFill>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
            </a:pPr>
            <a:r>
              <a:rPr lang="zh-CN" altLang="en-US" sz="2000" b="1" dirty="0" smtClean="0">
                <a:solidFill>
                  <a:schemeClr val="accent6"/>
                </a:solidFill>
                <a:latin typeface="微软雅黑" panose="020B0503020204020204" charset="-122"/>
                <a:ea typeface="微软雅黑" panose="020B0503020204020204" charset="-122"/>
                <a:cs typeface="微软雅黑" panose="020B0503020204020204" charset="-122"/>
              </a:rPr>
              <a:t>被动锁模</a:t>
            </a:r>
            <a:endParaRPr lang="zh-CN" altLang="en-US" sz="2000" b="1" dirty="0" smtClean="0">
              <a:solidFill>
                <a:schemeClr val="accent6"/>
              </a:solidFill>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
            </a:pPr>
            <a:r>
              <a:rPr lang="zh-CN" altLang="en-US" sz="2000" b="1" dirty="0" smtClean="0">
                <a:solidFill>
                  <a:schemeClr val="accent6"/>
                </a:solidFill>
                <a:latin typeface="微软雅黑" panose="020B0503020204020204" charset="-122"/>
                <a:ea typeface="微软雅黑" panose="020B0503020204020204" charset="-122"/>
                <a:cs typeface="微软雅黑" panose="020B0503020204020204" charset="-122"/>
              </a:rPr>
              <a:t>同步泵浦锁模</a:t>
            </a:r>
            <a:endParaRPr lang="zh-CN" altLang="en-US" sz="2000" b="1" dirty="0" smtClean="0">
              <a:solidFill>
                <a:schemeClr val="accent6"/>
              </a:solidFill>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
            </a:pPr>
            <a:r>
              <a:rPr lang="zh-CN" altLang="en-US" sz="2000" b="1" dirty="0" smtClean="0">
                <a:solidFill>
                  <a:schemeClr val="accent6"/>
                </a:solidFill>
                <a:latin typeface="微软雅黑" panose="020B0503020204020204" charset="-122"/>
                <a:ea typeface="微软雅黑" panose="020B0503020204020204" charset="-122"/>
                <a:cs typeface="微软雅黑" panose="020B0503020204020204" charset="-122"/>
              </a:rPr>
              <a:t>自锁模</a:t>
            </a:r>
            <a:endParaRPr lang="zh-CN" altLang="en-US" sz="2000" b="1" dirty="0" smtClean="0">
              <a:solidFill>
                <a:schemeClr val="accent6"/>
              </a:solidFill>
              <a:latin typeface="微软雅黑" panose="020B0503020204020204" charset="-122"/>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6" name="文本框 5"/>
              <p:cNvSpPr txBox="1"/>
              <p:nvPr/>
            </p:nvSpPr>
            <p:spPr>
              <a:xfrm>
                <a:off x="6741097" y="3188589"/>
                <a:ext cx="1338580" cy="368300"/>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b="1" i="1">
                          <a:latin typeface="Cambria Math" panose="02040503050406030204" charset="0"/>
                          <a:cs typeface="Cambria Math" panose="02040503050406030204" charset="0"/>
                        </a:rPr>
                        <m:t>𝑹</m:t>
                      </m:r>
                      <m:r>
                        <a:rPr lang="en-US" altLang="zh-CN" b="1" i="1">
                          <a:latin typeface="Cambria Math" panose="02040503050406030204" charset="0"/>
                          <a:cs typeface="Cambria Math" panose="02040503050406030204" charset="0"/>
                        </a:rPr>
                        <m:t>&lt;</m:t>
                      </m:r>
                      <m:r>
                        <a:rPr lang="en-US" altLang="zh-CN" b="1" i="1">
                          <a:latin typeface="Cambria Math" panose="02040503050406030204" charset="0"/>
                          <a:cs typeface="Cambria Math" panose="02040503050406030204" charset="0"/>
                        </a:rPr>
                        <m:t>𝟏𝟎𝟎</m:t>
                      </m:r>
                      <m:r>
                        <a:rPr lang="en-US" altLang="zh-CN" b="1" i="1">
                          <a:latin typeface="Cambria Math" panose="02040503050406030204" charset="0"/>
                          <a:cs typeface="Cambria Math" panose="02040503050406030204" charset="0"/>
                        </a:rPr>
                        <m:t>%</m:t>
                      </m:r>
                    </m:oMath>
                  </m:oMathPara>
                </a14:m>
                <a:endParaRPr lang="zh-CN" altLang="en-US" b="1"/>
              </a:p>
            </p:txBody>
          </p:sp>
        </mc:Choice>
        <mc:Fallback>
          <p:sp>
            <p:nvSpPr>
              <p:cNvPr id="6" name="文本框 5"/>
              <p:cNvSpPr txBox="1">
                <a:spLocks noRot="1" noChangeAspect="1" noMove="1" noResize="1" noEditPoints="1" noAdjustHandles="1" noChangeArrowheads="1" noChangeShapeType="1" noTextEdit="1"/>
              </p:cNvSpPr>
              <p:nvPr/>
            </p:nvSpPr>
            <p:spPr>
              <a:xfrm>
                <a:off x="6741097" y="3188589"/>
                <a:ext cx="1338580" cy="368300"/>
              </a:xfrm>
              <a:prstGeom prst="rect">
                <a:avLst/>
              </a:prstGeom>
              <a:blipFill rotWithShape="1">
                <a:blip r:embed="rId4"/>
                <a:stretch>
                  <a:fillRect l="-43" t="-69" r="43" b="69"/>
                </a:stretch>
              </a:blipFill>
            </p:spPr>
            <p:txBody>
              <a:bodyPr/>
              <a:lstStyle/>
              <a:p>
                <a:r>
                  <a:rPr lang="zh-CN" altLang="en-US">
                    <a:noFill/>
                  </a:rPr>
                  <a:t> </a:t>
                </a:r>
              </a:p>
            </p:txBody>
          </p:sp>
        </mc:Fallback>
      </mc:AlternateContent>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锁模技术</a:t>
            </a:r>
            <a:endParaRPr lang="zh-CN" altLang="en-US"/>
          </a:p>
        </p:txBody>
      </p:sp>
      <p:sp>
        <p:nvSpPr>
          <p:cNvPr id="13320" name="TextBox 13319"/>
          <p:cNvSpPr txBox="1"/>
          <p:nvPr/>
        </p:nvSpPr>
        <p:spPr>
          <a:xfrm>
            <a:off x="792225" y="1074179"/>
            <a:ext cx="3865500" cy="2923877"/>
          </a:xfrm>
          <a:prstGeom prst="rect">
            <a:avLst/>
          </a:prstGeom>
          <a:noFill/>
        </p:spPr>
        <p:txBody>
          <a:bodyPr wrap="square" rtlCol="0">
            <a:spAutoFit/>
          </a:bodyPr>
          <a:lstStyle/>
          <a:p>
            <a:r>
              <a:rPr lang="zh-CN" altLang="en-US" sz="2400" b="1" dirty="0" smtClean="0">
                <a:solidFill>
                  <a:schemeClr val="accent6"/>
                </a:solidFill>
                <a:latin typeface="微软雅黑" panose="020B0503020204020204" charset="-122"/>
                <a:ea typeface="微软雅黑" panose="020B0503020204020204" charset="-122"/>
                <a:cs typeface="微软雅黑" panose="020B0503020204020204" charset="-122"/>
              </a:rPr>
              <a:t>主动锁模</a:t>
            </a:r>
            <a:endParaRPr lang="en-US" altLang="zh-CN" sz="2400" b="1" dirty="0" smtClean="0">
              <a:solidFill>
                <a:srgbClr val="00B050"/>
              </a:solidFill>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pitchFamily="2" charset="2"/>
              <a:buChar char="Ø"/>
            </a:pPr>
            <a:r>
              <a:rPr lang="zh-CN" altLang="en-US" sz="2000" b="1" dirty="0" smtClean="0">
                <a:latin typeface="微软雅黑" panose="020B0503020204020204" charset="-122"/>
                <a:ea typeface="微软雅黑" panose="020B0503020204020204" charset="-122"/>
                <a:cs typeface="微软雅黑" panose="020B0503020204020204" charset="-122"/>
              </a:rPr>
              <a:t>在自由振荡的激光器谐振腔内插入一个调制器，用一定的调制频率周期性地</a:t>
            </a:r>
            <a:r>
              <a:rPr lang="zh-CN" altLang="en-US" sz="2000" b="1" dirty="0" smtClean="0">
                <a:solidFill>
                  <a:srgbClr val="C00000"/>
                </a:solidFill>
                <a:latin typeface="微软雅黑" panose="020B0503020204020204" charset="-122"/>
                <a:ea typeface="微软雅黑" panose="020B0503020204020204" charset="-122"/>
                <a:cs typeface="微软雅黑" panose="020B0503020204020204" charset="-122"/>
              </a:rPr>
              <a:t>改变谐振腔内振荡膜的振幅或相位</a:t>
            </a:r>
            <a:r>
              <a:rPr lang="zh-CN" altLang="en-US" sz="2000" b="1" dirty="0" smtClean="0">
                <a:latin typeface="微软雅黑" panose="020B0503020204020204" charset="-122"/>
                <a:ea typeface="微软雅黑" panose="020B0503020204020204" charset="-122"/>
                <a:cs typeface="微软雅黑" panose="020B0503020204020204" charset="-122"/>
              </a:rPr>
              <a:t>。</a:t>
            </a:r>
            <a:endParaRPr lang="en-US" altLang="zh-CN" sz="2000" b="1" dirty="0" smtClean="0">
              <a:latin typeface="微软雅黑" panose="020B0503020204020204" charset="-122"/>
              <a:ea typeface="微软雅黑" panose="020B0503020204020204" charset="-122"/>
              <a:cs typeface="微软雅黑" panose="020B0503020204020204" charset="-122"/>
            </a:endParaRPr>
          </a:p>
          <a:p>
            <a:pPr marL="285750" indent="-285750">
              <a:buFont typeface="Wingdings" panose="05000000000000000000" pitchFamily="2" charset="2"/>
              <a:buChar char="Ø"/>
            </a:pPr>
            <a:r>
              <a:rPr lang="zh-CN" altLang="en-US" sz="2000" b="1" dirty="0" smtClean="0">
                <a:latin typeface="微软雅黑" panose="020B0503020204020204" charset="-122"/>
                <a:ea typeface="微软雅黑" panose="020B0503020204020204" charset="-122"/>
                <a:cs typeface="微软雅黑" panose="020B0503020204020204" charset="-122"/>
              </a:rPr>
              <a:t>由于调制器的调制特性可以人为地主动控制，因此称为主动锁模。</a:t>
            </a:r>
            <a:endParaRPr lang="en-US" altLang="zh-CN" sz="2000" b="1" dirty="0">
              <a:latin typeface="微软雅黑" panose="020B0503020204020204" charset="-122"/>
              <a:ea typeface="微软雅黑" panose="020B0503020204020204" charset="-122"/>
              <a:cs typeface="微软雅黑" panose="020B0503020204020204" charset="-122"/>
            </a:endParaRPr>
          </a:p>
          <a:p>
            <a:endParaRPr lang="zh-CN" altLang="en-US" sz="2000" b="1" dirty="0">
              <a:cs typeface="微软雅黑" panose="020B0503020204020204" charset="-122"/>
            </a:endParaRPr>
          </a:p>
        </p:txBody>
      </p:sp>
      <p:grpSp>
        <p:nvGrpSpPr>
          <p:cNvPr id="27" name="Group 38"/>
          <p:cNvGrpSpPr/>
          <p:nvPr/>
        </p:nvGrpSpPr>
        <p:grpSpPr bwMode="auto">
          <a:xfrm>
            <a:off x="5212651" y="1405954"/>
            <a:ext cx="4259262" cy="1862138"/>
            <a:chOff x="2707" y="167"/>
            <a:chExt cx="2683" cy="1173"/>
          </a:xfrm>
        </p:grpSpPr>
        <p:grpSp>
          <p:nvGrpSpPr>
            <p:cNvPr id="28" name="Group 8"/>
            <p:cNvGrpSpPr/>
            <p:nvPr/>
          </p:nvGrpSpPr>
          <p:grpSpPr bwMode="auto">
            <a:xfrm>
              <a:off x="2919" y="483"/>
              <a:ext cx="1512" cy="566"/>
              <a:chOff x="1582" y="1303"/>
              <a:chExt cx="1973" cy="524"/>
            </a:xfrm>
          </p:grpSpPr>
          <p:sp>
            <p:nvSpPr>
              <p:cNvPr id="38" name="Freeform 9"/>
              <p:cNvSpPr/>
              <p:nvPr/>
            </p:nvSpPr>
            <p:spPr bwMode="auto">
              <a:xfrm>
                <a:off x="1582" y="1303"/>
                <a:ext cx="391" cy="524"/>
              </a:xfrm>
              <a:custGeom>
                <a:avLst/>
                <a:gdLst>
                  <a:gd name="T0" fmla="*/ 1 w 2214"/>
                  <a:gd name="T1" fmla="*/ 134 h 2046"/>
                  <a:gd name="T2" fmla="*/ 3 w 2214"/>
                  <a:gd name="T3" fmla="*/ 134 h 2046"/>
                  <a:gd name="T4" fmla="*/ 5 w 2214"/>
                  <a:gd name="T5" fmla="*/ 134 h 2046"/>
                  <a:gd name="T6" fmla="*/ 7 w 2214"/>
                  <a:gd name="T7" fmla="*/ 134 h 2046"/>
                  <a:gd name="T8" fmla="*/ 8 w 2214"/>
                  <a:gd name="T9" fmla="*/ 134 h 2046"/>
                  <a:gd name="T10" fmla="*/ 10 w 2214"/>
                  <a:gd name="T11" fmla="*/ 134 h 2046"/>
                  <a:gd name="T12" fmla="*/ 12 w 2214"/>
                  <a:gd name="T13" fmla="*/ 134 h 2046"/>
                  <a:gd name="T14" fmla="*/ 13 w 2214"/>
                  <a:gd name="T15" fmla="*/ 134 h 2046"/>
                  <a:gd name="T16" fmla="*/ 15 w 2214"/>
                  <a:gd name="T17" fmla="*/ 134 h 2046"/>
                  <a:gd name="T18" fmla="*/ 17 w 2214"/>
                  <a:gd name="T19" fmla="*/ 134 h 2046"/>
                  <a:gd name="T20" fmla="*/ 18 w 2214"/>
                  <a:gd name="T21" fmla="*/ 134 h 2046"/>
                  <a:gd name="T22" fmla="*/ 20 w 2214"/>
                  <a:gd name="T23" fmla="*/ 133 h 2046"/>
                  <a:gd name="T24" fmla="*/ 22 w 2214"/>
                  <a:gd name="T25" fmla="*/ 130 h 2046"/>
                  <a:gd name="T26" fmla="*/ 23 w 2214"/>
                  <a:gd name="T27" fmla="*/ 127 h 2046"/>
                  <a:gd name="T28" fmla="*/ 24 w 2214"/>
                  <a:gd name="T29" fmla="*/ 123 h 2046"/>
                  <a:gd name="T30" fmla="*/ 25 w 2214"/>
                  <a:gd name="T31" fmla="*/ 120 h 2046"/>
                  <a:gd name="T32" fmla="*/ 25 w 2214"/>
                  <a:gd name="T33" fmla="*/ 115 h 2046"/>
                  <a:gd name="T34" fmla="*/ 26 w 2214"/>
                  <a:gd name="T35" fmla="*/ 110 h 2046"/>
                  <a:gd name="T36" fmla="*/ 26 w 2214"/>
                  <a:gd name="T37" fmla="*/ 104 h 2046"/>
                  <a:gd name="T38" fmla="*/ 27 w 2214"/>
                  <a:gd name="T39" fmla="*/ 97 h 2046"/>
                  <a:gd name="T40" fmla="*/ 28 w 2214"/>
                  <a:gd name="T41" fmla="*/ 89 h 2046"/>
                  <a:gd name="T42" fmla="*/ 28 w 2214"/>
                  <a:gd name="T43" fmla="*/ 80 h 2046"/>
                  <a:gd name="T44" fmla="*/ 29 w 2214"/>
                  <a:gd name="T45" fmla="*/ 70 h 2046"/>
                  <a:gd name="T46" fmla="*/ 29 w 2214"/>
                  <a:gd name="T47" fmla="*/ 60 h 2046"/>
                  <a:gd name="T48" fmla="*/ 30 w 2214"/>
                  <a:gd name="T49" fmla="*/ 50 h 2046"/>
                  <a:gd name="T50" fmla="*/ 31 w 2214"/>
                  <a:gd name="T51" fmla="*/ 39 h 2046"/>
                  <a:gd name="T52" fmla="*/ 31 w 2214"/>
                  <a:gd name="T53" fmla="*/ 29 h 2046"/>
                  <a:gd name="T54" fmla="*/ 32 w 2214"/>
                  <a:gd name="T55" fmla="*/ 21 h 2046"/>
                  <a:gd name="T56" fmla="*/ 32 w 2214"/>
                  <a:gd name="T57" fmla="*/ 13 h 2046"/>
                  <a:gd name="T58" fmla="*/ 33 w 2214"/>
                  <a:gd name="T59" fmla="*/ 7 h 2046"/>
                  <a:gd name="T60" fmla="*/ 34 w 2214"/>
                  <a:gd name="T61" fmla="*/ 3 h 2046"/>
                  <a:gd name="T62" fmla="*/ 35 w 2214"/>
                  <a:gd name="T63" fmla="*/ 1 h 2046"/>
                  <a:gd name="T64" fmla="*/ 36 w 2214"/>
                  <a:gd name="T65" fmla="*/ 4 h 2046"/>
                  <a:gd name="T66" fmla="*/ 36 w 2214"/>
                  <a:gd name="T67" fmla="*/ 9 h 2046"/>
                  <a:gd name="T68" fmla="*/ 37 w 2214"/>
                  <a:gd name="T69" fmla="*/ 15 h 2046"/>
                  <a:gd name="T70" fmla="*/ 37 w 2214"/>
                  <a:gd name="T71" fmla="*/ 24 h 2046"/>
                  <a:gd name="T72" fmla="*/ 38 w 2214"/>
                  <a:gd name="T73" fmla="*/ 33 h 2046"/>
                  <a:gd name="T74" fmla="*/ 39 w 2214"/>
                  <a:gd name="T75" fmla="*/ 43 h 2046"/>
                  <a:gd name="T76" fmla="*/ 39 w 2214"/>
                  <a:gd name="T77" fmla="*/ 53 h 2046"/>
                  <a:gd name="T78" fmla="*/ 40 w 2214"/>
                  <a:gd name="T79" fmla="*/ 63 h 2046"/>
                  <a:gd name="T80" fmla="*/ 41 w 2214"/>
                  <a:gd name="T81" fmla="*/ 74 h 2046"/>
                  <a:gd name="T82" fmla="*/ 41 w 2214"/>
                  <a:gd name="T83" fmla="*/ 83 h 2046"/>
                  <a:gd name="T84" fmla="*/ 42 w 2214"/>
                  <a:gd name="T85" fmla="*/ 91 h 2046"/>
                  <a:gd name="T86" fmla="*/ 42 w 2214"/>
                  <a:gd name="T87" fmla="*/ 99 h 2046"/>
                  <a:gd name="T88" fmla="*/ 43 w 2214"/>
                  <a:gd name="T89" fmla="*/ 106 h 2046"/>
                  <a:gd name="T90" fmla="*/ 44 w 2214"/>
                  <a:gd name="T91" fmla="*/ 112 h 2046"/>
                  <a:gd name="T92" fmla="*/ 44 w 2214"/>
                  <a:gd name="T93" fmla="*/ 117 h 2046"/>
                  <a:gd name="T94" fmla="*/ 45 w 2214"/>
                  <a:gd name="T95" fmla="*/ 121 h 2046"/>
                  <a:gd name="T96" fmla="*/ 45 w 2214"/>
                  <a:gd name="T97" fmla="*/ 124 h 2046"/>
                  <a:gd name="T98" fmla="*/ 46 w 2214"/>
                  <a:gd name="T99" fmla="*/ 128 h 2046"/>
                  <a:gd name="T100" fmla="*/ 48 w 2214"/>
                  <a:gd name="T101" fmla="*/ 131 h 2046"/>
                  <a:gd name="T102" fmla="*/ 50 w 2214"/>
                  <a:gd name="T103" fmla="*/ 133 h 2046"/>
                  <a:gd name="T104" fmla="*/ 51 w 2214"/>
                  <a:gd name="T105" fmla="*/ 134 h 2046"/>
                  <a:gd name="T106" fmla="*/ 53 w 2214"/>
                  <a:gd name="T107" fmla="*/ 134 h 2046"/>
                  <a:gd name="T108" fmla="*/ 55 w 2214"/>
                  <a:gd name="T109" fmla="*/ 134 h 2046"/>
                  <a:gd name="T110" fmla="*/ 56 w 2214"/>
                  <a:gd name="T111" fmla="*/ 134 h 2046"/>
                  <a:gd name="T112" fmla="*/ 58 w 2214"/>
                  <a:gd name="T113" fmla="*/ 134 h 2046"/>
                  <a:gd name="T114" fmla="*/ 60 w 2214"/>
                  <a:gd name="T115" fmla="*/ 134 h 2046"/>
                  <a:gd name="T116" fmla="*/ 61 w 2214"/>
                  <a:gd name="T117" fmla="*/ 134 h 2046"/>
                  <a:gd name="T118" fmla="*/ 63 w 2214"/>
                  <a:gd name="T119" fmla="*/ 134 h 2046"/>
                  <a:gd name="T120" fmla="*/ 65 w 2214"/>
                  <a:gd name="T121" fmla="*/ 134 h 2046"/>
                  <a:gd name="T122" fmla="*/ 66 w 2214"/>
                  <a:gd name="T123" fmla="*/ 134 h 2046"/>
                  <a:gd name="T124" fmla="*/ 68 w 2214"/>
                  <a:gd name="T125" fmla="*/ 134 h 20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14" h="2046">
                    <a:moveTo>
                      <a:pt x="0" y="2046"/>
                    </a:moveTo>
                    <a:lnTo>
                      <a:pt x="6" y="2046"/>
                    </a:lnTo>
                    <a:lnTo>
                      <a:pt x="12" y="2046"/>
                    </a:lnTo>
                    <a:lnTo>
                      <a:pt x="18" y="2046"/>
                    </a:lnTo>
                    <a:lnTo>
                      <a:pt x="24" y="2046"/>
                    </a:lnTo>
                    <a:lnTo>
                      <a:pt x="30" y="2046"/>
                    </a:lnTo>
                    <a:lnTo>
                      <a:pt x="36" y="2046"/>
                    </a:lnTo>
                    <a:lnTo>
                      <a:pt x="42" y="2046"/>
                    </a:lnTo>
                    <a:lnTo>
                      <a:pt x="48" y="2046"/>
                    </a:lnTo>
                    <a:lnTo>
                      <a:pt x="54" y="2046"/>
                    </a:lnTo>
                    <a:lnTo>
                      <a:pt x="60" y="2046"/>
                    </a:lnTo>
                    <a:lnTo>
                      <a:pt x="66" y="2046"/>
                    </a:lnTo>
                    <a:lnTo>
                      <a:pt x="72" y="2046"/>
                    </a:lnTo>
                    <a:lnTo>
                      <a:pt x="78" y="2046"/>
                    </a:lnTo>
                    <a:lnTo>
                      <a:pt x="84" y="2046"/>
                    </a:lnTo>
                    <a:lnTo>
                      <a:pt x="90" y="2046"/>
                    </a:lnTo>
                    <a:lnTo>
                      <a:pt x="96" y="2046"/>
                    </a:lnTo>
                    <a:lnTo>
                      <a:pt x="102" y="2046"/>
                    </a:lnTo>
                    <a:lnTo>
                      <a:pt x="108" y="2046"/>
                    </a:lnTo>
                    <a:lnTo>
                      <a:pt x="114" y="2046"/>
                    </a:lnTo>
                    <a:lnTo>
                      <a:pt x="120" y="2046"/>
                    </a:lnTo>
                    <a:lnTo>
                      <a:pt x="126" y="2046"/>
                    </a:lnTo>
                    <a:lnTo>
                      <a:pt x="132" y="2046"/>
                    </a:lnTo>
                    <a:lnTo>
                      <a:pt x="138" y="2046"/>
                    </a:lnTo>
                    <a:lnTo>
                      <a:pt x="144" y="2046"/>
                    </a:lnTo>
                    <a:lnTo>
                      <a:pt x="150" y="2046"/>
                    </a:lnTo>
                    <a:lnTo>
                      <a:pt x="156" y="2046"/>
                    </a:lnTo>
                    <a:lnTo>
                      <a:pt x="162" y="2046"/>
                    </a:lnTo>
                    <a:lnTo>
                      <a:pt x="168" y="2046"/>
                    </a:lnTo>
                    <a:lnTo>
                      <a:pt x="174" y="2046"/>
                    </a:lnTo>
                    <a:lnTo>
                      <a:pt x="180" y="2046"/>
                    </a:lnTo>
                    <a:lnTo>
                      <a:pt x="186" y="2046"/>
                    </a:lnTo>
                    <a:lnTo>
                      <a:pt x="192" y="2046"/>
                    </a:lnTo>
                    <a:lnTo>
                      <a:pt x="198" y="2046"/>
                    </a:lnTo>
                    <a:lnTo>
                      <a:pt x="204" y="2046"/>
                    </a:lnTo>
                    <a:lnTo>
                      <a:pt x="210" y="2046"/>
                    </a:lnTo>
                    <a:lnTo>
                      <a:pt x="216" y="2046"/>
                    </a:lnTo>
                    <a:lnTo>
                      <a:pt x="222" y="2046"/>
                    </a:lnTo>
                    <a:lnTo>
                      <a:pt x="228" y="2046"/>
                    </a:lnTo>
                    <a:lnTo>
                      <a:pt x="234" y="2046"/>
                    </a:lnTo>
                    <a:lnTo>
                      <a:pt x="240" y="2046"/>
                    </a:lnTo>
                    <a:lnTo>
                      <a:pt x="246" y="2046"/>
                    </a:lnTo>
                    <a:lnTo>
                      <a:pt x="252" y="2046"/>
                    </a:lnTo>
                    <a:lnTo>
                      <a:pt x="258" y="2046"/>
                    </a:lnTo>
                    <a:lnTo>
                      <a:pt x="264" y="2046"/>
                    </a:lnTo>
                    <a:lnTo>
                      <a:pt x="270" y="2046"/>
                    </a:lnTo>
                    <a:lnTo>
                      <a:pt x="276" y="2046"/>
                    </a:lnTo>
                    <a:lnTo>
                      <a:pt x="282" y="2046"/>
                    </a:lnTo>
                    <a:lnTo>
                      <a:pt x="288" y="2046"/>
                    </a:lnTo>
                    <a:lnTo>
                      <a:pt x="294" y="2046"/>
                    </a:lnTo>
                    <a:lnTo>
                      <a:pt x="300" y="2046"/>
                    </a:lnTo>
                    <a:lnTo>
                      <a:pt x="306" y="2046"/>
                    </a:lnTo>
                    <a:lnTo>
                      <a:pt x="312" y="2046"/>
                    </a:lnTo>
                    <a:lnTo>
                      <a:pt x="318" y="2046"/>
                    </a:lnTo>
                    <a:lnTo>
                      <a:pt x="324" y="2046"/>
                    </a:lnTo>
                    <a:lnTo>
                      <a:pt x="330" y="2046"/>
                    </a:lnTo>
                    <a:lnTo>
                      <a:pt x="336" y="2046"/>
                    </a:lnTo>
                    <a:lnTo>
                      <a:pt x="342" y="2046"/>
                    </a:lnTo>
                    <a:lnTo>
                      <a:pt x="348" y="2046"/>
                    </a:lnTo>
                    <a:lnTo>
                      <a:pt x="354" y="2046"/>
                    </a:lnTo>
                    <a:lnTo>
                      <a:pt x="360" y="2046"/>
                    </a:lnTo>
                    <a:lnTo>
                      <a:pt x="366" y="2046"/>
                    </a:lnTo>
                    <a:lnTo>
                      <a:pt x="372" y="2046"/>
                    </a:lnTo>
                    <a:lnTo>
                      <a:pt x="378" y="2046"/>
                    </a:lnTo>
                    <a:lnTo>
                      <a:pt x="384" y="2046"/>
                    </a:lnTo>
                    <a:lnTo>
                      <a:pt x="390" y="2046"/>
                    </a:lnTo>
                    <a:lnTo>
                      <a:pt x="396" y="2046"/>
                    </a:lnTo>
                    <a:lnTo>
                      <a:pt x="402" y="2046"/>
                    </a:lnTo>
                    <a:lnTo>
                      <a:pt x="408" y="2046"/>
                    </a:lnTo>
                    <a:lnTo>
                      <a:pt x="414" y="2046"/>
                    </a:lnTo>
                    <a:lnTo>
                      <a:pt x="420" y="2046"/>
                    </a:lnTo>
                    <a:lnTo>
                      <a:pt x="426" y="2046"/>
                    </a:lnTo>
                    <a:lnTo>
                      <a:pt x="432" y="2046"/>
                    </a:lnTo>
                    <a:lnTo>
                      <a:pt x="438" y="2046"/>
                    </a:lnTo>
                    <a:lnTo>
                      <a:pt x="444" y="2046"/>
                    </a:lnTo>
                    <a:lnTo>
                      <a:pt x="450" y="2046"/>
                    </a:lnTo>
                    <a:lnTo>
                      <a:pt x="456" y="2046"/>
                    </a:lnTo>
                    <a:lnTo>
                      <a:pt x="462" y="2046"/>
                    </a:lnTo>
                    <a:lnTo>
                      <a:pt x="468" y="2046"/>
                    </a:lnTo>
                    <a:lnTo>
                      <a:pt x="474" y="2046"/>
                    </a:lnTo>
                    <a:lnTo>
                      <a:pt x="480" y="2046"/>
                    </a:lnTo>
                    <a:lnTo>
                      <a:pt x="486" y="2046"/>
                    </a:lnTo>
                    <a:lnTo>
                      <a:pt x="492" y="2046"/>
                    </a:lnTo>
                    <a:lnTo>
                      <a:pt x="498" y="2046"/>
                    </a:lnTo>
                    <a:lnTo>
                      <a:pt x="504" y="2046"/>
                    </a:lnTo>
                    <a:lnTo>
                      <a:pt x="510" y="2046"/>
                    </a:lnTo>
                    <a:lnTo>
                      <a:pt x="516" y="2046"/>
                    </a:lnTo>
                    <a:lnTo>
                      <a:pt x="522" y="2046"/>
                    </a:lnTo>
                    <a:lnTo>
                      <a:pt x="528" y="2046"/>
                    </a:lnTo>
                    <a:lnTo>
                      <a:pt x="534" y="2046"/>
                    </a:lnTo>
                    <a:lnTo>
                      <a:pt x="540" y="2046"/>
                    </a:lnTo>
                    <a:lnTo>
                      <a:pt x="546" y="2046"/>
                    </a:lnTo>
                    <a:lnTo>
                      <a:pt x="552" y="2040"/>
                    </a:lnTo>
                    <a:lnTo>
                      <a:pt x="558" y="2040"/>
                    </a:lnTo>
                    <a:lnTo>
                      <a:pt x="564" y="2040"/>
                    </a:lnTo>
                    <a:lnTo>
                      <a:pt x="570" y="2040"/>
                    </a:lnTo>
                    <a:lnTo>
                      <a:pt x="576" y="2040"/>
                    </a:lnTo>
                    <a:lnTo>
                      <a:pt x="582" y="2040"/>
                    </a:lnTo>
                    <a:lnTo>
                      <a:pt x="588" y="2040"/>
                    </a:lnTo>
                    <a:lnTo>
                      <a:pt x="594" y="2040"/>
                    </a:lnTo>
                    <a:lnTo>
                      <a:pt x="600" y="2040"/>
                    </a:lnTo>
                    <a:lnTo>
                      <a:pt x="606" y="2034"/>
                    </a:lnTo>
                    <a:lnTo>
                      <a:pt x="612" y="2034"/>
                    </a:lnTo>
                    <a:lnTo>
                      <a:pt x="618" y="2034"/>
                    </a:lnTo>
                    <a:lnTo>
                      <a:pt x="624" y="2034"/>
                    </a:lnTo>
                    <a:lnTo>
                      <a:pt x="630" y="2028"/>
                    </a:lnTo>
                    <a:lnTo>
                      <a:pt x="636" y="2028"/>
                    </a:lnTo>
                    <a:lnTo>
                      <a:pt x="642" y="2028"/>
                    </a:lnTo>
                    <a:lnTo>
                      <a:pt x="648" y="2022"/>
                    </a:lnTo>
                    <a:lnTo>
                      <a:pt x="654" y="2016"/>
                    </a:lnTo>
                    <a:lnTo>
                      <a:pt x="660" y="2016"/>
                    </a:lnTo>
                    <a:lnTo>
                      <a:pt x="666" y="2010"/>
                    </a:lnTo>
                    <a:lnTo>
                      <a:pt x="672" y="2010"/>
                    </a:lnTo>
                    <a:lnTo>
                      <a:pt x="678" y="2004"/>
                    </a:lnTo>
                    <a:lnTo>
                      <a:pt x="684" y="1998"/>
                    </a:lnTo>
                    <a:lnTo>
                      <a:pt x="690" y="1992"/>
                    </a:lnTo>
                    <a:lnTo>
                      <a:pt x="696" y="1986"/>
                    </a:lnTo>
                    <a:lnTo>
                      <a:pt x="702" y="1980"/>
                    </a:lnTo>
                    <a:lnTo>
                      <a:pt x="708" y="1974"/>
                    </a:lnTo>
                    <a:lnTo>
                      <a:pt x="714" y="1968"/>
                    </a:lnTo>
                    <a:lnTo>
                      <a:pt x="720" y="1962"/>
                    </a:lnTo>
                    <a:lnTo>
                      <a:pt x="726" y="1956"/>
                    </a:lnTo>
                    <a:lnTo>
                      <a:pt x="726" y="1950"/>
                    </a:lnTo>
                    <a:lnTo>
                      <a:pt x="732" y="1944"/>
                    </a:lnTo>
                    <a:lnTo>
                      <a:pt x="738" y="1938"/>
                    </a:lnTo>
                    <a:lnTo>
                      <a:pt x="738" y="1932"/>
                    </a:lnTo>
                    <a:lnTo>
                      <a:pt x="744" y="1926"/>
                    </a:lnTo>
                    <a:lnTo>
                      <a:pt x="744" y="1920"/>
                    </a:lnTo>
                    <a:lnTo>
                      <a:pt x="750" y="1914"/>
                    </a:lnTo>
                    <a:lnTo>
                      <a:pt x="750" y="1908"/>
                    </a:lnTo>
                    <a:lnTo>
                      <a:pt x="756" y="1902"/>
                    </a:lnTo>
                    <a:lnTo>
                      <a:pt x="756" y="1896"/>
                    </a:lnTo>
                    <a:lnTo>
                      <a:pt x="762" y="1890"/>
                    </a:lnTo>
                    <a:lnTo>
                      <a:pt x="762" y="1884"/>
                    </a:lnTo>
                    <a:lnTo>
                      <a:pt x="762" y="1878"/>
                    </a:lnTo>
                    <a:lnTo>
                      <a:pt x="768" y="1872"/>
                    </a:lnTo>
                    <a:lnTo>
                      <a:pt x="768" y="1866"/>
                    </a:lnTo>
                    <a:lnTo>
                      <a:pt x="774" y="1860"/>
                    </a:lnTo>
                    <a:lnTo>
                      <a:pt x="774" y="1854"/>
                    </a:lnTo>
                    <a:lnTo>
                      <a:pt x="774" y="1848"/>
                    </a:lnTo>
                    <a:lnTo>
                      <a:pt x="780" y="1842"/>
                    </a:lnTo>
                    <a:lnTo>
                      <a:pt x="780" y="1836"/>
                    </a:lnTo>
                    <a:lnTo>
                      <a:pt x="780" y="1830"/>
                    </a:lnTo>
                    <a:lnTo>
                      <a:pt x="786" y="1824"/>
                    </a:lnTo>
                    <a:lnTo>
                      <a:pt x="786" y="1818"/>
                    </a:lnTo>
                    <a:lnTo>
                      <a:pt x="786" y="1812"/>
                    </a:lnTo>
                    <a:lnTo>
                      <a:pt x="792" y="1806"/>
                    </a:lnTo>
                    <a:lnTo>
                      <a:pt x="792" y="1794"/>
                    </a:lnTo>
                    <a:lnTo>
                      <a:pt x="798" y="1788"/>
                    </a:lnTo>
                    <a:lnTo>
                      <a:pt x="798" y="1782"/>
                    </a:lnTo>
                    <a:lnTo>
                      <a:pt x="798" y="1776"/>
                    </a:lnTo>
                    <a:lnTo>
                      <a:pt x="804" y="1764"/>
                    </a:lnTo>
                    <a:lnTo>
                      <a:pt x="804" y="1758"/>
                    </a:lnTo>
                    <a:lnTo>
                      <a:pt x="804" y="1752"/>
                    </a:lnTo>
                    <a:lnTo>
                      <a:pt x="810" y="1740"/>
                    </a:lnTo>
                    <a:lnTo>
                      <a:pt x="810" y="1734"/>
                    </a:lnTo>
                    <a:lnTo>
                      <a:pt x="810" y="1722"/>
                    </a:lnTo>
                    <a:lnTo>
                      <a:pt x="816" y="1716"/>
                    </a:lnTo>
                    <a:lnTo>
                      <a:pt x="816" y="1704"/>
                    </a:lnTo>
                    <a:lnTo>
                      <a:pt x="822" y="1698"/>
                    </a:lnTo>
                    <a:lnTo>
                      <a:pt x="822" y="1686"/>
                    </a:lnTo>
                    <a:lnTo>
                      <a:pt x="822" y="1680"/>
                    </a:lnTo>
                    <a:lnTo>
                      <a:pt x="828" y="1668"/>
                    </a:lnTo>
                    <a:lnTo>
                      <a:pt x="828" y="1656"/>
                    </a:lnTo>
                    <a:lnTo>
                      <a:pt x="828" y="1650"/>
                    </a:lnTo>
                    <a:lnTo>
                      <a:pt x="834" y="1638"/>
                    </a:lnTo>
                    <a:lnTo>
                      <a:pt x="834" y="1626"/>
                    </a:lnTo>
                    <a:lnTo>
                      <a:pt x="834" y="1620"/>
                    </a:lnTo>
                    <a:lnTo>
                      <a:pt x="840" y="1608"/>
                    </a:lnTo>
                    <a:lnTo>
                      <a:pt x="840" y="1596"/>
                    </a:lnTo>
                    <a:lnTo>
                      <a:pt x="840" y="1584"/>
                    </a:lnTo>
                    <a:lnTo>
                      <a:pt x="846" y="1572"/>
                    </a:lnTo>
                    <a:lnTo>
                      <a:pt x="846" y="1560"/>
                    </a:lnTo>
                    <a:lnTo>
                      <a:pt x="852" y="1548"/>
                    </a:lnTo>
                    <a:lnTo>
                      <a:pt x="852" y="1536"/>
                    </a:lnTo>
                    <a:lnTo>
                      <a:pt x="852" y="1524"/>
                    </a:lnTo>
                    <a:lnTo>
                      <a:pt x="858" y="1512"/>
                    </a:lnTo>
                    <a:lnTo>
                      <a:pt x="858" y="1500"/>
                    </a:lnTo>
                    <a:lnTo>
                      <a:pt x="858" y="1488"/>
                    </a:lnTo>
                    <a:lnTo>
                      <a:pt x="864" y="1476"/>
                    </a:lnTo>
                    <a:lnTo>
                      <a:pt x="864" y="1464"/>
                    </a:lnTo>
                    <a:lnTo>
                      <a:pt x="864" y="1452"/>
                    </a:lnTo>
                    <a:lnTo>
                      <a:pt x="870" y="1434"/>
                    </a:lnTo>
                    <a:lnTo>
                      <a:pt x="870" y="1422"/>
                    </a:lnTo>
                    <a:lnTo>
                      <a:pt x="876" y="1410"/>
                    </a:lnTo>
                    <a:lnTo>
                      <a:pt x="876" y="1392"/>
                    </a:lnTo>
                    <a:lnTo>
                      <a:pt x="876" y="1380"/>
                    </a:lnTo>
                    <a:lnTo>
                      <a:pt x="882" y="1368"/>
                    </a:lnTo>
                    <a:lnTo>
                      <a:pt x="882" y="1350"/>
                    </a:lnTo>
                    <a:lnTo>
                      <a:pt x="882" y="1338"/>
                    </a:lnTo>
                    <a:lnTo>
                      <a:pt x="888" y="1326"/>
                    </a:lnTo>
                    <a:lnTo>
                      <a:pt x="888" y="1308"/>
                    </a:lnTo>
                    <a:lnTo>
                      <a:pt x="888" y="1296"/>
                    </a:lnTo>
                    <a:lnTo>
                      <a:pt x="894" y="1278"/>
                    </a:lnTo>
                    <a:lnTo>
                      <a:pt x="894" y="1260"/>
                    </a:lnTo>
                    <a:lnTo>
                      <a:pt x="894" y="1248"/>
                    </a:lnTo>
                    <a:lnTo>
                      <a:pt x="900" y="1230"/>
                    </a:lnTo>
                    <a:lnTo>
                      <a:pt x="900" y="1218"/>
                    </a:lnTo>
                    <a:lnTo>
                      <a:pt x="906" y="1200"/>
                    </a:lnTo>
                    <a:lnTo>
                      <a:pt x="906" y="1182"/>
                    </a:lnTo>
                    <a:lnTo>
                      <a:pt x="906" y="1170"/>
                    </a:lnTo>
                    <a:lnTo>
                      <a:pt x="912" y="1152"/>
                    </a:lnTo>
                    <a:lnTo>
                      <a:pt x="912" y="1134"/>
                    </a:lnTo>
                    <a:lnTo>
                      <a:pt x="912" y="1122"/>
                    </a:lnTo>
                    <a:lnTo>
                      <a:pt x="918" y="1104"/>
                    </a:lnTo>
                    <a:lnTo>
                      <a:pt x="918" y="1086"/>
                    </a:lnTo>
                    <a:lnTo>
                      <a:pt x="918" y="1068"/>
                    </a:lnTo>
                    <a:lnTo>
                      <a:pt x="924" y="1050"/>
                    </a:lnTo>
                    <a:lnTo>
                      <a:pt x="924" y="1038"/>
                    </a:lnTo>
                    <a:lnTo>
                      <a:pt x="930" y="1020"/>
                    </a:lnTo>
                    <a:lnTo>
                      <a:pt x="930" y="1002"/>
                    </a:lnTo>
                    <a:lnTo>
                      <a:pt x="930" y="984"/>
                    </a:lnTo>
                    <a:lnTo>
                      <a:pt x="936" y="966"/>
                    </a:lnTo>
                    <a:lnTo>
                      <a:pt x="936" y="948"/>
                    </a:lnTo>
                    <a:lnTo>
                      <a:pt x="936" y="930"/>
                    </a:lnTo>
                    <a:lnTo>
                      <a:pt x="942" y="918"/>
                    </a:lnTo>
                    <a:lnTo>
                      <a:pt x="942" y="900"/>
                    </a:lnTo>
                    <a:lnTo>
                      <a:pt x="942" y="882"/>
                    </a:lnTo>
                    <a:lnTo>
                      <a:pt x="948" y="864"/>
                    </a:lnTo>
                    <a:lnTo>
                      <a:pt x="948" y="846"/>
                    </a:lnTo>
                    <a:lnTo>
                      <a:pt x="954" y="828"/>
                    </a:lnTo>
                    <a:lnTo>
                      <a:pt x="954" y="810"/>
                    </a:lnTo>
                    <a:lnTo>
                      <a:pt x="954" y="792"/>
                    </a:lnTo>
                    <a:lnTo>
                      <a:pt x="960" y="774"/>
                    </a:lnTo>
                    <a:lnTo>
                      <a:pt x="960" y="756"/>
                    </a:lnTo>
                    <a:lnTo>
                      <a:pt x="960" y="738"/>
                    </a:lnTo>
                    <a:lnTo>
                      <a:pt x="966" y="720"/>
                    </a:lnTo>
                    <a:lnTo>
                      <a:pt x="966" y="708"/>
                    </a:lnTo>
                    <a:lnTo>
                      <a:pt x="966" y="690"/>
                    </a:lnTo>
                    <a:lnTo>
                      <a:pt x="972" y="672"/>
                    </a:lnTo>
                    <a:lnTo>
                      <a:pt x="972" y="654"/>
                    </a:lnTo>
                    <a:lnTo>
                      <a:pt x="972" y="636"/>
                    </a:lnTo>
                    <a:lnTo>
                      <a:pt x="978" y="618"/>
                    </a:lnTo>
                    <a:lnTo>
                      <a:pt x="978" y="600"/>
                    </a:lnTo>
                    <a:lnTo>
                      <a:pt x="984" y="582"/>
                    </a:lnTo>
                    <a:lnTo>
                      <a:pt x="984" y="570"/>
                    </a:lnTo>
                    <a:lnTo>
                      <a:pt x="984" y="552"/>
                    </a:lnTo>
                    <a:lnTo>
                      <a:pt x="990" y="534"/>
                    </a:lnTo>
                    <a:lnTo>
                      <a:pt x="990" y="516"/>
                    </a:lnTo>
                    <a:lnTo>
                      <a:pt x="990" y="504"/>
                    </a:lnTo>
                    <a:lnTo>
                      <a:pt x="996" y="486"/>
                    </a:lnTo>
                    <a:lnTo>
                      <a:pt x="996" y="468"/>
                    </a:lnTo>
                    <a:lnTo>
                      <a:pt x="996" y="450"/>
                    </a:lnTo>
                    <a:lnTo>
                      <a:pt x="1002" y="438"/>
                    </a:lnTo>
                    <a:lnTo>
                      <a:pt x="1002" y="420"/>
                    </a:lnTo>
                    <a:lnTo>
                      <a:pt x="1008" y="408"/>
                    </a:lnTo>
                    <a:lnTo>
                      <a:pt x="1008" y="390"/>
                    </a:lnTo>
                    <a:lnTo>
                      <a:pt x="1008" y="378"/>
                    </a:lnTo>
                    <a:lnTo>
                      <a:pt x="1014" y="360"/>
                    </a:lnTo>
                    <a:lnTo>
                      <a:pt x="1014" y="348"/>
                    </a:lnTo>
                    <a:lnTo>
                      <a:pt x="1014" y="330"/>
                    </a:lnTo>
                    <a:lnTo>
                      <a:pt x="1020" y="318"/>
                    </a:lnTo>
                    <a:lnTo>
                      <a:pt x="1020" y="300"/>
                    </a:lnTo>
                    <a:lnTo>
                      <a:pt x="1020" y="288"/>
                    </a:lnTo>
                    <a:lnTo>
                      <a:pt x="1026" y="276"/>
                    </a:lnTo>
                    <a:lnTo>
                      <a:pt x="1026" y="264"/>
                    </a:lnTo>
                    <a:lnTo>
                      <a:pt x="1032" y="246"/>
                    </a:lnTo>
                    <a:lnTo>
                      <a:pt x="1032" y="234"/>
                    </a:lnTo>
                    <a:lnTo>
                      <a:pt x="1032" y="222"/>
                    </a:lnTo>
                    <a:lnTo>
                      <a:pt x="1038" y="210"/>
                    </a:lnTo>
                    <a:lnTo>
                      <a:pt x="1038" y="198"/>
                    </a:lnTo>
                    <a:lnTo>
                      <a:pt x="1038" y="186"/>
                    </a:lnTo>
                    <a:lnTo>
                      <a:pt x="1044" y="174"/>
                    </a:lnTo>
                    <a:lnTo>
                      <a:pt x="1044" y="168"/>
                    </a:lnTo>
                    <a:lnTo>
                      <a:pt x="1044" y="156"/>
                    </a:lnTo>
                    <a:lnTo>
                      <a:pt x="1050" y="144"/>
                    </a:lnTo>
                    <a:lnTo>
                      <a:pt x="1050" y="132"/>
                    </a:lnTo>
                    <a:lnTo>
                      <a:pt x="1050" y="126"/>
                    </a:lnTo>
                    <a:lnTo>
                      <a:pt x="1056" y="114"/>
                    </a:lnTo>
                    <a:lnTo>
                      <a:pt x="1056" y="108"/>
                    </a:lnTo>
                    <a:lnTo>
                      <a:pt x="1062" y="96"/>
                    </a:lnTo>
                    <a:lnTo>
                      <a:pt x="1062" y="90"/>
                    </a:lnTo>
                    <a:lnTo>
                      <a:pt x="1062" y="78"/>
                    </a:lnTo>
                    <a:lnTo>
                      <a:pt x="1068" y="72"/>
                    </a:lnTo>
                    <a:lnTo>
                      <a:pt x="1068" y="66"/>
                    </a:lnTo>
                    <a:lnTo>
                      <a:pt x="1068" y="60"/>
                    </a:lnTo>
                    <a:lnTo>
                      <a:pt x="1074" y="54"/>
                    </a:lnTo>
                    <a:lnTo>
                      <a:pt x="1074" y="48"/>
                    </a:lnTo>
                    <a:lnTo>
                      <a:pt x="1074" y="42"/>
                    </a:lnTo>
                    <a:lnTo>
                      <a:pt x="1080" y="36"/>
                    </a:lnTo>
                    <a:lnTo>
                      <a:pt x="1080" y="30"/>
                    </a:lnTo>
                    <a:lnTo>
                      <a:pt x="1086" y="24"/>
                    </a:lnTo>
                    <a:lnTo>
                      <a:pt x="1086" y="18"/>
                    </a:lnTo>
                    <a:lnTo>
                      <a:pt x="1092" y="12"/>
                    </a:lnTo>
                    <a:lnTo>
                      <a:pt x="1098" y="6"/>
                    </a:lnTo>
                    <a:lnTo>
                      <a:pt x="1104" y="0"/>
                    </a:lnTo>
                    <a:lnTo>
                      <a:pt x="1110" y="0"/>
                    </a:lnTo>
                    <a:lnTo>
                      <a:pt x="1116" y="6"/>
                    </a:lnTo>
                    <a:lnTo>
                      <a:pt x="1122" y="12"/>
                    </a:lnTo>
                    <a:lnTo>
                      <a:pt x="1128" y="18"/>
                    </a:lnTo>
                    <a:lnTo>
                      <a:pt x="1128" y="24"/>
                    </a:lnTo>
                    <a:lnTo>
                      <a:pt x="1134" y="30"/>
                    </a:lnTo>
                    <a:lnTo>
                      <a:pt x="1134" y="36"/>
                    </a:lnTo>
                    <a:lnTo>
                      <a:pt x="1140" y="42"/>
                    </a:lnTo>
                    <a:lnTo>
                      <a:pt x="1140" y="48"/>
                    </a:lnTo>
                    <a:lnTo>
                      <a:pt x="1140" y="54"/>
                    </a:lnTo>
                    <a:lnTo>
                      <a:pt x="1146" y="60"/>
                    </a:lnTo>
                    <a:lnTo>
                      <a:pt x="1146" y="66"/>
                    </a:lnTo>
                    <a:lnTo>
                      <a:pt x="1146" y="72"/>
                    </a:lnTo>
                    <a:lnTo>
                      <a:pt x="1152" y="78"/>
                    </a:lnTo>
                    <a:lnTo>
                      <a:pt x="1152" y="90"/>
                    </a:lnTo>
                    <a:lnTo>
                      <a:pt x="1152" y="96"/>
                    </a:lnTo>
                    <a:lnTo>
                      <a:pt x="1158" y="108"/>
                    </a:lnTo>
                    <a:lnTo>
                      <a:pt x="1158" y="114"/>
                    </a:lnTo>
                    <a:lnTo>
                      <a:pt x="1164" y="126"/>
                    </a:lnTo>
                    <a:lnTo>
                      <a:pt x="1164" y="132"/>
                    </a:lnTo>
                    <a:lnTo>
                      <a:pt x="1164" y="144"/>
                    </a:lnTo>
                    <a:lnTo>
                      <a:pt x="1170" y="156"/>
                    </a:lnTo>
                    <a:lnTo>
                      <a:pt x="1170" y="168"/>
                    </a:lnTo>
                    <a:lnTo>
                      <a:pt x="1170" y="174"/>
                    </a:lnTo>
                    <a:lnTo>
                      <a:pt x="1176" y="186"/>
                    </a:lnTo>
                    <a:lnTo>
                      <a:pt x="1176" y="198"/>
                    </a:lnTo>
                    <a:lnTo>
                      <a:pt x="1176" y="210"/>
                    </a:lnTo>
                    <a:lnTo>
                      <a:pt x="1182" y="222"/>
                    </a:lnTo>
                    <a:lnTo>
                      <a:pt x="1182" y="234"/>
                    </a:lnTo>
                    <a:lnTo>
                      <a:pt x="1182" y="246"/>
                    </a:lnTo>
                    <a:lnTo>
                      <a:pt x="1188" y="264"/>
                    </a:lnTo>
                    <a:lnTo>
                      <a:pt x="1188" y="276"/>
                    </a:lnTo>
                    <a:lnTo>
                      <a:pt x="1194" y="288"/>
                    </a:lnTo>
                    <a:lnTo>
                      <a:pt x="1194" y="300"/>
                    </a:lnTo>
                    <a:lnTo>
                      <a:pt x="1194" y="318"/>
                    </a:lnTo>
                    <a:lnTo>
                      <a:pt x="1200" y="330"/>
                    </a:lnTo>
                    <a:lnTo>
                      <a:pt x="1200" y="348"/>
                    </a:lnTo>
                    <a:lnTo>
                      <a:pt x="1200" y="360"/>
                    </a:lnTo>
                    <a:lnTo>
                      <a:pt x="1206" y="378"/>
                    </a:lnTo>
                    <a:lnTo>
                      <a:pt x="1206" y="390"/>
                    </a:lnTo>
                    <a:lnTo>
                      <a:pt x="1206" y="408"/>
                    </a:lnTo>
                    <a:lnTo>
                      <a:pt x="1212" y="420"/>
                    </a:lnTo>
                    <a:lnTo>
                      <a:pt x="1212" y="438"/>
                    </a:lnTo>
                    <a:lnTo>
                      <a:pt x="1218" y="450"/>
                    </a:lnTo>
                    <a:lnTo>
                      <a:pt x="1218" y="468"/>
                    </a:lnTo>
                    <a:lnTo>
                      <a:pt x="1218" y="486"/>
                    </a:lnTo>
                    <a:lnTo>
                      <a:pt x="1224" y="504"/>
                    </a:lnTo>
                    <a:lnTo>
                      <a:pt x="1224" y="516"/>
                    </a:lnTo>
                    <a:lnTo>
                      <a:pt x="1224" y="534"/>
                    </a:lnTo>
                    <a:lnTo>
                      <a:pt x="1230" y="552"/>
                    </a:lnTo>
                    <a:lnTo>
                      <a:pt x="1230" y="570"/>
                    </a:lnTo>
                    <a:lnTo>
                      <a:pt x="1230" y="582"/>
                    </a:lnTo>
                    <a:lnTo>
                      <a:pt x="1236" y="600"/>
                    </a:lnTo>
                    <a:lnTo>
                      <a:pt x="1236" y="618"/>
                    </a:lnTo>
                    <a:lnTo>
                      <a:pt x="1242" y="636"/>
                    </a:lnTo>
                    <a:lnTo>
                      <a:pt x="1242" y="654"/>
                    </a:lnTo>
                    <a:lnTo>
                      <a:pt x="1242" y="672"/>
                    </a:lnTo>
                    <a:lnTo>
                      <a:pt x="1248" y="690"/>
                    </a:lnTo>
                    <a:lnTo>
                      <a:pt x="1248" y="708"/>
                    </a:lnTo>
                    <a:lnTo>
                      <a:pt x="1248" y="720"/>
                    </a:lnTo>
                    <a:lnTo>
                      <a:pt x="1254" y="738"/>
                    </a:lnTo>
                    <a:lnTo>
                      <a:pt x="1254" y="756"/>
                    </a:lnTo>
                    <a:lnTo>
                      <a:pt x="1254" y="774"/>
                    </a:lnTo>
                    <a:lnTo>
                      <a:pt x="1260" y="792"/>
                    </a:lnTo>
                    <a:lnTo>
                      <a:pt x="1260" y="810"/>
                    </a:lnTo>
                    <a:lnTo>
                      <a:pt x="1260" y="828"/>
                    </a:lnTo>
                    <a:lnTo>
                      <a:pt x="1266" y="846"/>
                    </a:lnTo>
                    <a:lnTo>
                      <a:pt x="1266" y="864"/>
                    </a:lnTo>
                    <a:lnTo>
                      <a:pt x="1272" y="882"/>
                    </a:lnTo>
                    <a:lnTo>
                      <a:pt x="1272" y="900"/>
                    </a:lnTo>
                    <a:lnTo>
                      <a:pt x="1272" y="918"/>
                    </a:lnTo>
                    <a:lnTo>
                      <a:pt x="1278" y="930"/>
                    </a:lnTo>
                    <a:lnTo>
                      <a:pt x="1278" y="948"/>
                    </a:lnTo>
                    <a:lnTo>
                      <a:pt x="1278" y="966"/>
                    </a:lnTo>
                    <a:lnTo>
                      <a:pt x="1284" y="984"/>
                    </a:lnTo>
                    <a:lnTo>
                      <a:pt x="1284" y="1002"/>
                    </a:lnTo>
                    <a:lnTo>
                      <a:pt x="1284" y="1020"/>
                    </a:lnTo>
                    <a:lnTo>
                      <a:pt x="1290" y="1038"/>
                    </a:lnTo>
                    <a:lnTo>
                      <a:pt x="1290" y="1050"/>
                    </a:lnTo>
                    <a:lnTo>
                      <a:pt x="1296" y="1068"/>
                    </a:lnTo>
                    <a:lnTo>
                      <a:pt x="1296" y="1086"/>
                    </a:lnTo>
                    <a:lnTo>
                      <a:pt x="1296" y="1104"/>
                    </a:lnTo>
                    <a:lnTo>
                      <a:pt x="1302" y="1122"/>
                    </a:lnTo>
                    <a:lnTo>
                      <a:pt x="1302" y="1134"/>
                    </a:lnTo>
                    <a:lnTo>
                      <a:pt x="1302" y="1152"/>
                    </a:lnTo>
                    <a:lnTo>
                      <a:pt x="1308" y="1170"/>
                    </a:lnTo>
                    <a:lnTo>
                      <a:pt x="1308" y="1182"/>
                    </a:lnTo>
                    <a:lnTo>
                      <a:pt x="1308" y="1200"/>
                    </a:lnTo>
                    <a:lnTo>
                      <a:pt x="1314" y="1218"/>
                    </a:lnTo>
                    <a:lnTo>
                      <a:pt x="1314" y="1230"/>
                    </a:lnTo>
                    <a:lnTo>
                      <a:pt x="1320" y="1248"/>
                    </a:lnTo>
                    <a:lnTo>
                      <a:pt x="1320" y="1260"/>
                    </a:lnTo>
                    <a:lnTo>
                      <a:pt x="1320" y="1278"/>
                    </a:lnTo>
                    <a:lnTo>
                      <a:pt x="1326" y="1296"/>
                    </a:lnTo>
                    <a:lnTo>
                      <a:pt x="1326" y="1308"/>
                    </a:lnTo>
                    <a:lnTo>
                      <a:pt x="1326" y="1326"/>
                    </a:lnTo>
                    <a:lnTo>
                      <a:pt x="1332" y="1338"/>
                    </a:lnTo>
                    <a:lnTo>
                      <a:pt x="1332" y="1350"/>
                    </a:lnTo>
                    <a:lnTo>
                      <a:pt x="1332" y="1368"/>
                    </a:lnTo>
                    <a:lnTo>
                      <a:pt x="1338" y="1380"/>
                    </a:lnTo>
                    <a:lnTo>
                      <a:pt x="1338" y="1392"/>
                    </a:lnTo>
                    <a:lnTo>
                      <a:pt x="1338" y="1410"/>
                    </a:lnTo>
                    <a:lnTo>
                      <a:pt x="1344" y="1422"/>
                    </a:lnTo>
                    <a:lnTo>
                      <a:pt x="1344" y="1434"/>
                    </a:lnTo>
                    <a:lnTo>
                      <a:pt x="1350" y="1452"/>
                    </a:lnTo>
                    <a:lnTo>
                      <a:pt x="1350" y="1464"/>
                    </a:lnTo>
                    <a:lnTo>
                      <a:pt x="1350" y="1476"/>
                    </a:lnTo>
                    <a:lnTo>
                      <a:pt x="1356" y="1488"/>
                    </a:lnTo>
                    <a:lnTo>
                      <a:pt x="1356" y="1500"/>
                    </a:lnTo>
                    <a:lnTo>
                      <a:pt x="1356" y="1512"/>
                    </a:lnTo>
                    <a:lnTo>
                      <a:pt x="1362" y="1524"/>
                    </a:lnTo>
                    <a:lnTo>
                      <a:pt x="1362" y="1536"/>
                    </a:lnTo>
                    <a:lnTo>
                      <a:pt x="1362" y="1548"/>
                    </a:lnTo>
                    <a:lnTo>
                      <a:pt x="1368" y="1560"/>
                    </a:lnTo>
                    <a:lnTo>
                      <a:pt x="1368" y="1572"/>
                    </a:lnTo>
                    <a:lnTo>
                      <a:pt x="1374" y="1584"/>
                    </a:lnTo>
                    <a:lnTo>
                      <a:pt x="1374" y="1596"/>
                    </a:lnTo>
                    <a:lnTo>
                      <a:pt x="1374" y="1608"/>
                    </a:lnTo>
                    <a:lnTo>
                      <a:pt x="1380" y="1620"/>
                    </a:lnTo>
                    <a:lnTo>
                      <a:pt x="1380" y="1626"/>
                    </a:lnTo>
                    <a:lnTo>
                      <a:pt x="1380" y="1638"/>
                    </a:lnTo>
                    <a:lnTo>
                      <a:pt x="1386" y="1650"/>
                    </a:lnTo>
                    <a:lnTo>
                      <a:pt x="1386" y="1656"/>
                    </a:lnTo>
                    <a:lnTo>
                      <a:pt x="1386" y="1668"/>
                    </a:lnTo>
                    <a:lnTo>
                      <a:pt x="1392" y="1680"/>
                    </a:lnTo>
                    <a:lnTo>
                      <a:pt x="1392" y="1686"/>
                    </a:lnTo>
                    <a:lnTo>
                      <a:pt x="1392" y="1698"/>
                    </a:lnTo>
                    <a:lnTo>
                      <a:pt x="1398" y="1704"/>
                    </a:lnTo>
                    <a:lnTo>
                      <a:pt x="1398" y="1716"/>
                    </a:lnTo>
                    <a:lnTo>
                      <a:pt x="1404" y="1722"/>
                    </a:lnTo>
                    <a:lnTo>
                      <a:pt x="1404" y="1734"/>
                    </a:lnTo>
                    <a:lnTo>
                      <a:pt x="1404" y="1740"/>
                    </a:lnTo>
                    <a:lnTo>
                      <a:pt x="1410" y="1752"/>
                    </a:lnTo>
                    <a:lnTo>
                      <a:pt x="1410" y="1758"/>
                    </a:lnTo>
                    <a:lnTo>
                      <a:pt x="1410" y="1764"/>
                    </a:lnTo>
                    <a:lnTo>
                      <a:pt x="1416" y="1776"/>
                    </a:lnTo>
                    <a:lnTo>
                      <a:pt x="1416" y="1782"/>
                    </a:lnTo>
                    <a:lnTo>
                      <a:pt x="1416" y="1788"/>
                    </a:lnTo>
                    <a:lnTo>
                      <a:pt x="1422" y="1794"/>
                    </a:lnTo>
                    <a:lnTo>
                      <a:pt x="1422" y="1806"/>
                    </a:lnTo>
                    <a:lnTo>
                      <a:pt x="1428" y="1812"/>
                    </a:lnTo>
                    <a:lnTo>
                      <a:pt x="1428" y="1818"/>
                    </a:lnTo>
                    <a:lnTo>
                      <a:pt x="1428" y="1824"/>
                    </a:lnTo>
                    <a:lnTo>
                      <a:pt x="1434" y="1830"/>
                    </a:lnTo>
                    <a:lnTo>
                      <a:pt x="1434" y="1836"/>
                    </a:lnTo>
                    <a:lnTo>
                      <a:pt x="1434" y="1842"/>
                    </a:lnTo>
                    <a:lnTo>
                      <a:pt x="1440" y="1848"/>
                    </a:lnTo>
                    <a:lnTo>
                      <a:pt x="1440" y="1854"/>
                    </a:lnTo>
                    <a:lnTo>
                      <a:pt x="1440" y="1860"/>
                    </a:lnTo>
                    <a:lnTo>
                      <a:pt x="1446" y="1866"/>
                    </a:lnTo>
                    <a:lnTo>
                      <a:pt x="1446" y="1872"/>
                    </a:lnTo>
                    <a:lnTo>
                      <a:pt x="1452" y="1878"/>
                    </a:lnTo>
                    <a:lnTo>
                      <a:pt x="1452" y="1884"/>
                    </a:lnTo>
                    <a:lnTo>
                      <a:pt x="1458" y="1890"/>
                    </a:lnTo>
                    <a:lnTo>
                      <a:pt x="1458" y="1896"/>
                    </a:lnTo>
                    <a:lnTo>
                      <a:pt x="1458" y="1902"/>
                    </a:lnTo>
                    <a:lnTo>
                      <a:pt x="1464" y="1908"/>
                    </a:lnTo>
                    <a:lnTo>
                      <a:pt x="1464" y="1914"/>
                    </a:lnTo>
                    <a:lnTo>
                      <a:pt x="1470" y="1920"/>
                    </a:lnTo>
                    <a:lnTo>
                      <a:pt x="1470" y="1926"/>
                    </a:lnTo>
                    <a:lnTo>
                      <a:pt x="1476" y="1932"/>
                    </a:lnTo>
                    <a:lnTo>
                      <a:pt x="1482" y="1938"/>
                    </a:lnTo>
                    <a:lnTo>
                      <a:pt x="1482" y="1944"/>
                    </a:lnTo>
                    <a:lnTo>
                      <a:pt x="1488" y="1950"/>
                    </a:lnTo>
                    <a:lnTo>
                      <a:pt x="1488" y="1956"/>
                    </a:lnTo>
                    <a:lnTo>
                      <a:pt x="1494" y="1962"/>
                    </a:lnTo>
                    <a:lnTo>
                      <a:pt x="1500" y="1968"/>
                    </a:lnTo>
                    <a:lnTo>
                      <a:pt x="1506" y="1974"/>
                    </a:lnTo>
                    <a:lnTo>
                      <a:pt x="1512" y="1980"/>
                    </a:lnTo>
                    <a:lnTo>
                      <a:pt x="1518" y="1986"/>
                    </a:lnTo>
                    <a:lnTo>
                      <a:pt x="1524" y="1992"/>
                    </a:lnTo>
                    <a:lnTo>
                      <a:pt x="1530" y="1998"/>
                    </a:lnTo>
                    <a:lnTo>
                      <a:pt x="1536" y="2004"/>
                    </a:lnTo>
                    <a:lnTo>
                      <a:pt x="1542" y="2010"/>
                    </a:lnTo>
                    <a:lnTo>
                      <a:pt x="1548" y="2016"/>
                    </a:lnTo>
                    <a:lnTo>
                      <a:pt x="1554" y="2016"/>
                    </a:lnTo>
                    <a:lnTo>
                      <a:pt x="1560" y="2022"/>
                    </a:lnTo>
                    <a:lnTo>
                      <a:pt x="1566" y="2022"/>
                    </a:lnTo>
                    <a:lnTo>
                      <a:pt x="1572" y="2028"/>
                    </a:lnTo>
                    <a:lnTo>
                      <a:pt x="1578" y="2028"/>
                    </a:lnTo>
                    <a:lnTo>
                      <a:pt x="1584" y="2028"/>
                    </a:lnTo>
                    <a:lnTo>
                      <a:pt x="1590" y="2034"/>
                    </a:lnTo>
                    <a:lnTo>
                      <a:pt x="1596" y="2034"/>
                    </a:lnTo>
                    <a:lnTo>
                      <a:pt x="1602" y="2034"/>
                    </a:lnTo>
                    <a:lnTo>
                      <a:pt x="1608" y="2034"/>
                    </a:lnTo>
                    <a:lnTo>
                      <a:pt x="1614" y="2040"/>
                    </a:lnTo>
                    <a:lnTo>
                      <a:pt x="1620" y="2040"/>
                    </a:lnTo>
                    <a:lnTo>
                      <a:pt x="1626" y="2040"/>
                    </a:lnTo>
                    <a:lnTo>
                      <a:pt x="1632" y="2040"/>
                    </a:lnTo>
                    <a:lnTo>
                      <a:pt x="1638" y="2040"/>
                    </a:lnTo>
                    <a:lnTo>
                      <a:pt x="1644" y="2040"/>
                    </a:lnTo>
                    <a:lnTo>
                      <a:pt x="1650" y="2040"/>
                    </a:lnTo>
                    <a:lnTo>
                      <a:pt x="1656" y="2040"/>
                    </a:lnTo>
                    <a:lnTo>
                      <a:pt x="1662" y="2046"/>
                    </a:lnTo>
                    <a:lnTo>
                      <a:pt x="1668" y="2046"/>
                    </a:lnTo>
                    <a:lnTo>
                      <a:pt x="1674" y="2046"/>
                    </a:lnTo>
                    <a:lnTo>
                      <a:pt x="1680" y="2046"/>
                    </a:lnTo>
                    <a:lnTo>
                      <a:pt x="1686" y="2046"/>
                    </a:lnTo>
                    <a:lnTo>
                      <a:pt x="1692" y="2046"/>
                    </a:lnTo>
                    <a:lnTo>
                      <a:pt x="1698" y="2046"/>
                    </a:lnTo>
                    <a:lnTo>
                      <a:pt x="1704" y="2046"/>
                    </a:lnTo>
                    <a:lnTo>
                      <a:pt x="1710" y="2046"/>
                    </a:lnTo>
                    <a:lnTo>
                      <a:pt x="1716" y="2046"/>
                    </a:lnTo>
                    <a:lnTo>
                      <a:pt x="1722" y="2046"/>
                    </a:lnTo>
                    <a:lnTo>
                      <a:pt x="1728" y="2046"/>
                    </a:lnTo>
                    <a:lnTo>
                      <a:pt x="1734" y="2046"/>
                    </a:lnTo>
                    <a:lnTo>
                      <a:pt x="1740" y="2046"/>
                    </a:lnTo>
                    <a:lnTo>
                      <a:pt x="1746" y="2046"/>
                    </a:lnTo>
                    <a:lnTo>
                      <a:pt x="1752" y="2046"/>
                    </a:lnTo>
                    <a:lnTo>
                      <a:pt x="1758" y="2046"/>
                    </a:lnTo>
                    <a:lnTo>
                      <a:pt x="1764" y="2046"/>
                    </a:lnTo>
                    <a:lnTo>
                      <a:pt x="1770" y="2046"/>
                    </a:lnTo>
                    <a:lnTo>
                      <a:pt x="1776" y="2046"/>
                    </a:lnTo>
                    <a:lnTo>
                      <a:pt x="1782" y="2046"/>
                    </a:lnTo>
                    <a:lnTo>
                      <a:pt x="1788" y="2046"/>
                    </a:lnTo>
                    <a:lnTo>
                      <a:pt x="1794" y="2046"/>
                    </a:lnTo>
                    <a:lnTo>
                      <a:pt x="1800" y="2046"/>
                    </a:lnTo>
                    <a:lnTo>
                      <a:pt x="1806" y="2046"/>
                    </a:lnTo>
                    <a:lnTo>
                      <a:pt x="1812" y="2046"/>
                    </a:lnTo>
                    <a:lnTo>
                      <a:pt x="1818" y="2046"/>
                    </a:lnTo>
                    <a:lnTo>
                      <a:pt x="1824" y="2046"/>
                    </a:lnTo>
                    <a:lnTo>
                      <a:pt x="1830" y="2046"/>
                    </a:lnTo>
                    <a:lnTo>
                      <a:pt x="1836" y="2046"/>
                    </a:lnTo>
                    <a:lnTo>
                      <a:pt x="1842" y="2046"/>
                    </a:lnTo>
                    <a:lnTo>
                      <a:pt x="1848" y="2046"/>
                    </a:lnTo>
                    <a:lnTo>
                      <a:pt x="1854" y="2046"/>
                    </a:lnTo>
                    <a:lnTo>
                      <a:pt x="1860" y="2046"/>
                    </a:lnTo>
                    <a:lnTo>
                      <a:pt x="1866" y="2046"/>
                    </a:lnTo>
                    <a:lnTo>
                      <a:pt x="1872" y="2046"/>
                    </a:lnTo>
                    <a:lnTo>
                      <a:pt x="1878" y="2046"/>
                    </a:lnTo>
                    <a:lnTo>
                      <a:pt x="1884" y="2046"/>
                    </a:lnTo>
                    <a:lnTo>
                      <a:pt x="1890" y="2046"/>
                    </a:lnTo>
                    <a:lnTo>
                      <a:pt x="1896" y="2046"/>
                    </a:lnTo>
                    <a:lnTo>
                      <a:pt x="1902" y="2046"/>
                    </a:lnTo>
                    <a:lnTo>
                      <a:pt x="1908" y="2046"/>
                    </a:lnTo>
                    <a:lnTo>
                      <a:pt x="1914" y="2046"/>
                    </a:lnTo>
                    <a:lnTo>
                      <a:pt x="1920" y="2046"/>
                    </a:lnTo>
                    <a:lnTo>
                      <a:pt x="1926" y="2046"/>
                    </a:lnTo>
                    <a:lnTo>
                      <a:pt x="1932" y="2046"/>
                    </a:lnTo>
                    <a:lnTo>
                      <a:pt x="1938" y="2046"/>
                    </a:lnTo>
                    <a:lnTo>
                      <a:pt x="1944" y="2046"/>
                    </a:lnTo>
                    <a:lnTo>
                      <a:pt x="1950" y="2046"/>
                    </a:lnTo>
                    <a:lnTo>
                      <a:pt x="1956" y="2046"/>
                    </a:lnTo>
                    <a:lnTo>
                      <a:pt x="1962" y="2046"/>
                    </a:lnTo>
                    <a:lnTo>
                      <a:pt x="1968" y="2046"/>
                    </a:lnTo>
                    <a:lnTo>
                      <a:pt x="1974" y="2046"/>
                    </a:lnTo>
                    <a:lnTo>
                      <a:pt x="1980" y="2046"/>
                    </a:lnTo>
                    <a:lnTo>
                      <a:pt x="1986" y="2046"/>
                    </a:lnTo>
                    <a:lnTo>
                      <a:pt x="1992" y="2046"/>
                    </a:lnTo>
                    <a:lnTo>
                      <a:pt x="1998" y="2046"/>
                    </a:lnTo>
                    <a:lnTo>
                      <a:pt x="2004" y="2046"/>
                    </a:lnTo>
                    <a:lnTo>
                      <a:pt x="2010" y="2046"/>
                    </a:lnTo>
                    <a:lnTo>
                      <a:pt x="2016" y="2046"/>
                    </a:lnTo>
                    <a:lnTo>
                      <a:pt x="2022" y="2046"/>
                    </a:lnTo>
                    <a:lnTo>
                      <a:pt x="2028" y="2046"/>
                    </a:lnTo>
                    <a:lnTo>
                      <a:pt x="2034" y="2046"/>
                    </a:lnTo>
                    <a:lnTo>
                      <a:pt x="2040" y="2046"/>
                    </a:lnTo>
                    <a:lnTo>
                      <a:pt x="2046" y="2046"/>
                    </a:lnTo>
                    <a:lnTo>
                      <a:pt x="2052" y="2046"/>
                    </a:lnTo>
                    <a:lnTo>
                      <a:pt x="2058" y="2046"/>
                    </a:lnTo>
                    <a:lnTo>
                      <a:pt x="2064" y="2046"/>
                    </a:lnTo>
                    <a:lnTo>
                      <a:pt x="2070" y="2046"/>
                    </a:lnTo>
                    <a:lnTo>
                      <a:pt x="2076" y="2046"/>
                    </a:lnTo>
                    <a:lnTo>
                      <a:pt x="2082" y="2046"/>
                    </a:lnTo>
                    <a:lnTo>
                      <a:pt x="2088" y="2046"/>
                    </a:lnTo>
                    <a:lnTo>
                      <a:pt x="2094" y="2046"/>
                    </a:lnTo>
                    <a:lnTo>
                      <a:pt x="2100" y="2046"/>
                    </a:lnTo>
                    <a:lnTo>
                      <a:pt x="2106" y="2046"/>
                    </a:lnTo>
                    <a:lnTo>
                      <a:pt x="2112" y="2046"/>
                    </a:lnTo>
                    <a:lnTo>
                      <a:pt x="2118" y="2046"/>
                    </a:lnTo>
                    <a:lnTo>
                      <a:pt x="2124" y="2046"/>
                    </a:lnTo>
                    <a:lnTo>
                      <a:pt x="2130" y="2046"/>
                    </a:lnTo>
                    <a:lnTo>
                      <a:pt x="2136" y="2046"/>
                    </a:lnTo>
                    <a:lnTo>
                      <a:pt x="2142" y="2046"/>
                    </a:lnTo>
                    <a:lnTo>
                      <a:pt x="2148" y="2046"/>
                    </a:lnTo>
                    <a:lnTo>
                      <a:pt x="2154" y="2046"/>
                    </a:lnTo>
                    <a:lnTo>
                      <a:pt x="2160" y="2046"/>
                    </a:lnTo>
                    <a:lnTo>
                      <a:pt x="2166" y="2046"/>
                    </a:lnTo>
                    <a:lnTo>
                      <a:pt x="2172" y="2046"/>
                    </a:lnTo>
                    <a:lnTo>
                      <a:pt x="2178" y="2046"/>
                    </a:lnTo>
                    <a:lnTo>
                      <a:pt x="2184" y="2046"/>
                    </a:lnTo>
                    <a:lnTo>
                      <a:pt x="2190" y="2046"/>
                    </a:lnTo>
                    <a:lnTo>
                      <a:pt x="2196" y="2046"/>
                    </a:lnTo>
                    <a:lnTo>
                      <a:pt x="2202" y="2046"/>
                    </a:lnTo>
                    <a:lnTo>
                      <a:pt x="2208" y="2046"/>
                    </a:lnTo>
                    <a:lnTo>
                      <a:pt x="2214" y="2046"/>
                    </a:lnTo>
                  </a:path>
                </a:pathLst>
              </a:custGeom>
              <a:noFill/>
              <a:ln w="38100" cmpd="sng">
                <a:solidFill>
                  <a:srgbClr val="FF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cs typeface="微软雅黑" panose="020B0503020204020204" charset="-122"/>
                </a:endParaRPr>
              </a:p>
            </p:txBody>
          </p:sp>
          <p:sp>
            <p:nvSpPr>
              <p:cNvPr id="39" name="Freeform 10"/>
              <p:cNvSpPr/>
              <p:nvPr/>
            </p:nvSpPr>
            <p:spPr bwMode="auto">
              <a:xfrm>
                <a:off x="3164" y="1303"/>
                <a:ext cx="391" cy="524"/>
              </a:xfrm>
              <a:custGeom>
                <a:avLst/>
                <a:gdLst>
                  <a:gd name="T0" fmla="*/ 1 w 2214"/>
                  <a:gd name="T1" fmla="*/ 134 h 2046"/>
                  <a:gd name="T2" fmla="*/ 3 w 2214"/>
                  <a:gd name="T3" fmla="*/ 134 h 2046"/>
                  <a:gd name="T4" fmla="*/ 5 w 2214"/>
                  <a:gd name="T5" fmla="*/ 134 h 2046"/>
                  <a:gd name="T6" fmla="*/ 7 w 2214"/>
                  <a:gd name="T7" fmla="*/ 134 h 2046"/>
                  <a:gd name="T8" fmla="*/ 8 w 2214"/>
                  <a:gd name="T9" fmla="*/ 134 h 2046"/>
                  <a:gd name="T10" fmla="*/ 10 w 2214"/>
                  <a:gd name="T11" fmla="*/ 134 h 2046"/>
                  <a:gd name="T12" fmla="*/ 12 w 2214"/>
                  <a:gd name="T13" fmla="*/ 134 h 2046"/>
                  <a:gd name="T14" fmla="*/ 13 w 2214"/>
                  <a:gd name="T15" fmla="*/ 134 h 2046"/>
                  <a:gd name="T16" fmla="*/ 15 w 2214"/>
                  <a:gd name="T17" fmla="*/ 134 h 2046"/>
                  <a:gd name="T18" fmla="*/ 17 w 2214"/>
                  <a:gd name="T19" fmla="*/ 134 h 2046"/>
                  <a:gd name="T20" fmla="*/ 18 w 2214"/>
                  <a:gd name="T21" fmla="*/ 134 h 2046"/>
                  <a:gd name="T22" fmla="*/ 20 w 2214"/>
                  <a:gd name="T23" fmla="*/ 133 h 2046"/>
                  <a:gd name="T24" fmla="*/ 22 w 2214"/>
                  <a:gd name="T25" fmla="*/ 130 h 2046"/>
                  <a:gd name="T26" fmla="*/ 23 w 2214"/>
                  <a:gd name="T27" fmla="*/ 127 h 2046"/>
                  <a:gd name="T28" fmla="*/ 24 w 2214"/>
                  <a:gd name="T29" fmla="*/ 123 h 2046"/>
                  <a:gd name="T30" fmla="*/ 25 w 2214"/>
                  <a:gd name="T31" fmla="*/ 120 h 2046"/>
                  <a:gd name="T32" fmla="*/ 25 w 2214"/>
                  <a:gd name="T33" fmla="*/ 115 h 2046"/>
                  <a:gd name="T34" fmla="*/ 26 w 2214"/>
                  <a:gd name="T35" fmla="*/ 110 h 2046"/>
                  <a:gd name="T36" fmla="*/ 26 w 2214"/>
                  <a:gd name="T37" fmla="*/ 104 h 2046"/>
                  <a:gd name="T38" fmla="*/ 27 w 2214"/>
                  <a:gd name="T39" fmla="*/ 97 h 2046"/>
                  <a:gd name="T40" fmla="*/ 28 w 2214"/>
                  <a:gd name="T41" fmla="*/ 89 h 2046"/>
                  <a:gd name="T42" fmla="*/ 28 w 2214"/>
                  <a:gd name="T43" fmla="*/ 80 h 2046"/>
                  <a:gd name="T44" fmla="*/ 29 w 2214"/>
                  <a:gd name="T45" fmla="*/ 70 h 2046"/>
                  <a:gd name="T46" fmla="*/ 29 w 2214"/>
                  <a:gd name="T47" fmla="*/ 60 h 2046"/>
                  <a:gd name="T48" fmla="*/ 30 w 2214"/>
                  <a:gd name="T49" fmla="*/ 50 h 2046"/>
                  <a:gd name="T50" fmla="*/ 31 w 2214"/>
                  <a:gd name="T51" fmla="*/ 39 h 2046"/>
                  <a:gd name="T52" fmla="*/ 31 w 2214"/>
                  <a:gd name="T53" fmla="*/ 29 h 2046"/>
                  <a:gd name="T54" fmla="*/ 32 w 2214"/>
                  <a:gd name="T55" fmla="*/ 21 h 2046"/>
                  <a:gd name="T56" fmla="*/ 32 w 2214"/>
                  <a:gd name="T57" fmla="*/ 13 h 2046"/>
                  <a:gd name="T58" fmla="*/ 33 w 2214"/>
                  <a:gd name="T59" fmla="*/ 7 h 2046"/>
                  <a:gd name="T60" fmla="*/ 34 w 2214"/>
                  <a:gd name="T61" fmla="*/ 3 h 2046"/>
                  <a:gd name="T62" fmla="*/ 35 w 2214"/>
                  <a:gd name="T63" fmla="*/ 1 h 2046"/>
                  <a:gd name="T64" fmla="*/ 36 w 2214"/>
                  <a:gd name="T65" fmla="*/ 4 h 2046"/>
                  <a:gd name="T66" fmla="*/ 36 w 2214"/>
                  <a:gd name="T67" fmla="*/ 9 h 2046"/>
                  <a:gd name="T68" fmla="*/ 37 w 2214"/>
                  <a:gd name="T69" fmla="*/ 15 h 2046"/>
                  <a:gd name="T70" fmla="*/ 37 w 2214"/>
                  <a:gd name="T71" fmla="*/ 24 h 2046"/>
                  <a:gd name="T72" fmla="*/ 38 w 2214"/>
                  <a:gd name="T73" fmla="*/ 33 h 2046"/>
                  <a:gd name="T74" fmla="*/ 39 w 2214"/>
                  <a:gd name="T75" fmla="*/ 43 h 2046"/>
                  <a:gd name="T76" fmla="*/ 39 w 2214"/>
                  <a:gd name="T77" fmla="*/ 53 h 2046"/>
                  <a:gd name="T78" fmla="*/ 40 w 2214"/>
                  <a:gd name="T79" fmla="*/ 63 h 2046"/>
                  <a:gd name="T80" fmla="*/ 41 w 2214"/>
                  <a:gd name="T81" fmla="*/ 74 h 2046"/>
                  <a:gd name="T82" fmla="*/ 41 w 2214"/>
                  <a:gd name="T83" fmla="*/ 83 h 2046"/>
                  <a:gd name="T84" fmla="*/ 42 w 2214"/>
                  <a:gd name="T85" fmla="*/ 91 h 2046"/>
                  <a:gd name="T86" fmla="*/ 42 w 2214"/>
                  <a:gd name="T87" fmla="*/ 99 h 2046"/>
                  <a:gd name="T88" fmla="*/ 43 w 2214"/>
                  <a:gd name="T89" fmla="*/ 106 h 2046"/>
                  <a:gd name="T90" fmla="*/ 44 w 2214"/>
                  <a:gd name="T91" fmla="*/ 112 h 2046"/>
                  <a:gd name="T92" fmla="*/ 44 w 2214"/>
                  <a:gd name="T93" fmla="*/ 117 h 2046"/>
                  <a:gd name="T94" fmla="*/ 45 w 2214"/>
                  <a:gd name="T95" fmla="*/ 121 h 2046"/>
                  <a:gd name="T96" fmla="*/ 45 w 2214"/>
                  <a:gd name="T97" fmla="*/ 124 h 2046"/>
                  <a:gd name="T98" fmla="*/ 46 w 2214"/>
                  <a:gd name="T99" fmla="*/ 128 h 2046"/>
                  <a:gd name="T100" fmla="*/ 48 w 2214"/>
                  <a:gd name="T101" fmla="*/ 131 h 2046"/>
                  <a:gd name="T102" fmla="*/ 50 w 2214"/>
                  <a:gd name="T103" fmla="*/ 133 h 2046"/>
                  <a:gd name="T104" fmla="*/ 51 w 2214"/>
                  <a:gd name="T105" fmla="*/ 134 h 2046"/>
                  <a:gd name="T106" fmla="*/ 53 w 2214"/>
                  <a:gd name="T107" fmla="*/ 134 h 2046"/>
                  <a:gd name="T108" fmla="*/ 55 w 2214"/>
                  <a:gd name="T109" fmla="*/ 134 h 2046"/>
                  <a:gd name="T110" fmla="*/ 56 w 2214"/>
                  <a:gd name="T111" fmla="*/ 134 h 2046"/>
                  <a:gd name="T112" fmla="*/ 58 w 2214"/>
                  <a:gd name="T113" fmla="*/ 134 h 2046"/>
                  <a:gd name="T114" fmla="*/ 60 w 2214"/>
                  <a:gd name="T115" fmla="*/ 134 h 2046"/>
                  <a:gd name="T116" fmla="*/ 61 w 2214"/>
                  <a:gd name="T117" fmla="*/ 134 h 2046"/>
                  <a:gd name="T118" fmla="*/ 63 w 2214"/>
                  <a:gd name="T119" fmla="*/ 134 h 2046"/>
                  <a:gd name="T120" fmla="*/ 65 w 2214"/>
                  <a:gd name="T121" fmla="*/ 134 h 2046"/>
                  <a:gd name="T122" fmla="*/ 66 w 2214"/>
                  <a:gd name="T123" fmla="*/ 134 h 2046"/>
                  <a:gd name="T124" fmla="*/ 68 w 2214"/>
                  <a:gd name="T125" fmla="*/ 134 h 20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14" h="2046">
                    <a:moveTo>
                      <a:pt x="0" y="2046"/>
                    </a:moveTo>
                    <a:lnTo>
                      <a:pt x="6" y="2046"/>
                    </a:lnTo>
                    <a:lnTo>
                      <a:pt x="12" y="2046"/>
                    </a:lnTo>
                    <a:lnTo>
                      <a:pt x="18" y="2046"/>
                    </a:lnTo>
                    <a:lnTo>
                      <a:pt x="24" y="2046"/>
                    </a:lnTo>
                    <a:lnTo>
                      <a:pt x="30" y="2046"/>
                    </a:lnTo>
                    <a:lnTo>
                      <a:pt x="36" y="2046"/>
                    </a:lnTo>
                    <a:lnTo>
                      <a:pt x="42" y="2046"/>
                    </a:lnTo>
                    <a:lnTo>
                      <a:pt x="48" y="2046"/>
                    </a:lnTo>
                    <a:lnTo>
                      <a:pt x="54" y="2046"/>
                    </a:lnTo>
                    <a:lnTo>
                      <a:pt x="60" y="2046"/>
                    </a:lnTo>
                    <a:lnTo>
                      <a:pt x="66" y="2046"/>
                    </a:lnTo>
                    <a:lnTo>
                      <a:pt x="72" y="2046"/>
                    </a:lnTo>
                    <a:lnTo>
                      <a:pt x="78" y="2046"/>
                    </a:lnTo>
                    <a:lnTo>
                      <a:pt x="84" y="2046"/>
                    </a:lnTo>
                    <a:lnTo>
                      <a:pt x="90" y="2046"/>
                    </a:lnTo>
                    <a:lnTo>
                      <a:pt x="96" y="2046"/>
                    </a:lnTo>
                    <a:lnTo>
                      <a:pt x="102" y="2046"/>
                    </a:lnTo>
                    <a:lnTo>
                      <a:pt x="108" y="2046"/>
                    </a:lnTo>
                    <a:lnTo>
                      <a:pt x="114" y="2046"/>
                    </a:lnTo>
                    <a:lnTo>
                      <a:pt x="120" y="2046"/>
                    </a:lnTo>
                    <a:lnTo>
                      <a:pt x="126" y="2046"/>
                    </a:lnTo>
                    <a:lnTo>
                      <a:pt x="132" y="2046"/>
                    </a:lnTo>
                    <a:lnTo>
                      <a:pt x="138" y="2046"/>
                    </a:lnTo>
                    <a:lnTo>
                      <a:pt x="144" y="2046"/>
                    </a:lnTo>
                    <a:lnTo>
                      <a:pt x="150" y="2046"/>
                    </a:lnTo>
                    <a:lnTo>
                      <a:pt x="156" y="2046"/>
                    </a:lnTo>
                    <a:lnTo>
                      <a:pt x="162" y="2046"/>
                    </a:lnTo>
                    <a:lnTo>
                      <a:pt x="168" y="2046"/>
                    </a:lnTo>
                    <a:lnTo>
                      <a:pt x="174" y="2046"/>
                    </a:lnTo>
                    <a:lnTo>
                      <a:pt x="180" y="2046"/>
                    </a:lnTo>
                    <a:lnTo>
                      <a:pt x="186" y="2046"/>
                    </a:lnTo>
                    <a:lnTo>
                      <a:pt x="192" y="2046"/>
                    </a:lnTo>
                    <a:lnTo>
                      <a:pt x="198" y="2046"/>
                    </a:lnTo>
                    <a:lnTo>
                      <a:pt x="204" y="2046"/>
                    </a:lnTo>
                    <a:lnTo>
                      <a:pt x="210" y="2046"/>
                    </a:lnTo>
                    <a:lnTo>
                      <a:pt x="216" y="2046"/>
                    </a:lnTo>
                    <a:lnTo>
                      <a:pt x="222" y="2046"/>
                    </a:lnTo>
                    <a:lnTo>
                      <a:pt x="228" y="2046"/>
                    </a:lnTo>
                    <a:lnTo>
                      <a:pt x="234" y="2046"/>
                    </a:lnTo>
                    <a:lnTo>
                      <a:pt x="240" y="2046"/>
                    </a:lnTo>
                    <a:lnTo>
                      <a:pt x="246" y="2046"/>
                    </a:lnTo>
                    <a:lnTo>
                      <a:pt x="252" y="2046"/>
                    </a:lnTo>
                    <a:lnTo>
                      <a:pt x="258" y="2046"/>
                    </a:lnTo>
                    <a:lnTo>
                      <a:pt x="264" y="2046"/>
                    </a:lnTo>
                    <a:lnTo>
                      <a:pt x="270" y="2046"/>
                    </a:lnTo>
                    <a:lnTo>
                      <a:pt x="276" y="2046"/>
                    </a:lnTo>
                    <a:lnTo>
                      <a:pt x="282" y="2046"/>
                    </a:lnTo>
                    <a:lnTo>
                      <a:pt x="288" y="2046"/>
                    </a:lnTo>
                    <a:lnTo>
                      <a:pt x="294" y="2046"/>
                    </a:lnTo>
                    <a:lnTo>
                      <a:pt x="300" y="2046"/>
                    </a:lnTo>
                    <a:lnTo>
                      <a:pt x="306" y="2046"/>
                    </a:lnTo>
                    <a:lnTo>
                      <a:pt x="312" y="2046"/>
                    </a:lnTo>
                    <a:lnTo>
                      <a:pt x="318" y="2046"/>
                    </a:lnTo>
                    <a:lnTo>
                      <a:pt x="324" y="2046"/>
                    </a:lnTo>
                    <a:lnTo>
                      <a:pt x="330" y="2046"/>
                    </a:lnTo>
                    <a:lnTo>
                      <a:pt x="336" y="2046"/>
                    </a:lnTo>
                    <a:lnTo>
                      <a:pt x="342" y="2046"/>
                    </a:lnTo>
                    <a:lnTo>
                      <a:pt x="348" y="2046"/>
                    </a:lnTo>
                    <a:lnTo>
                      <a:pt x="354" y="2046"/>
                    </a:lnTo>
                    <a:lnTo>
                      <a:pt x="360" y="2046"/>
                    </a:lnTo>
                    <a:lnTo>
                      <a:pt x="366" y="2046"/>
                    </a:lnTo>
                    <a:lnTo>
                      <a:pt x="372" y="2046"/>
                    </a:lnTo>
                    <a:lnTo>
                      <a:pt x="378" y="2046"/>
                    </a:lnTo>
                    <a:lnTo>
                      <a:pt x="384" y="2046"/>
                    </a:lnTo>
                    <a:lnTo>
                      <a:pt x="390" y="2046"/>
                    </a:lnTo>
                    <a:lnTo>
                      <a:pt x="396" y="2046"/>
                    </a:lnTo>
                    <a:lnTo>
                      <a:pt x="402" y="2046"/>
                    </a:lnTo>
                    <a:lnTo>
                      <a:pt x="408" y="2046"/>
                    </a:lnTo>
                    <a:lnTo>
                      <a:pt x="414" y="2046"/>
                    </a:lnTo>
                    <a:lnTo>
                      <a:pt x="420" y="2046"/>
                    </a:lnTo>
                    <a:lnTo>
                      <a:pt x="426" y="2046"/>
                    </a:lnTo>
                    <a:lnTo>
                      <a:pt x="432" y="2046"/>
                    </a:lnTo>
                    <a:lnTo>
                      <a:pt x="438" y="2046"/>
                    </a:lnTo>
                    <a:lnTo>
                      <a:pt x="444" y="2046"/>
                    </a:lnTo>
                    <a:lnTo>
                      <a:pt x="450" y="2046"/>
                    </a:lnTo>
                    <a:lnTo>
                      <a:pt x="456" y="2046"/>
                    </a:lnTo>
                    <a:lnTo>
                      <a:pt x="462" y="2046"/>
                    </a:lnTo>
                    <a:lnTo>
                      <a:pt x="468" y="2046"/>
                    </a:lnTo>
                    <a:lnTo>
                      <a:pt x="474" y="2046"/>
                    </a:lnTo>
                    <a:lnTo>
                      <a:pt x="480" y="2046"/>
                    </a:lnTo>
                    <a:lnTo>
                      <a:pt x="486" y="2046"/>
                    </a:lnTo>
                    <a:lnTo>
                      <a:pt x="492" y="2046"/>
                    </a:lnTo>
                    <a:lnTo>
                      <a:pt x="498" y="2046"/>
                    </a:lnTo>
                    <a:lnTo>
                      <a:pt x="504" y="2046"/>
                    </a:lnTo>
                    <a:lnTo>
                      <a:pt x="510" y="2046"/>
                    </a:lnTo>
                    <a:lnTo>
                      <a:pt x="516" y="2046"/>
                    </a:lnTo>
                    <a:lnTo>
                      <a:pt x="522" y="2046"/>
                    </a:lnTo>
                    <a:lnTo>
                      <a:pt x="528" y="2046"/>
                    </a:lnTo>
                    <a:lnTo>
                      <a:pt x="534" y="2046"/>
                    </a:lnTo>
                    <a:lnTo>
                      <a:pt x="540" y="2046"/>
                    </a:lnTo>
                    <a:lnTo>
                      <a:pt x="546" y="2046"/>
                    </a:lnTo>
                    <a:lnTo>
                      <a:pt x="552" y="2040"/>
                    </a:lnTo>
                    <a:lnTo>
                      <a:pt x="558" y="2040"/>
                    </a:lnTo>
                    <a:lnTo>
                      <a:pt x="564" y="2040"/>
                    </a:lnTo>
                    <a:lnTo>
                      <a:pt x="570" y="2040"/>
                    </a:lnTo>
                    <a:lnTo>
                      <a:pt x="576" y="2040"/>
                    </a:lnTo>
                    <a:lnTo>
                      <a:pt x="582" y="2040"/>
                    </a:lnTo>
                    <a:lnTo>
                      <a:pt x="588" y="2040"/>
                    </a:lnTo>
                    <a:lnTo>
                      <a:pt x="594" y="2040"/>
                    </a:lnTo>
                    <a:lnTo>
                      <a:pt x="600" y="2040"/>
                    </a:lnTo>
                    <a:lnTo>
                      <a:pt x="606" y="2034"/>
                    </a:lnTo>
                    <a:lnTo>
                      <a:pt x="612" y="2034"/>
                    </a:lnTo>
                    <a:lnTo>
                      <a:pt x="618" y="2034"/>
                    </a:lnTo>
                    <a:lnTo>
                      <a:pt x="624" y="2034"/>
                    </a:lnTo>
                    <a:lnTo>
                      <a:pt x="630" y="2028"/>
                    </a:lnTo>
                    <a:lnTo>
                      <a:pt x="636" y="2028"/>
                    </a:lnTo>
                    <a:lnTo>
                      <a:pt x="642" y="2028"/>
                    </a:lnTo>
                    <a:lnTo>
                      <a:pt x="648" y="2022"/>
                    </a:lnTo>
                    <a:lnTo>
                      <a:pt x="654" y="2016"/>
                    </a:lnTo>
                    <a:lnTo>
                      <a:pt x="660" y="2016"/>
                    </a:lnTo>
                    <a:lnTo>
                      <a:pt x="666" y="2010"/>
                    </a:lnTo>
                    <a:lnTo>
                      <a:pt x="672" y="2010"/>
                    </a:lnTo>
                    <a:lnTo>
                      <a:pt x="678" y="2004"/>
                    </a:lnTo>
                    <a:lnTo>
                      <a:pt x="684" y="1998"/>
                    </a:lnTo>
                    <a:lnTo>
                      <a:pt x="690" y="1992"/>
                    </a:lnTo>
                    <a:lnTo>
                      <a:pt x="696" y="1986"/>
                    </a:lnTo>
                    <a:lnTo>
                      <a:pt x="702" y="1980"/>
                    </a:lnTo>
                    <a:lnTo>
                      <a:pt x="708" y="1974"/>
                    </a:lnTo>
                    <a:lnTo>
                      <a:pt x="714" y="1968"/>
                    </a:lnTo>
                    <a:lnTo>
                      <a:pt x="720" y="1962"/>
                    </a:lnTo>
                    <a:lnTo>
                      <a:pt x="726" y="1956"/>
                    </a:lnTo>
                    <a:lnTo>
                      <a:pt x="726" y="1950"/>
                    </a:lnTo>
                    <a:lnTo>
                      <a:pt x="732" y="1944"/>
                    </a:lnTo>
                    <a:lnTo>
                      <a:pt x="738" y="1938"/>
                    </a:lnTo>
                    <a:lnTo>
                      <a:pt x="738" y="1932"/>
                    </a:lnTo>
                    <a:lnTo>
                      <a:pt x="744" y="1926"/>
                    </a:lnTo>
                    <a:lnTo>
                      <a:pt x="744" y="1920"/>
                    </a:lnTo>
                    <a:lnTo>
                      <a:pt x="750" y="1914"/>
                    </a:lnTo>
                    <a:lnTo>
                      <a:pt x="750" y="1908"/>
                    </a:lnTo>
                    <a:lnTo>
                      <a:pt x="756" y="1902"/>
                    </a:lnTo>
                    <a:lnTo>
                      <a:pt x="756" y="1896"/>
                    </a:lnTo>
                    <a:lnTo>
                      <a:pt x="762" y="1890"/>
                    </a:lnTo>
                    <a:lnTo>
                      <a:pt x="762" y="1884"/>
                    </a:lnTo>
                    <a:lnTo>
                      <a:pt x="762" y="1878"/>
                    </a:lnTo>
                    <a:lnTo>
                      <a:pt x="768" y="1872"/>
                    </a:lnTo>
                    <a:lnTo>
                      <a:pt x="768" y="1866"/>
                    </a:lnTo>
                    <a:lnTo>
                      <a:pt x="774" y="1860"/>
                    </a:lnTo>
                    <a:lnTo>
                      <a:pt x="774" y="1854"/>
                    </a:lnTo>
                    <a:lnTo>
                      <a:pt x="774" y="1848"/>
                    </a:lnTo>
                    <a:lnTo>
                      <a:pt x="780" y="1842"/>
                    </a:lnTo>
                    <a:lnTo>
                      <a:pt x="780" y="1836"/>
                    </a:lnTo>
                    <a:lnTo>
                      <a:pt x="780" y="1830"/>
                    </a:lnTo>
                    <a:lnTo>
                      <a:pt x="786" y="1824"/>
                    </a:lnTo>
                    <a:lnTo>
                      <a:pt x="786" y="1818"/>
                    </a:lnTo>
                    <a:lnTo>
                      <a:pt x="786" y="1812"/>
                    </a:lnTo>
                    <a:lnTo>
                      <a:pt x="792" y="1806"/>
                    </a:lnTo>
                    <a:lnTo>
                      <a:pt x="792" y="1794"/>
                    </a:lnTo>
                    <a:lnTo>
                      <a:pt x="798" y="1788"/>
                    </a:lnTo>
                    <a:lnTo>
                      <a:pt x="798" y="1782"/>
                    </a:lnTo>
                    <a:lnTo>
                      <a:pt x="798" y="1776"/>
                    </a:lnTo>
                    <a:lnTo>
                      <a:pt x="804" y="1764"/>
                    </a:lnTo>
                    <a:lnTo>
                      <a:pt x="804" y="1758"/>
                    </a:lnTo>
                    <a:lnTo>
                      <a:pt x="804" y="1752"/>
                    </a:lnTo>
                    <a:lnTo>
                      <a:pt x="810" y="1740"/>
                    </a:lnTo>
                    <a:lnTo>
                      <a:pt x="810" y="1734"/>
                    </a:lnTo>
                    <a:lnTo>
                      <a:pt x="810" y="1722"/>
                    </a:lnTo>
                    <a:lnTo>
                      <a:pt x="816" y="1716"/>
                    </a:lnTo>
                    <a:lnTo>
                      <a:pt x="816" y="1704"/>
                    </a:lnTo>
                    <a:lnTo>
                      <a:pt x="822" y="1698"/>
                    </a:lnTo>
                    <a:lnTo>
                      <a:pt x="822" y="1686"/>
                    </a:lnTo>
                    <a:lnTo>
                      <a:pt x="822" y="1680"/>
                    </a:lnTo>
                    <a:lnTo>
                      <a:pt x="828" y="1668"/>
                    </a:lnTo>
                    <a:lnTo>
                      <a:pt x="828" y="1656"/>
                    </a:lnTo>
                    <a:lnTo>
                      <a:pt x="828" y="1650"/>
                    </a:lnTo>
                    <a:lnTo>
                      <a:pt x="834" y="1638"/>
                    </a:lnTo>
                    <a:lnTo>
                      <a:pt x="834" y="1626"/>
                    </a:lnTo>
                    <a:lnTo>
                      <a:pt x="834" y="1620"/>
                    </a:lnTo>
                    <a:lnTo>
                      <a:pt x="840" y="1608"/>
                    </a:lnTo>
                    <a:lnTo>
                      <a:pt x="840" y="1596"/>
                    </a:lnTo>
                    <a:lnTo>
                      <a:pt x="840" y="1584"/>
                    </a:lnTo>
                    <a:lnTo>
                      <a:pt x="846" y="1572"/>
                    </a:lnTo>
                    <a:lnTo>
                      <a:pt x="846" y="1560"/>
                    </a:lnTo>
                    <a:lnTo>
                      <a:pt x="852" y="1548"/>
                    </a:lnTo>
                    <a:lnTo>
                      <a:pt x="852" y="1536"/>
                    </a:lnTo>
                    <a:lnTo>
                      <a:pt x="852" y="1524"/>
                    </a:lnTo>
                    <a:lnTo>
                      <a:pt x="858" y="1512"/>
                    </a:lnTo>
                    <a:lnTo>
                      <a:pt x="858" y="1500"/>
                    </a:lnTo>
                    <a:lnTo>
                      <a:pt x="858" y="1488"/>
                    </a:lnTo>
                    <a:lnTo>
                      <a:pt x="864" y="1476"/>
                    </a:lnTo>
                    <a:lnTo>
                      <a:pt x="864" y="1464"/>
                    </a:lnTo>
                    <a:lnTo>
                      <a:pt x="864" y="1452"/>
                    </a:lnTo>
                    <a:lnTo>
                      <a:pt x="870" y="1434"/>
                    </a:lnTo>
                    <a:lnTo>
                      <a:pt x="870" y="1422"/>
                    </a:lnTo>
                    <a:lnTo>
                      <a:pt x="876" y="1410"/>
                    </a:lnTo>
                    <a:lnTo>
                      <a:pt x="876" y="1392"/>
                    </a:lnTo>
                    <a:lnTo>
                      <a:pt x="876" y="1380"/>
                    </a:lnTo>
                    <a:lnTo>
                      <a:pt x="882" y="1368"/>
                    </a:lnTo>
                    <a:lnTo>
                      <a:pt x="882" y="1350"/>
                    </a:lnTo>
                    <a:lnTo>
                      <a:pt x="882" y="1338"/>
                    </a:lnTo>
                    <a:lnTo>
                      <a:pt x="888" y="1326"/>
                    </a:lnTo>
                    <a:lnTo>
                      <a:pt x="888" y="1308"/>
                    </a:lnTo>
                    <a:lnTo>
                      <a:pt x="888" y="1296"/>
                    </a:lnTo>
                    <a:lnTo>
                      <a:pt x="894" y="1278"/>
                    </a:lnTo>
                    <a:lnTo>
                      <a:pt x="894" y="1260"/>
                    </a:lnTo>
                    <a:lnTo>
                      <a:pt x="894" y="1248"/>
                    </a:lnTo>
                    <a:lnTo>
                      <a:pt x="900" y="1230"/>
                    </a:lnTo>
                    <a:lnTo>
                      <a:pt x="900" y="1218"/>
                    </a:lnTo>
                    <a:lnTo>
                      <a:pt x="906" y="1200"/>
                    </a:lnTo>
                    <a:lnTo>
                      <a:pt x="906" y="1182"/>
                    </a:lnTo>
                    <a:lnTo>
                      <a:pt x="906" y="1170"/>
                    </a:lnTo>
                    <a:lnTo>
                      <a:pt x="912" y="1152"/>
                    </a:lnTo>
                    <a:lnTo>
                      <a:pt x="912" y="1134"/>
                    </a:lnTo>
                    <a:lnTo>
                      <a:pt x="912" y="1122"/>
                    </a:lnTo>
                    <a:lnTo>
                      <a:pt x="918" y="1104"/>
                    </a:lnTo>
                    <a:lnTo>
                      <a:pt x="918" y="1086"/>
                    </a:lnTo>
                    <a:lnTo>
                      <a:pt x="918" y="1068"/>
                    </a:lnTo>
                    <a:lnTo>
                      <a:pt x="924" y="1050"/>
                    </a:lnTo>
                    <a:lnTo>
                      <a:pt x="924" y="1038"/>
                    </a:lnTo>
                    <a:lnTo>
                      <a:pt x="930" y="1020"/>
                    </a:lnTo>
                    <a:lnTo>
                      <a:pt x="930" y="1002"/>
                    </a:lnTo>
                    <a:lnTo>
                      <a:pt x="930" y="984"/>
                    </a:lnTo>
                    <a:lnTo>
                      <a:pt x="936" y="966"/>
                    </a:lnTo>
                    <a:lnTo>
                      <a:pt x="936" y="948"/>
                    </a:lnTo>
                    <a:lnTo>
                      <a:pt x="936" y="930"/>
                    </a:lnTo>
                    <a:lnTo>
                      <a:pt x="942" y="918"/>
                    </a:lnTo>
                    <a:lnTo>
                      <a:pt x="942" y="900"/>
                    </a:lnTo>
                    <a:lnTo>
                      <a:pt x="942" y="882"/>
                    </a:lnTo>
                    <a:lnTo>
                      <a:pt x="948" y="864"/>
                    </a:lnTo>
                    <a:lnTo>
                      <a:pt x="948" y="846"/>
                    </a:lnTo>
                    <a:lnTo>
                      <a:pt x="954" y="828"/>
                    </a:lnTo>
                    <a:lnTo>
                      <a:pt x="954" y="810"/>
                    </a:lnTo>
                    <a:lnTo>
                      <a:pt x="954" y="792"/>
                    </a:lnTo>
                    <a:lnTo>
                      <a:pt x="960" y="774"/>
                    </a:lnTo>
                    <a:lnTo>
                      <a:pt x="960" y="756"/>
                    </a:lnTo>
                    <a:lnTo>
                      <a:pt x="960" y="738"/>
                    </a:lnTo>
                    <a:lnTo>
                      <a:pt x="966" y="720"/>
                    </a:lnTo>
                    <a:lnTo>
                      <a:pt x="966" y="708"/>
                    </a:lnTo>
                    <a:lnTo>
                      <a:pt x="966" y="690"/>
                    </a:lnTo>
                    <a:lnTo>
                      <a:pt x="972" y="672"/>
                    </a:lnTo>
                    <a:lnTo>
                      <a:pt x="972" y="654"/>
                    </a:lnTo>
                    <a:lnTo>
                      <a:pt x="972" y="636"/>
                    </a:lnTo>
                    <a:lnTo>
                      <a:pt x="978" y="618"/>
                    </a:lnTo>
                    <a:lnTo>
                      <a:pt x="978" y="600"/>
                    </a:lnTo>
                    <a:lnTo>
                      <a:pt x="984" y="582"/>
                    </a:lnTo>
                    <a:lnTo>
                      <a:pt x="984" y="570"/>
                    </a:lnTo>
                    <a:lnTo>
                      <a:pt x="984" y="552"/>
                    </a:lnTo>
                    <a:lnTo>
                      <a:pt x="990" y="534"/>
                    </a:lnTo>
                    <a:lnTo>
                      <a:pt x="990" y="516"/>
                    </a:lnTo>
                    <a:lnTo>
                      <a:pt x="990" y="504"/>
                    </a:lnTo>
                    <a:lnTo>
                      <a:pt x="996" y="486"/>
                    </a:lnTo>
                    <a:lnTo>
                      <a:pt x="996" y="468"/>
                    </a:lnTo>
                    <a:lnTo>
                      <a:pt x="996" y="450"/>
                    </a:lnTo>
                    <a:lnTo>
                      <a:pt x="1002" y="438"/>
                    </a:lnTo>
                    <a:lnTo>
                      <a:pt x="1002" y="420"/>
                    </a:lnTo>
                    <a:lnTo>
                      <a:pt x="1008" y="408"/>
                    </a:lnTo>
                    <a:lnTo>
                      <a:pt x="1008" y="390"/>
                    </a:lnTo>
                    <a:lnTo>
                      <a:pt x="1008" y="378"/>
                    </a:lnTo>
                    <a:lnTo>
                      <a:pt x="1014" y="360"/>
                    </a:lnTo>
                    <a:lnTo>
                      <a:pt x="1014" y="348"/>
                    </a:lnTo>
                    <a:lnTo>
                      <a:pt x="1014" y="330"/>
                    </a:lnTo>
                    <a:lnTo>
                      <a:pt x="1020" y="318"/>
                    </a:lnTo>
                    <a:lnTo>
                      <a:pt x="1020" y="300"/>
                    </a:lnTo>
                    <a:lnTo>
                      <a:pt x="1020" y="288"/>
                    </a:lnTo>
                    <a:lnTo>
                      <a:pt x="1026" y="276"/>
                    </a:lnTo>
                    <a:lnTo>
                      <a:pt x="1026" y="264"/>
                    </a:lnTo>
                    <a:lnTo>
                      <a:pt x="1032" y="246"/>
                    </a:lnTo>
                    <a:lnTo>
                      <a:pt x="1032" y="234"/>
                    </a:lnTo>
                    <a:lnTo>
                      <a:pt x="1032" y="222"/>
                    </a:lnTo>
                    <a:lnTo>
                      <a:pt x="1038" y="210"/>
                    </a:lnTo>
                    <a:lnTo>
                      <a:pt x="1038" y="198"/>
                    </a:lnTo>
                    <a:lnTo>
                      <a:pt x="1038" y="186"/>
                    </a:lnTo>
                    <a:lnTo>
                      <a:pt x="1044" y="174"/>
                    </a:lnTo>
                    <a:lnTo>
                      <a:pt x="1044" y="168"/>
                    </a:lnTo>
                    <a:lnTo>
                      <a:pt x="1044" y="156"/>
                    </a:lnTo>
                    <a:lnTo>
                      <a:pt x="1050" y="144"/>
                    </a:lnTo>
                    <a:lnTo>
                      <a:pt x="1050" y="132"/>
                    </a:lnTo>
                    <a:lnTo>
                      <a:pt x="1050" y="126"/>
                    </a:lnTo>
                    <a:lnTo>
                      <a:pt x="1056" y="114"/>
                    </a:lnTo>
                    <a:lnTo>
                      <a:pt x="1056" y="108"/>
                    </a:lnTo>
                    <a:lnTo>
                      <a:pt x="1062" y="96"/>
                    </a:lnTo>
                    <a:lnTo>
                      <a:pt x="1062" y="90"/>
                    </a:lnTo>
                    <a:lnTo>
                      <a:pt x="1062" y="78"/>
                    </a:lnTo>
                    <a:lnTo>
                      <a:pt x="1068" y="72"/>
                    </a:lnTo>
                    <a:lnTo>
                      <a:pt x="1068" y="66"/>
                    </a:lnTo>
                    <a:lnTo>
                      <a:pt x="1068" y="60"/>
                    </a:lnTo>
                    <a:lnTo>
                      <a:pt x="1074" y="54"/>
                    </a:lnTo>
                    <a:lnTo>
                      <a:pt x="1074" y="48"/>
                    </a:lnTo>
                    <a:lnTo>
                      <a:pt x="1074" y="42"/>
                    </a:lnTo>
                    <a:lnTo>
                      <a:pt x="1080" y="36"/>
                    </a:lnTo>
                    <a:lnTo>
                      <a:pt x="1080" y="30"/>
                    </a:lnTo>
                    <a:lnTo>
                      <a:pt x="1086" y="24"/>
                    </a:lnTo>
                    <a:lnTo>
                      <a:pt x="1086" y="18"/>
                    </a:lnTo>
                    <a:lnTo>
                      <a:pt x="1092" y="12"/>
                    </a:lnTo>
                    <a:lnTo>
                      <a:pt x="1098" y="6"/>
                    </a:lnTo>
                    <a:lnTo>
                      <a:pt x="1104" y="0"/>
                    </a:lnTo>
                    <a:lnTo>
                      <a:pt x="1110" y="0"/>
                    </a:lnTo>
                    <a:lnTo>
                      <a:pt x="1116" y="6"/>
                    </a:lnTo>
                    <a:lnTo>
                      <a:pt x="1122" y="12"/>
                    </a:lnTo>
                    <a:lnTo>
                      <a:pt x="1128" y="18"/>
                    </a:lnTo>
                    <a:lnTo>
                      <a:pt x="1128" y="24"/>
                    </a:lnTo>
                    <a:lnTo>
                      <a:pt x="1134" y="30"/>
                    </a:lnTo>
                    <a:lnTo>
                      <a:pt x="1134" y="36"/>
                    </a:lnTo>
                    <a:lnTo>
                      <a:pt x="1140" y="42"/>
                    </a:lnTo>
                    <a:lnTo>
                      <a:pt x="1140" y="48"/>
                    </a:lnTo>
                    <a:lnTo>
                      <a:pt x="1140" y="54"/>
                    </a:lnTo>
                    <a:lnTo>
                      <a:pt x="1146" y="60"/>
                    </a:lnTo>
                    <a:lnTo>
                      <a:pt x="1146" y="66"/>
                    </a:lnTo>
                    <a:lnTo>
                      <a:pt x="1146" y="72"/>
                    </a:lnTo>
                    <a:lnTo>
                      <a:pt x="1152" y="78"/>
                    </a:lnTo>
                    <a:lnTo>
                      <a:pt x="1152" y="90"/>
                    </a:lnTo>
                    <a:lnTo>
                      <a:pt x="1152" y="96"/>
                    </a:lnTo>
                    <a:lnTo>
                      <a:pt x="1158" y="108"/>
                    </a:lnTo>
                    <a:lnTo>
                      <a:pt x="1158" y="114"/>
                    </a:lnTo>
                    <a:lnTo>
                      <a:pt x="1164" y="126"/>
                    </a:lnTo>
                    <a:lnTo>
                      <a:pt x="1164" y="132"/>
                    </a:lnTo>
                    <a:lnTo>
                      <a:pt x="1164" y="144"/>
                    </a:lnTo>
                    <a:lnTo>
                      <a:pt x="1170" y="156"/>
                    </a:lnTo>
                    <a:lnTo>
                      <a:pt x="1170" y="168"/>
                    </a:lnTo>
                    <a:lnTo>
                      <a:pt x="1170" y="174"/>
                    </a:lnTo>
                    <a:lnTo>
                      <a:pt x="1176" y="186"/>
                    </a:lnTo>
                    <a:lnTo>
                      <a:pt x="1176" y="198"/>
                    </a:lnTo>
                    <a:lnTo>
                      <a:pt x="1176" y="210"/>
                    </a:lnTo>
                    <a:lnTo>
                      <a:pt x="1182" y="222"/>
                    </a:lnTo>
                    <a:lnTo>
                      <a:pt x="1182" y="234"/>
                    </a:lnTo>
                    <a:lnTo>
                      <a:pt x="1182" y="246"/>
                    </a:lnTo>
                    <a:lnTo>
                      <a:pt x="1188" y="264"/>
                    </a:lnTo>
                    <a:lnTo>
                      <a:pt x="1188" y="276"/>
                    </a:lnTo>
                    <a:lnTo>
                      <a:pt x="1194" y="288"/>
                    </a:lnTo>
                    <a:lnTo>
                      <a:pt x="1194" y="300"/>
                    </a:lnTo>
                    <a:lnTo>
                      <a:pt x="1194" y="318"/>
                    </a:lnTo>
                    <a:lnTo>
                      <a:pt x="1200" y="330"/>
                    </a:lnTo>
                    <a:lnTo>
                      <a:pt x="1200" y="348"/>
                    </a:lnTo>
                    <a:lnTo>
                      <a:pt x="1200" y="360"/>
                    </a:lnTo>
                    <a:lnTo>
                      <a:pt x="1206" y="378"/>
                    </a:lnTo>
                    <a:lnTo>
                      <a:pt x="1206" y="390"/>
                    </a:lnTo>
                    <a:lnTo>
                      <a:pt x="1206" y="408"/>
                    </a:lnTo>
                    <a:lnTo>
                      <a:pt x="1212" y="420"/>
                    </a:lnTo>
                    <a:lnTo>
                      <a:pt x="1212" y="438"/>
                    </a:lnTo>
                    <a:lnTo>
                      <a:pt x="1218" y="450"/>
                    </a:lnTo>
                    <a:lnTo>
                      <a:pt x="1218" y="468"/>
                    </a:lnTo>
                    <a:lnTo>
                      <a:pt x="1218" y="486"/>
                    </a:lnTo>
                    <a:lnTo>
                      <a:pt x="1224" y="504"/>
                    </a:lnTo>
                    <a:lnTo>
                      <a:pt x="1224" y="516"/>
                    </a:lnTo>
                    <a:lnTo>
                      <a:pt x="1224" y="534"/>
                    </a:lnTo>
                    <a:lnTo>
                      <a:pt x="1230" y="552"/>
                    </a:lnTo>
                    <a:lnTo>
                      <a:pt x="1230" y="570"/>
                    </a:lnTo>
                    <a:lnTo>
                      <a:pt x="1230" y="582"/>
                    </a:lnTo>
                    <a:lnTo>
                      <a:pt x="1236" y="600"/>
                    </a:lnTo>
                    <a:lnTo>
                      <a:pt x="1236" y="618"/>
                    </a:lnTo>
                    <a:lnTo>
                      <a:pt x="1242" y="636"/>
                    </a:lnTo>
                    <a:lnTo>
                      <a:pt x="1242" y="654"/>
                    </a:lnTo>
                    <a:lnTo>
                      <a:pt x="1242" y="672"/>
                    </a:lnTo>
                    <a:lnTo>
                      <a:pt x="1248" y="690"/>
                    </a:lnTo>
                    <a:lnTo>
                      <a:pt x="1248" y="708"/>
                    </a:lnTo>
                    <a:lnTo>
                      <a:pt x="1248" y="720"/>
                    </a:lnTo>
                    <a:lnTo>
                      <a:pt x="1254" y="738"/>
                    </a:lnTo>
                    <a:lnTo>
                      <a:pt x="1254" y="756"/>
                    </a:lnTo>
                    <a:lnTo>
                      <a:pt x="1254" y="774"/>
                    </a:lnTo>
                    <a:lnTo>
                      <a:pt x="1260" y="792"/>
                    </a:lnTo>
                    <a:lnTo>
                      <a:pt x="1260" y="810"/>
                    </a:lnTo>
                    <a:lnTo>
                      <a:pt x="1260" y="828"/>
                    </a:lnTo>
                    <a:lnTo>
                      <a:pt x="1266" y="846"/>
                    </a:lnTo>
                    <a:lnTo>
                      <a:pt x="1266" y="864"/>
                    </a:lnTo>
                    <a:lnTo>
                      <a:pt x="1272" y="882"/>
                    </a:lnTo>
                    <a:lnTo>
                      <a:pt x="1272" y="900"/>
                    </a:lnTo>
                    <a:lnTo>
                      <a:pt x="1272" y="918"/>
                    </a:lnTo>
                    <a:lnTo>
                      <a:pt x="1278" y="930"/>
                    </a:lnTo>
                    <a:lnTo>
                      <a:pt x="1278" y="948"/>
                    </a:lnTo>
                    <a:lnTo>
                      <a:pt x="1278" y="966"/>
                    </a:lnTo>
                    <a:lnTo>
                      <a:pt x="1284" y="984"/>
                    </a:lnTo>
                    <a:lnTo>
                      <a:pt x="1284" y="1002"/>
                    </a:lnTo>
                    <a:lnTo>
                      <a:pt x="1284" y="1020"/>
                    </a:lnTo>
                    <a:lnTo>
                      <a:pt x="1290" y="1038"/>
                    </a:lnTo>
                    <a:lnTo>
                      <a:pt x="1290" y="1050"/>
                    </a:lnTo>
                    <a:lnTo>
                      <a:pt x="1296" y="1068"/>
                    </a:lnTo>
                    <a:lnTo>
                      <a:pt x="1296" y="1086"/>
                    </a:lnTo>
                    <a:lnTo>
                      <a:pt x="1296" y="1104"/>
                    </a:lnTo>
                    <a:lnTo>
                      <a:pt x="1302" y="1122"/>
                    </a:lnTo>
                    <a:lnTo>
                      <a:pt x="1302" y="1134"/>
                    </a:lnTo>
                    <a:lnTo>
                      <a:pt x="1302" y="1152"/>
                    </a:lnTo>
                    <a:lnTo>
                      <a:pt x="1308" y="1170"/>
                    </a:lnTo>
                    <a:lnTo>
                      <a:pt x="1308" y="1182"/>
                    </a:lnTo>
                    <a:lnTo>
                      <a:pt x="1308" y="1200"/>
                    </a:lnTo>
                    <a:lnTo>
                      <a:pt x="1314" y="1218"/>
                    </a:lnTo>
                    <a:lnTo>
                      <a:pt x="1314" y="1230"/>
                    </a:lnTo>
                    <a:lnTo>
                      <a:pt x="1320" y="1248"/>
                    </a:lnTo>
                    <a:lnTo>
                      <a:pt x="1320" y="1260"/>
                    </a:lnTo>
                    <a:lnTo>
                      <a:pt x="1320" y="1278"/>
                    </a:lnTo>
                    <a:lnTo>
                      <a:pt x="1326" y="1296"/>
                    </a:lnTo>
                    <a:lnTo>
                      <a:pt x="1326" y="1308"/>
                    </a:lnTo>
                    <a:lnTo>
                      <a:pt x="1326" y="1326"/>
                    </a:lnTo>
                    <a:lnTo>
                      <a:pt x="1332" y="1338"/>
                    </a:lnTo>
                    <a:lnTo>
                      <a:pt x="1332" y="1350"/>
                    </a:lnTo>
                    <a:lnTo>
                      <a:pt x="1332" y="1368"/>
                    </a:lnTo>
                    <a:lnTo>
                      <a:pt x="1338" y="1380"/>
                    </a:lnTo>
                    <a:lnTo>
                      <a:pt x="1338" y="1392"/>
                    </a:lnTo>
                    <a:lnTo>
                      <a:pt x="1338" y="1410"/>
                    </a:lnTo>
                    <a:lnTo>
                      <a:pt x="1344" y="1422"/>
                    </a:lnTo>
                    <a:lnTo>
                      <a:pt x="1344" y="1434"/>
                    </a:lnTo>
                    <a:lnTo>
                      <a:pt x="1350" y="1452"/>
                    </a:lnTo>
                    <a:lnTo>
                      <a:pt x="1350" y="1464"/>
                    </a:lnTo>
                    <a:lnTo>
                      <a:pt x="1350" y="1476"/>
                    </a:lnTo>
                    <a:lnTo>
                      <a:pt x="1356" y="1488"/>
                    </a:lnTo>
                    <a:lnTo>
                      <a:pt x="1356" y="1500"/>
                    </a:lnTo>
                    <a:lnTo>
                      <a:pt x="1356" y="1512"/>
                    </a:lnTo>
                    <a:lnTo>
                      <a:pt x="1362" y="1524"/>
                    </a:lnTo>
                    <a:lnTo>
                      <a:pt x="1362" y="1536"/>
                    </a:lnTo>
                    <a:lnTo>
                      <a:pt x="1362" y="1548"/>
                    </a:lnTo>
                    <a:lnTo>
                      <a:pt x="1368" y="1560"/>
                    </a:lnTo>
                    <a:lnTo>
                      <a:pt x="1368" y="1572"/>
                    </a:lnTo>
                    <a:lnTo>
                      <a:pt x="1374" y="1584"/>
                    </a:lnTo>
                    <a:lnTo>
                      <a:pt x="1374" y="1596"/>
                    </a:lnTo>
                    <a:lnTo>
                      <a:pt x="1374" y="1608"/>
                    </a:lnTo>
                    <a:lnTo>
                      <a:pt x="1380" y="1620"/>
                    </a:lnTo>
                    <a:lnTo>
                      <a:pt x="1380" y="1626"/>
                    </a:lnTo>
                    <a:lnTo>
                      <a:pt x="1380" y="1638"/>
                    </a:lnTo>
                    <a:lnTo>
                      <a:pt x="1386" y="1650"/>
                    </a:lnTo>
                    <a:lnTo>
                      <a:pt x="1386" y="1656"/>
                    </a:lnTo>
                    <a:lnTo>
                      <a:pt x="1386" y="1668"/>
                    </a:lnTo>
                    <a:lnTo>
                      <a:pt x="1392" y="1680"/>
                    </a:lnTo>
                    <a:lnTo>
                      <a:pt x="1392" y="1686"/>
                    </a:lnTo>
                    <a:lnTo>
                      <a:pt x="1392" y="1698"/>
                    </a:lnTo>
                    <a:lnTo>
                      <a:pt x="1398" y="1704"/>
                    </a:lnTo>
                    <a:lnTo>
                      <a:pt x="1398" y="1716"/>
                    </a:lnTo>
                    <a:lnTo>
                      <a:pt x="1404" y="1722"/>
                    </a:lnTo>
                    <a:lnTo>
                      <a:pt x="1404" y="1734"/>
                    </a:lnTo>
                    <a:lnTo>
                      <a:pt x="1404" y="1740"/>
                    </a:lnTo>
                    <a:lnTo>
                      <a:pt x="1410" y="1752"/>
                    </a:lnTo>
                    <a:lnTo>
                      <a:pt x="1410" y="1758"/>
                    </a:lnTo>
                    <a:lnTo>
                      <a:pt x="1410" y="1764"/>
                    </a:lnTo>
                    <a:lnTo>
                      <a:pt x="1416" y="1776"/>
                    </a:lnTo>
                    <a:lnTo>
                      <a:pt x="1416" y="1782"/>
                    </a:lnTo>
                    <a:lnTo>
                      <a:pt x="1416" y="1788"/>
                    </a:lnTo>
                    <a:lnTo>
                      <a:pt x="1422" y="1794"/>
                    </a:lnTo>
                    <a:lnTo>
                      <a:pt x="1422" y="1806"/>
                    </a:lnTo>
                    <a:lnTo>
                      <a:pt x="1428" y="1812"/>
                    </a:lnTo>
                    <a:lnTo>
                      <a:pt x="1428" y="1818"/>
                    </a:lnTo>
                    <a:lnTo>
                      <a:pt x="1428" y="1824"/>
                    </a:lnTo>
                    <a:lnTo>
                      <a:pt x="1434" y="1830"/>
                    </a:lnTo>
                    <a:lnTo>
                      <a:pt x="1434" y="1836"/>
                    </a:lnTo>
                    <a:lnTo>
                      <a:pt x="1434" y="1842"/>
                    </a:lnTo>
                    <a:lnTo>
                      <a:pt x="1440" y="1848"/>
                    </a:lnTo>
                    <a:lnTo>
                      <a:pt x="1440" y="1854"/>
                    </a:lnTo>
                    <a:lnTo>
                      <a:pt x="1440" y="1860"/>
                    </a:lnTo>
                    <a:lnTo>
                      <a:pt x="1446" y="1866"/>
                    </a:lnTo>
                    <a:lnTo>
                      <a:pt x="1446" y="1872"/>
                    </a:lnTo>
                    <a:lnTo>
                      <a:pt x="1452" y="1878"/>
                    </a:lnTo>
                    <a:lnTo>
                      <a:pt x="1452" y="1884"/>
                    </a:lnTo>
                    <a:lnTo>
                      <a:pt x="1458" y="1890"/>
                    </a:lnTo>
                    <a:lnTo>
                      <a:pt x="1458" y="1896"/>
                    </a:lnTo>
                    <a:lnTo>
                      <a:pt x="1458" y="1902"/>
                    </a:lnTo>
                    <a:lnTo>
                      <a:pt x="1464" y="1908"/>
                    </a:lnTo>
                    <a:lnTo>
                      <a:pt x="1464" y="1914"/>
                    </a:lnTo>
                    <a:lnTo>
                      <a:pt x="1470" y="1920"/>
                    </a:lnTo>
                    <a:lnTo>
                      <a:pt x="1470" y="1926"/>
                    </a:lnTo>
                    <a:lnTo>
                      <a:pt x="1476" y="1932"/>
                    </a:lnTo>
                    <a:lnTo>
                      <a:pt x="1482" y="1938"/>
                    </a:lnTo>
                    <a:lnTo>
                      <a:pt x="1482" y="1944"/>
                    </a:lnTo>
                    <a:lnTo>
                      <a:pt x="1488" y="1950"/>
                    </a:lnTo>
                    <a:lnTo>
                      <a:pt x="1488" y="1956"/>
                    </a:lnTo>
                    <a:lnTo>
                      <a:pt x="1494" y="1962"/>
                    </a:lnTo>
                    <a:lnTo>
                      <a:pt x="1500" y="1968"/>
                    </a:lnTo>
                    <a:lnTo>
                      <a:pt x="1506" y="1974"/>
                    </a:lnTo>
                    <a:lnTo>
                      <a:pt x="1512" y="1980"/>
                    </a:lnTo>
                    <a:lnTo>
                      <a:pt x="1518" y="1986"/>
                    </a:lnTo>
                    <a:lnTo>
                      <a:pt x="1524" y="1992"/>
                    </a:lnTo>
                    <a:lnTo>
                      <a:pt x="1530" y="1998"/>
                    </a:lnTo>
                    <a:lnTo>
                      <a:pt x="1536" y="2004"/>
                    </a:lnTo>
                    <a:lnTo>
                      <a:pt x="1542" y="2010"/>
                    </a:lnTo>
                    <a:lnTo>
                      <a:pt x="1548" y="2016"/>
                    </a:lnTo>
                    <a:lnTo>
                      <a:pt x="1554" y="2016"/>
                    </a:lnTo>
                    <a:lnTo>
                      <a:pt x="1560" y="2022"/>
                    </a:lnTo>
                    <a:lnTo>
                      <a:pt x="1566" y="2022"/>
                    </a:lnTo>
                    <a:lnTo>
                      <a:pt x="1572" y="2028"/>
                    </a:lnTo>
                    <a:lnTo>
                      <a:pt x="1578" y="2028"/>
                    </a:lnTo>
                    <a:lnTo>
                      <a:pt x="1584" y="2028"/>
                    </a:lnTo>
                    <a:lnTo>
                      <a:pt x="1590" y="2034"/>
                    </a:lnTo>
                    <a:lnTo>
                      <a:pt x="1596" y="2034"/>
                    </a:lnTo>
                    <a:lnTo>
                      <a:pt x="1602" y="2034"/>
                    </a:lnTo>
                    <a:lnTo>
                      <a:pt x="1608" y="2034"/>
                    </a:lnTo>
                    <a:lnTo>
                      <a:pt x="1614" y="2040"/>
                    </a:lnTo>
                    <a:lnTo>
                      <a:pt x="1620" y="2040"/>
                    </a:lnTo>
                    <a:lnTo>
                      <a:pt x="1626" y="2040"/>
                    </a:lnTo>
                    <a:lnTo>
                      <a:pt x="1632" y="2040"/>
                    </a:lnTo>
                    <a:lnTo>
                      <a:pt x="1638" y="2040"/>
                    </a:lnTo>
                    <a:lnTo>
                      <a:pt x="1644" y="2040"/>
                    </a:lnTo>
                    <a:lnTo>
                      <a:pt x="1650" y="2040"/>
                    </a:lnTo>
                    <a:lnTo>
                      <a:pt x="1656" y="2040"/>
                    </a:lnTo>
                    <a:lnTo>
                      <a:pt x="1662" y="2046"/>
                    </a:lnTo>
                    <a:lnTo>
                      <a:pt x="1668" y="2046"/>
                    </a:lnTo>
                    <a:lnTo>
                      <a:pt x="1674" y="2046"/>
                    </a:lnTo>
                    <a:lnTo>
                      <a:pt x="1680" y="2046"/>
                    </a:lnTo>
                    <a:lnTo>
                      <a:pt x="1686" y="2046"/>
                    </a:lnTo>
                    <a:lnTo>
                      <a:pt x="1692" y="2046"/>
                    </a:lnTo>
                    <a:lnTo>
                      <a:pt x="1698" y="2046"/>
                    </a:lnTo>
                    <a:lnTo>
                      <a:pt x="1704" y="2046"/>
                    </a:lnTo>
                    <a:lnTo>
                      <a:pt x="1710" y="2046"/>
                    </a:lnTo>
                    <a:lnTo>
                      <a:pt x="1716" y="2046"/>
                    </a:lnTo>
                    <a:lnTo>
                      <a:pt x="1722" y="2046"/>
                    </a:lnTo>
                    <a:lnTo>
                      <a:pt x="1728" y="2046"/>
                    </a:lnTo>
                    <a:lnTo>
                      <a:pt x="1734" y="2046"/>
                    </a:lnTo>
                    <a:lnTo>
                      <a:pt x="1740" y="2046"/>
                    </a:lnTo>
                    <a:lnTo>
                      <a:pt x="1746" y="2046"/>
                    </a:lnTo>
                    <a:lnTo>
                      <a:pt x="1752" y="2046"/>
                    </a:lnTo>
                    <a:lnTo>
                      <a:pt x="1758" y="2046"/>
                    </a:lnTo>
                    <a:lnTo>
                      <a:pt x="1764" y="2046"/>
                    </a:lnTo>
                    <a:lnTo>
                      <a:pt x="1770" y="2046"/>
                    </a:lnTo>
                    <a:lnTo>
                      <a:pt x="1776" y="2046"/>
                    </a:lnTo>
                    <a:lnTo>
                      <a:pt x="1782" y="2046"/>
                    </a:lnTo>
                    <a:lnTo>
                      <a:pt x="1788" y="2046"/>
                    </a:lnTo>
                    <a:lnTo>
                      <a:pt x="1794" y="2046"/>
                    </a:lnTo>
                    <a:lnTo>
                      <a:pt x="1800" y="2046"/>
                    </a:lnTo>
                    <a:lnTo>
                      <a:pt x="1806" y="2046"/>
                    </a:lnTo>
                    <a:lnTo>
                      <a:pt x="1812" y="2046"/>
                    </a:lnTo>
                    <a:lnTo>
                      <a:pt x="1818" y="2046"/>
                    </a:lnTo>
                    <a:lnTo>
                      <a:pt x="1824" y="2046"/>
                    </a:lnTo>
                    <a:lnTo>
                      <a:pt x="1830" y="2046"/>
                    </a:lnTo>
                    <a:lnTo>
                      <a:pt x="1836" y="2046"/>
                    </a:lnTo>
                    <a:lnTo>
                      <a:pt x="1842" y="2046"/>
                    </a:lnTo>
                    <a:lnTo>
                      <a:pt x="1848" y="2046"/>
                    </a:lnTo>
                    <a:lnTo>
                      <a:pt x="1854" y="2046"/>
                    </a:lnTo>
                    <a:lnTo>
                      <a:pt x="1860" y="2046"/>
                    </a:lnTo>
                    <a:lnTo>
                      <a:pt x="1866" y="2046"/>
                    </a:lnTo>
                    <a:lnTo>
                      <a:pt x="1872" y="2046"/>
                    </a:lnTo>
                    <a:lnTo>
                      <a:pt x="1878" y="2046"/>
                    </a:lnTo>
                    <a:lnTo>
                      <a:pt x="1884" y="2046"/>
                    </a:lnTo>
                    <a:lnTo>
                      <a:pt x="1890" y="2046"/>
                    </a:lnTo>
                    <a:lnTo>
                      <a:pt x="1896" y="2046"/>
                    </a:lnTo>
                    <a:lnTo>
                      <a:pt x="1902" y="2046"/>
                    </a:lnTo>
                    <a:lnTo>
                      <a:pt x="1908" y="2046"/>
                    </a:lnTo>
                    <a:lnTo>
                      <a:pt x="1914" y="2046"/>
                    </a:lnTo>
                    <a:lnTo>
                      <a:pt x="1920" y="2046"/>
                    </a:lnTo>
                    <a:lnTo>
                      <a:pt x="1926" y="2046"/>
                    </a:lnTo>
                    <a:lnTo>
                      <a:pt x="1932" y="2046"/>
                    </a:lnTo>
                    <a:lnTo>
                      <a:pt x="1938" y="2046"/>
                    </a:lnTo>
                    <a:lnTo>
                      <a:pt x="1944" y="2046"/>
                    </a:lnTo>
                    <a:lnTo>
                      <a:pt x="1950" y="2046"/>
                    </a:lnTo>
                    <a:lnTo>
                      <a:pt x="1956" y="2046"/>
                    </a:lnTo>
                    <a:lnTo>
                      <a:pt x="1962" y="2046"/>
                    </a:lnTo>
                    <a:lnTo>
                      <a:pt x="1968" y="2046"/>
                    </a:lnTo>
                    <a:lnTo>
                      <a:pt x="1974" y="2046"/>
                    </a:lnTo>
                    <a:lnTo>
                      <a:pt x="1980" y="2046"/>
                    </a:lnTo>
                    <a:lnTo>
                      <a:pt x="1986" y="2046"/>
                    </a:lnTo>
                    <a:lnTo>
                      <a:pt x="1992" y="2046"/>
                    </a:lnTo>
                    <a:lnTo>
                      <a:pt x="1998" y="2046"/>
                    </a:lnTo>
                    <a:lnTo>
                      <a:pt x="2004" y="2046"/>
                    </a:lnTo>
                    <a:lnTo>
                      <a:pt x="2010" y="2046"/>
                    </a:lnTo>
                    <a:lnTo>
                      <a:pt x="2016" y="2046"/>
                    </a:lnTo>
                    <a:lnTo>
                      <a:pt x="2022" y="2046"/>
                    </a:lnTo>
                    <a:lnTo>
                      <a:pt x="2028" y="2046"/>
                    </a:lnTo>
                    <a:lnTo>
                      <a:pt x="2034" y="2046"/>
                    </a:lnTo>
                    <a:lnTo>
                      <a:pt x="2040" y="2046"/>
                    </a:lnTo>
                    <a:lnTo>
                      <a:pt x="2046" y="2046"/>
                    </a:lnTo>
                    <a:lnTo>
                      <a:pt x="2052" y="2046"/>
                    </a:lnTo>
                    <a:lnTo>
                      <a:pt x="2058" y="2046"/>
                    </a:lnTo>
                    <a:lnTo>
                      <a:pt x="2064" y="2046"/>
                    </a:lnTo>
                    <a:lnTo>
                      <a:pt x="2070" y="2046"/>
                    </a:lnTo>
                    <a:lnTo>
                      <a:pt x="2076" y="2046"/>
                    </a:lnTo>
                    <a:lnTo>
                      <a:pt x="2082" y="2046"/>
                    </a:lnTo>
                    <a:lnTo>
                      <a:pt x="2088" y="2046"/>
                    </a:lnTo>
                    <a:lnTo>
                      <a:pt x="2094" y="2046"/>
                    </a:lnTo>
                    <a:lnTo>
                      <a:pt x="2100" y="2046"/>
                    </a:lnTo>
                    <a:lnTo>
                      <a:pt x="2106" y="2046"/>
                    </a:lnTo>
                    <a:lnTo>
                      <a:pt x="2112" y="2046"/>
                    </a:lnTo>
                    <a:lnTo>
                      <a:pt x="2118" y="2046"/>
                    </a:lnTo>
                    <a:lnTo>
                      <a:pt x="2124" y="2046"/>
                    </a:lnTo>
                    <a:lnTo>
                      <a:pt x="2130" y="2046"/>
                    </a:lnTo>
                    <a:lnTo>
                      <a:pt x="2136" y="2046"/>
                    </a:lnTo>
                    <a:lnTo>
                      <a:pt x="2142" y="2046"/>
                    </a:lnTo>
                    <a:lnTo>
                      <a:pt x="2148" y="2046"/>
                    </a:lnTo>
                    <a:lnTo>
                      <a:pt x="2154" y="2046"/>
                    </a:lnTo>
                    <a:lnTo>
                      <a:pt x="2160" y="2046"/>
                    </a:lnTo>
                    <a:lnTo>
                      <a:pt x="2166" y="2046"/>
                    </a:lnTo>
                    <a:lnTo>
                      <a:pt x="2172" y="2046"/>
                    </a:lnTo>
                    <a:lnTo>
                      <a:pt x="2178" y="2046"/>
                    </a:lnTo>
                    <a:lnTo>
                      <a:pt x="2184" y="2046"/>
                    </a:lnTo>
                    <a:lnTo>
                      <a:pt x="2190" y="2046"/>
                    </a:lnTo>
                    <a:lnTo>
                      <a:pt x="2196" y="2046"/>
                    </a:lnTo>
                    <a:lnTo>
                      <a:pt x="2202" y="2046"/>
                    </a:lnTo>
                    <a:lnTo>
                      <a:pt x="2208" y="2046"/>
                    </a:lnTo>
                    <a:lnTo>
                      <a:pt x="2214" y="2046"/>
                    </a:lnTo>
                  </a:path>
                </a:pathLst>
              </a:custGeom>
              <a:noFill/>
              <a:ln w="38100" cmpd="sng">
                <a:solidFill>
                  <a:srgbClr val="FF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cs typeface="微软雅黑" panose="020B0503020204020204" charset="-122"/>
                </a:endParaRPr>
              </a:p>
            </p:txBody>
          </p:sp>
        </p:grpSp>
        <p:sp>
          <p:nvSpPr>
            <p:cNvPr id="32" name="Freeform 11"/>
            <p:cNvSpPr/>
            <p:nvPr/>
          </p:nvSpPr>
          <p:spPr bwMode="auto">
            <a:xfrm>
              <a:off x="2740" y="439"/>
              <a:ext cx="2475" cy="297"/>
            </a:xfrm>
            <a:custGeom>
              <a:avLst/>
              <a:gdLst>
                <a:gd name="T0" fmla="*/ 38 w 2214"/>
                <a:gd name="T1" fmla="*/ 20 h 2046"/>
                <a:gd name="T2" fmla="*/ 75 w 2214"/>
                <a:gd name="T3" fmla="*/ 17 h 2046"/>
                <a:gd name="T4" fmla="*/ 113 w 2214"/>
                <a:gd name="T5" fmla="*/ 13 h 2046"/>
                <a:gd name="T6" fmla="*/ 150 w 2214"/>
                <a:gd name="T7" fmla="*/ 10 h 2046"/>
                <a:gd name="T8" fmla="*/ 188 w 2214"/>
                <a:gd name="T9" fmla="*/ 7 h 2046"/>
                <a:gd name="T10" fmla="*/ 225 w 2214"/>
                <a:gd name="T11" fmla="*/ 4 h 2046"/>
                <a:gd name="T12" fmla="*/ 263 w 2214"/>
                <a:gd name="T13" fmla="*/ 2 h 2046"/>
                <a:gd name="T14" fmla="*/ 315 w 2214"/>
                <a:gd name="T15" fmla="*/ 0 h 2046"/>
                <a:gd name="T16" fmla="*/ 420 w 2214"/>
                <a:gd name="T17" fmla="*/ 1 h 2046"/>
                <a:gd name="T18" fmla="*/ 465 w 2214"/>
                <a:gd name="T19" fmla="*/ 2 h 2046"/>
                <a:gd name="T20" fmla="*/ 502 w 2214"/>
                <a:gd name="T21" fmla="*/ 4 h 2046"/>
                <a:gd name="T22" fmla="*/ 540 w 2214"/>
                <a:gd name="T23" fmla="*/ 7 h 2046"/>
                <a:gd name="T24" fmla="*/ 577 w 2214"/>
                <a:gd name="T25" fmla="*/ 10 h 2046"/>
                <a:gd name="T26" fmla="*/ 615 w 2214"/>
                <a:gd name="T27" fmla="*/ 13 h 2046"/>
                <a:gd name="T28" fmla="*/ 653 w 2214"/>
                <a:gd name="T29" fmla="*/ 17 h 2046"/>
                <a:gd name="T30" fmla="*/ 690 w 2214"/>
                <a:gd name="T31" fmla="*/ 21 h 2046"/>
                <a:gd name="T32" fmla="*/ 734 w 2214"/>
                <a:gd name="T33" fmla="*/ 24 h 2046"/>
                <a:gd name="T34" fmla="*/ 772 w 2214"/>
                <a:gd name="T35" fmla="*/ 28 h 2046"/>
                <a:gd name="T36" fmla="*/ 809 w 2214"/>
                <a:gd name="T37" fmla="*/ 32 h 2046"/>
                <a:gd name="T38" fmla="*/ 847 w 2214"/>
                <a:gd name="T39" fmla="*/ 35 h 2046"/>
                <a:gd name="T40" fmla="*/ 884 w 2214"/>
                <a:gd name="T41" fmla="*/ 37 h 2046"/>
                <a:gd name="T42" fmla="*/ 922 w 2214"/>
                <a:gd name="T43" fmla="*/ 40 h 2046"/>
                <a:gd name="T44" fmla="*/ 960 w 2214"/>
                <a:gd name="T45" fmla="*/ 42 h 2046"/>
                <a:gd name="T46" fmla="*/ 1042 w 2214"/>
                <a:gd name="T47" fmla="*/ 43 h 2046"/>
                <a:gd name="T48" fmla="*/ 1125 w 2214"/>
                <a:gd name="T49" fmla="*/ 42 h 2046"/>
                <a:gd name="T50" fmla="*/ 1163 w 2214"/>
                <a:gd name="T51" fmla="*/ 40 h 2046"/>
                <a:gd name="T52" fmla="*/ 1199 w 2214"/>
                <a:gd name="T53" fmla="*/ 38 h 2046"/>
                <a:gd name="T54" fmla="*/ 1238 w 2214"/>
                <a:gd name="T55" fmla="*/ 35 h 2046"/>
                <a:gd name="T56" fmla="*/ 1274 w 2214"/>
                <a:gd name="T57" fmla="*/ 32 h 2046"/>
                <a:gd name="T58" fmla="*/ 1312 w 2214"/>
                <a:gd name="T59" fmla="*/ 28 h 2046"/>
                <a:gd name="T60" fmla="*/ 1357 w 2214"/>
                <a:gd name="T61" fmla="*/ 25 h 2046"/>
                <a:gd name="T62" fmla="*/ 1395 w 2214"/>
                <a:gd name="T63" fmla="*/ 21 h 2046"/>
                <a:gd name="T64" fmla="*/ 1432 w 2214"/>
                <a:gd name="T65" fmla="*/ 17 h 2046"/>
                <a:gd name="T66" fmla="*/ 1470 w 2214"/>
                <a:gd name="T67" fmla="*/ 13 h 2046"/>
                <a:gd name="T68" fmla="*/ 1507 w 2214"/>
                <a:gd name="T69" fmla="*/ 10 h 2046"/>
                <a:gd name="T70" fmla="*/ 1545 w 2214"/>
                <a:gd name="T71" fmla="*/ 7 h 2046"/>
                <a:gd name="T72" fmla="*/ 1582 w 2214"/>
                <a:gd name="T73" fmla="*/ 5 h 2046"/>
                <a:gd name="T74" fmla="*/ 1620 w 2214"/>
                <a:gd name="T75" fmla="*/ 2 h 2046"/>
                <a:gd name="T76" fmla="*/ 1665 w 2214"/>
                <a:gd name="T77" fmla="*/ 1 h 2046"/>
                <a:gd name="T78" fmla="*/ 1770 w 2214"/>
                <a:gd name="T79" fmla="*/ 0 h 2046"/>
                <a:gd name="T80" fmla="*/ 1822 w 2214"/>
                <a:gd name="T81" fmla="*/ 2 h 2046"/>
                <a:gd name="T82" fmla="*/ 1859 w 2214"/>
                <a:gd name="T83" fmla="*/ 4 h 2046"/>
                <a:gd name="T84" fmla="*/ 1897 w 2214"/>
                <a:gd name="T85" fmla="*/ 7 h 2046"/>
                <a:gd name="T86" fmla="*/ 1934 w 2214"/>
                <a:gd name="T87" fmla="*/ 10 h 2046"/>
                <a:gd name="T88" fmla="*/ 1980 w 2214"/>
                <a:gd name="T89" fmla="*/ 13 h 2046"/>
                <a:gd name="T90" fmla="*/ 2017 w 2214"/>
                <a:gd name="T91" fmla="*/ 17 h 2046"/>
                <a:gd name="T92" fmla="*/ 2055 w 2214"/>
                <a:gd name="T93" fmla="*/ 20 h 2046"/>
                <a:gd name="T94" fmla="*/ 2092 w 2214"/>
                <a:gd name="T95" fmla="*/ 24 h 2046"/>
                <a:gd name="T96" fmla="*/ 2130 w 2214"/>
                <a:gd name="T97" fmla="*/ 28 h 2046"/>
                <a:gd name="T98" fmla="*/ 2166 w 2214"/>
                <a:gd name="T99" fmla="*/ 31 h 2046"/>
                <a:gd name="T100" fmla="*/ 2204 w 2214"/>
                <a:gd name="T101" fmla="*/ 35 h 2046"/>
                <a:gd name="T102" fmla="*/ 2241 w 2214"/>
                <a:gd name="T103" fmla="*/ 37 h 2046"/>
                <a:gd name="T104" fmla="*/ 2279 w 2214"/>
                <a:gd name="T105" fmla="*/ 40 h 2046"/>
                <a:gd name="T106" fmla="*/ 2317 w 2214"/>
                <a:gd name="T107" fmla="*/ 42 h 2046"/>
                <a:gd name="T108" fmla="*/ 2392 w 2214"/>
                <a:gd name="T109" fmla="*/ 43 h 2046"/>
                <a:gd name="T110" fmla="*/ 2482 w 2214"/>
                <a:gd name="T111" fmla="*/ 42 h 2046"/>
                <a:gd name="T112" fmla="*/ 2520 w 2214"/>
                <a:gd name="T113" fmla="*/ 40 h 2046"/>
                <a:gd name="T114" fmla="*/ 2557 w 2214"/>
                <a:gd name="T115" fmla="*/ 38 h 2046"/>
                <a:gd name="T116" fmla="*/ 2595 w 2214"/>
                <a:gd name="T117" fmla="*/ 35 h 2046"/>
                <a:gd name="T118" fmla="*/ 2632 w 2214"/>
                <a:gd name="T119" fmla="*/ 32 h 2046"/>
                <a:gd name="T120" fmla="*/ 2670 w 2214"/>
                <a:gd name="T121" fmla="*/ 29 h 2046"/>
                <a:gd name="T122" fmla="*/ 2706 w 2214"/>
                <a:gd name="T123" fmla="*/ 25 h 2046"/>
                <a:gd name="T124" fmla="*/ 2744 w 2214"/>
                <a:gd name="T125" fmla="*/ 21 h 20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14" h="2046">
                  <a:moveTo>
                    <a:pt x="0" y="1128"/>
                  </a:moveTo>
                  <a:lnTo>
                    <a:pt x="0" y="1116"/>
                  </a:lnTo>
                  <a:lnTo>
                    <a:pt x="6" y="1104"/>
                  </a:lnTo>
                  <a:lnTo>
                    <a:pt x="6" y="1092"/>
                  </a:lnTo>
                  <a:lnTo>
                    <a:pt x="12" y="1080"/>
                  </a:lnTo>
                  <a:lnTo>
                    <a:pt x="12" y="1068"/>
                  </a:lnTo>
                  <a:lnTo>
                    <a:pt x="12" y="1050"/>
                  </a:lnTo>
                  <a:lnTo>
                    <a:pt x="18" y="1038"/>
                  </a:lnTo>
                  <a:lnTo>
                    <a:pt x="18" y="1026"/>
                  </a:lnTo>
                  <a:lnTo>
                    <a:pt x="18" y="1014"/>
                  </a:lnTo>
                  <a:lnTo>
                    <a:pt x="24" y="1002"/>
                  </a:lnTo>
                  <a:lnTo>
                    <a:pt x="24" y="990"/>
                  </a:lnTo>
                  <a:lnTo>
                    <a:pt x="24" y="978"/>
                  </a:lnTo>
                  <a:lnTo>
                    <a:pt x="30" y="966"/>
                  </a:lnTo>
                  <a:lnTo>
                    <a:pt x="30" y="948"/>
                  </a:lnTo>
                  <a:lnTo>
                    <a:pt x="36" y="936"/>
                  </a:lnTo>
                  <a:lnTo>
                    <a:pt x="36" y="924"/>
                  </a:lnTo>
                  <a:lnTo>
                    <a:pt x="36" y="912"/>
                  </a:lnTo>
                  <a:lnTo>
                    <a:pt x="42" y="900"/>
                  </a:lnTo>
                  <a:lnTo>
                    <a:pt x="42" y="888"/>
                  </a:lnTo>
                  <a:lnTo>
                    <a:pt x="42" y="876"/>
                  </a:lnTo>
                  <a:lnTo>
                    <a:pt x="48" y="864"/>
                  </a:lnTo>
                  <a:lnTo>
                    <a:pt x="48" y="852"/>
                  </a:lnTo>
                  <a:lnTo>
                    <a:pt x="48" y="834"/>
                  </a:lnTo>
                  <a:lnTo>
                    <a:pt x="54" y="822"/>
                  </a:lnTo>
                  <a:lnTo>
                    <a:pt x="54" y="810"/>
                  </a:lnTo>
                  <a:lnTo>
                    <a:pt x="54" y="798"/>
                  </a:lnTo>
                  <a:lnTo>
                    <a:pt x="60" y="786"/>
                  </a:lnTo>
                  <a:lnTo>
                    <a:pt x="60" y="774"/>
                  </a:lnTo>
                  <a:lnTo>
                    <a:pt x="66" y="762"/>
                  </a:lnTo>
                  <a:lnTo>
                    <a:pt x="66" y="750"/>
                  </a:lnTo>
                  <a:lnTo>
                    <a:pt x="66" y="738"/>
                  </a:lnTo>
                  <a:lnTo>
                    <a:pt x="72" y="726"/>
                  </a:lnTo>
                  <a:lnTo>
                    <a:pt x="72" y="714"/>
                  </a:lnTo>
                  <a:lnTo>
                    <a:pt x="72" y="702"/>
                  </a:lnTo>
                  <a:lnTo>
                    <a:pt x="78" y="690"/>
                  </a:lnTo>
                  <a:lnTo>
                    <a:pt x="78" y="678"/>
                  </a:lnTo>
                  <a:lnTo>
                    <a:pt x="78" y="666"/>
                  </a:lnTo>
                  <a:lnTo>
                    <a:pt x="84" y="654"/>
                  </a:lnTo>
                  <a:lnTo>
                    <a:pt x="84" y="642"/>
                  </a:lnTo>
                  <a:lnTo>
                    <a:pt x="90" y="630"/>
                  </a:lnTo>
                  <a:lnTo>
                    <a:pt x="90" y="618"/>
                  </a:lnTo>
                  <a:lnTo>
                    <a:pt x="90" y="606"/>
                  </a:lnTo>
                  <a:lnTo>
                    <a:pt x="96" y="594"/>
                  </a:lnTo>
                  <a:lnTo>
                    <a:pt x="96" y="582"/>
                  </a:lnTo>
                  <a:lnTo>
                    <a:pt x="96" y="570"/>
                  </a:lnTo>
                  <a:lnTo>
                    <a:pt x="102" y="558"/>
                  </a:lnTo>
                  <a:lnTo>
                    <a:pt x="102" y="546"/>
                  </a:lnTo>
                  <a:lnTo>
                    <a:pt x="102" y="534"/>
                  </a:lnTo>
                  <a:lnTo>
                    <a:pt x="108" y="528"/>
                  </a:lnTo>
                  <a:lnTo>
                    <a:pt x="108" y="516"/>
                  </a:lnTo>
                  <a:lnTo>
                    <a:pt x="114" y="504"/>
                  </a:lnTo>
                  <a:lnTo>
                    <a:pt x="114" y="492"/>
                  </a:lnTo>
                  <a:lnTo>
                    <a:pt x="114" y="480"/>
                  </a:lnTo>
                  <a:lnTo>
                    <a:pt x="120" y="468"/>
                  </a:lnTo>
                  <a:lnTo>
                    <a:pt x="120" y="462"/>
                  </a:lnTo>
                  <a:lnTo>
                    <a:pt x="120" y="450"/>
                  </a:lnTo>
                  <a:lnTo>
                    <a:pt x="126" y="438"/>
                  </a:lnTo>
                  <a:lnTo>
                    <a:pt x="126" y="426"/>
                  </a:lnTo>
                  <a:lnTo>
                    <a:pt x="126" y="420"/>
                  </a:lnTo>
                  <a:lnTo>
                    <a:pt x="132" y="408"/>
                  </a:lnTo>
                  <a:lnTo>
                    <a:pt x="132" y="396"/>
                  </a:lnTo>
                  <a:lnTo>
                    <a:pt x="132" y="390"/>
                  </a:lnTo>
                  <a:lnTo>
                    <a:pt x="138" y="378"/>
                  </a:lnTo>
                  <a:lnTo>
                    <a:pt x="138" y="366"/>
                  </a:lnTo>
                  <a:lnTo>
                    <a:pt x="144" y="360"/>
                  </a:lnTo>
                  <a:lnTo>
                    <a:pt x="144" y="348"/>
                  </a:lnTo>
                  <a:lnTo>
                    <a:pt x="144" y="336"/>
                  </a:lnTo>
                  <a:lnTo>
                    <a:pt x="150" y="330"/>
                  </a:lnTo>
                  <a:lnTo>
                    <a:pt x="150" y="318"/>
                  </a:lnTo>
                  <a:lnTo>
                    <a:pt x="150" y="312"/>
                  </a:lnTo>
                  <a:lnTo>
                    <a:pt x="156" y="300"/>
                  </a:lnTo>
                  <a:lnTo>
                    <a:pt x="156" y="294"/>
                  </a:lnTo>
                  <a:lnTo>
                    <a:pt x="156" y="282"/>
                  </a:lnTo>
                  <a:lnTo>
                    <a:pt x="162" y="276"/>
                  </a:lnTo>
                  <a:lnTo>
                    <a:pt x="162" y="264"/>
                  </a:lnTo>
                  <a:lnTo>
                    <a:pt x="168" y="258"/>
                  </a:lnTo>
                  <a:lnTo>
                    <a:pt x="168" y="246"/>
                  </a:lnTo>
                  <a:lnTo>
                    <a:pt x="168" y="240"/>
                  </a:lnTo>
                  <a:lnTo>
                    <a:pt x="174" y="234"/>
                  </a:lnTo>
                  <a:lnTo>
                    <a:pt x="174" y="222"/>
                  </a:lnTo>
                  <a:lnTo>
                    <a:pt x="174" y="216"/>
                  </a:lnTo>
                  <a:lnTo>
                    <a:pt x="180" y="210"/>
                  </a:lnTo>
                  <a:lnTo>
                    <a:pt x="180" y="198"/>
                  </a:lnTo>
                  <a:lnTo>
                    <a:pt x="180" y="192"/>
                  </a:lnTo>
                  <a:lnTo>
                    <a:pt x="186" y="186"/>
                  </a:lnTo>
                  <a:lnTo>
                    <a:pt x="186" y="180"/>
                  </a:lnTo>
                  <a:lnTo>
                    <a:pt x="192" y="174"/>
                  </a:lnTo>
                  <a:lnTo>
                    <a:pt x="192" y="162"/>
                  </a:lnTo>
                  <a:lnTo>
                    <a:pt x="192" y="156"/>
                  </a:lnTo>
                  <a:lnTo>
                    <a:pt x="198" y="150"/>
                  </a:lnTo>
                  <a:lnTo>
                    <a:pt x="198" y="144"/>
                  </a:lnTo>
                  <a:lnTo>
                    <a:pt x="198" y="138"/>
                  </a:lnTo>
                  <a:lnTo>
                    <a:pt x="204" y="132"/>
                  </a:lnTo>
                  <a:lnTo>
                    <a:pt x="204" y="126"/>
                  </a:lnTo>
                  <a:lnTo>
                    <a:pt x="204" y="120"/>
                  </a:lnTo>
                  <a:lnTo>
                    <a:pt x="210" y="114"/>
                  </a:lnTo>
                  <a:lnTo>
                    <a:pt x="210" y="108"/>
                  </a:lnTo>
                  <a:lnTo>
                    <a:pt x="210" y="102"/>
                  </a:lnTo>
                  <a:lnTo>
                    <a:pt x="216" y="96"/>
                  </a:lnTo>
                  <a:lnTo>
                    <a:pt x="216" y="90"/>
                  </a:lnTo>
                  <a:lnTo>
                    <a:pt x="222" y="84"/>
                  </a:lnTo>
                  <a:lnTo>
                    <a:pt x="222" y="78"/>
                  </a:lnTo>
                  <a:lnTo>
                    <a:pt x="228" y="72"/>
                  </a:lnTo>
                  <a:lnTo>
                    <a:pt x="228" y="66"/>
                  </a:lnTo>
                  <a:lnTo>
                    <a:pt x="234" y="60"/>
                  </a:lnTo>
                  <a:lnTo>
                    <a:pt x="234" y="54"/>
                  </a:lnTo>
                  <a:lnTo>
                    <a:pt x="240" y="48"/>
                  </a:lnTo>
                  <a:lnTo>
                    <a:pt x="240" y="42"/>
                  </a:lnTo>
                  <a:lnTo>
                    <a:pt x="246" y="36"/>
                  </a:lnTo>
                  <a:lnTo>
                    <a:pt x="252" y="30"/>
                  </a:lnTo>
                  <a:lnTo>
                    <a:pt x="252" y="24"/>
                  </a:lnTo>
                  <a:lnTo>
                    <a:pt x="258" y="18"/>
                  </a:lnTo>
                  <a:lnTo>
                    <a:pt x="264" y="12"/>
                  </a:lnTo>
                  <a:lnTo>
                    <a:pt x="270" y="6"/>
                  </a:lnTo>
                  <a:lnTo>
                    <a:pt x="276" y="0"/>
                  </a:lnTo>
                  <a:lnTo>
                    <a:pt x="282" y="0"/>
                  </a:lnTo>
                  <a:lnTo>
                    <a:pt x="288" y="0"/>
                  </a:lnTo>
                  <a:lnTo>
                    <a:pt x="294" y="0"/>
                  </a:lnTo>
                  <a:lnTo>
                    <a:pt x="300" y="0"/>
                  </a:lnTo>
                  <a:lnTo>
                    <a:pt x="306" y="6"/>
                  </a:lnTo>
                  <a:lnTo>
                    <a:pt x="312" y="12"/>
                  </a:lnTo>
                  <a:lnTo>
                    <a:pt x="318" y="12"/>
                  </a:lnTo>
                  <a:lnTo>
                    <a:pt x="324" y="18"/>
                  </a:lnTo>
                  <a:lnTo>
                    <a:pt x="330" y="24"/>
                  </a:lnTo>
                  <a:lnTo>
                    <a:pt x="336" y="30"/>
                  </a:lnTo>
                  <a:lnTo>
                    <a:pt x="336" y="36"/>
                  </a:lnTo>
                  <a:lnTo>
                    <a:pt x="342" y="42"/>
                  </a:lnTo>
                  <a:lnTo>
                    <a:pt x="342" y="48"/>
                  </a:lnTo>
                  <a:lnTo>
                    <a:pt x="348" y="54"/>
                  </a:lnTo>
                  <a:lnTo>
                    <a:pt x="354" y="60"/>
                  </a:lnTo>
                  <a:lnTo>
                    <a:pt x="354" y="66"/>
                  </a:lnTo>
                  <a:lnTo>
                    <a:pt x="354" y="72"/>
                  </a:lnTo>
                  <a:lnTo>
                    <a:pt x="360" y="78"/>
                  </a:lnTo>
                  <a:lnTo>
                    <a:pt x="360" y="84"/>
                  </a:lnTo>
                  <a:lnTo>
                    <a:pt x="366" y="90"/>
                  </a:lnTo>
                  <a:lnTo>
                    <a:pt x="366" y="96"/>
                  </a:lnTo>
                  <a:lnTo>
                    <a:pt x="366" y="102"/>
                  </a:lnTo>
                  <a:lnTo>
                    <a:pt x="372" y="108"/>
                  </a:lnTo>
                  <a:lnTo>
                    <a:pt x="372" y="114"/>
                  </a:lnTo>
                  <a:lnTo>
                    <a:pt x="378" y="120"/>
                  </a:lnTo>
                  <a:lnTo>
                    <a:pt x="378" y="126"/>
                  </a:lnTo>
                  <a:lnTo>
                    <a:pt x="378" y="132"/>
                  </a:lnTo>
                  <a:lnTo>
                    <a:pt x="384" y="138"/>
                  </a:lnTo>
                  <a:lnTo>
                    <a:pt x="384" y="144"/>
                  </a:lnTo>
                  <a:lnTo>
                    <a:pt x="384" y="150"/>
                  </a:lnTo>
                  <a:lnTo>
                    <a:pt x="390" y="156"/>
                  </a:lnTo>
                  <a:lnTo>
                    <a:pt x="390" y="162"/>
                  </a:lnTo>
                  <a:lnTo>
                    <a:pt x="390" y="174"/>
                  </a:lnTo>
                  <a:lnTo>
                    <a:pt x="396" y="180"/>
                  </a:lnTo>
                  <a:lnTo>
                    <a:pt x="396" y="186"/>
                  </a:lnTo>
                  <a:lnTo>
                    <a:pt x="402" y="192"/>
                  </a:lnTo>
                  <a:lnTo>
                    <a:pt x="402" y="198"/>
                  </a:lnTo>
                  <a:lnTo>
                    <a:pt x="402" y="210"/>
                  </a:lnTo>
                  <a:lnTo>
                    <a:pt x="408" y="216"/>
                  </a:lnTo>
                  <a:lnTo>
                    <a:pt x="408" y="222"/>
                  </a:lnTo>
                  <a:lnTo>
                    <a:pt x="408" y="234"/>
                  </a:lnTo>
                  <a:lnTo>
                    <a:pt x="414" y="240"/>
                  </a:lnTo>
                  <a:lnTo>
                    <a:pt x="414" y="246"/>
                  </a:lnTo>
                  <a:lnTo>
                    <a:pt x="414" y="258"/>
                  </a:lnTo>
                  <a:lnTo>
                    <a:pt x="420" y="264"/>
                  </a:lnTo>
                  <a:lnTo>
                    <a:pt x="420" y="276"/>
                  </a:lnTo>
                  <a:lnTo>
                    <a:pt x="420" y="282"/>
                  </a:lnTo>
                  <a:lnTo>
                    <a:pt x="426" y="294"/>
                  </a:lnTo>
                  <a:lnTo>
                    <a:pt x="426" y="300"/>
                  </a:lnTo>
                  <a:lnTo>
                    <a:pt x="432" y="312"/>
                  </a:lnTo>
                  <a:lnTo>
                    <a:pt x="432" y="318"/>
                  </a:lnTo>
                  <a:lnTo>
                    <a:pt x="432" y="330"/>
                  </a:lnTo>
                  <a:lnTo>
                    <a:pt x="438" y="336"/>
                  </a:lnTo>
                  <a:lnTo>
                    <a:pt x="438" y="348"/>
                  </a:lnTo>
                  <a:lnTo>
                    <a:pt x="438" y="360"/>
                  </a:lnTo>
                  <a:lnTo>
                    <a:pt x="444" y="366"/>
                  </a:lnTo>
                  <a:lnTo>
                    <a:pt x="444" y="378"/>
                  </a:lnTo>
                  <a:lnTo>
                    <a:pt x="444" y="390"/>
                  </a:lnTo>
                  <a:lnTo>
                    <a:pt x="450" y="396"/>
                  </a:lnTo>
                  <a:lnTo>
                    <a:pt x="450" y="408"/>
                  </a:lnTo>
                  <a:lnTo>
                    <a:pt x="456" y="420"/>
                  </a:lnTo>
                  <a:lnTo>
                    <a:pt x="456" y="426"/>
                  </a:lnTo>
                  <a:lnTo>
                    <a:pt x="456" y="438"/>
                  </a:lnTo>
                  <a:lnTo>
                    <a:pt x="462" y="450"/>
                  </a:lnTo>
                  <a:lnTo>
                    <a:pt x="462" y="462"/>
                  </a:lnTo>
                  <a:lnTo>
                    <a:pt x="462" y="468"/>
                  </a:lnTo>
                  <a:lnTo>
                    <a:pt x="468" y="480"/>
                  </a:lnTo>
                  <a:lnTo>
                    <a:pt x="468" y="492"/>
                  </a:lnTo>
                  <a:lnTo>
                    <a:pt x="468" y="504"/>
                  </a:lnTo>
                  <a:lnTo>
                    <a:pt x="474" y="516"/>
                  </a:lnTo>
                  <a:lnTo>
                    <a:pt x="474" y="528"/>
                  </a:lnTo>
                  <a:lnTo>
                    <a:pt x="474" y="534"/>
                  </a:lnTo>
                  <a:lnTo>
                    <a:pt x="480" y="546"/>
                  </a:lnTo>
                  <a:lnTo>
                    <a:pt x="480" y="558"/>
                  </a:lnTo>
                  <a:lnTo>
                    <a:pt x="486" y="570"/>
                  </a:lnTo>
                  <a:lnTo>
                    <a:pt x="486" y="582"/>
                  </a:lnTo>
                  <a:lnTo>
                    <a:pt x="486" y="594"/>
                  </a:lnTo>
                  <a:lnTo>
                    <a:pt x="492" y="606"/>
                  </a:lnTo>
                  <a:lnTo>
                    <a:pt x="492" y="618"/>
                  </a:lnTo>
                  <a:lnTo>
                    <a:pt x="492" y="630"/>
                  </a:lnTo>
                  <a:lnTo>
                    <a:pt x="498" y="642"/>
                  </a:lnTo>
                  <a:lnTo>
                    <a:pt x="498" y="654"/>
                  </a:lnTo>
                  <a:lnTo>
                    <a:pt x="498" y="666"/>
                  </a:lnTo>
                  <a:lnTo>
                    <a:pt x="504" y="678"/>
                  </a:lnTo>
                  <a:lnTo>
                    <a:pt x="504" y="690"/>
                  </a:lnTo>
                  <a:lnTo>
                    <a:pt x="510" y="702"/>
                  </a:lnTo>
                  <a:lnTo>
                    <a:pt x="510" y="714"/>
                  </a:lnTo>
                  <a:lnTo>
                    <a:pt x="510" y="726"/>
                  </a:lnTo>
                  <a:lnTo>
                    <a:pt x="516" y="738"/>
                  </a:lnTo>
                  <a:lnTo>
                    <a:pt x="516" y="750"/>
                  </a:lnTo>
                  <a:lnTo>
                    <a:pt x="516" y="762"/>
                  </a:lnTo>
                  <a:lnTo>
                    <a:pt x="522" y="774"/>
                  </a:lnTo>
                  <a:lnTo>
                    <a:pt x="522" y="786"/>
                  </a:lnTo>
                  <a:lnTo>
                    <a:pt x="522" y="798"/>
                  </a:lnTo>
                  <a:lnTo>
                    <a:pt x="528" y="810"/>
                  </a:lnTo>
                  <a:lnTo>
                    <a:pt x="528" y="822"/>
                  </a:lnTo>
                  <a:lnTo>
                    <a:pt x="534" y="834"/>
                  </a:lnTo>
                  <a:lnTo>
                    <a:pt x="534" y="852"/>
                  </a:lnTo>
                  <a:lnTo>
                    <a:pt x="534" y="864"/>
                  </a:lnTo>
                  <a:lnTo>
                    <a:pt x="540" y="876"/>
                  </a:lnTo>
                  <a:lnTo>
                    <a:pt x="540" y="888"/>
                  </a:lnTo>
                  <a:lnTo>
                    <a:pt x="540" y="900"/>
                  </a:lnTo>
                  <a:lnTo>
                    <a:pt x="546" y="912"/>
                  </a:lnTo>
                  <a:lnTo>
                    <a:pt x="546" y="924"/>
                  </a:lnTo>
                  <a:lnTo>
                    <a:pt x="546" y="936"/>
                  </a:lnTo>
                  <a:lnTo>
                    <a:pt x="552" y="948"/>
                  </a:lnTo>
                  <a:lnTo>
                    <a:pt x="552" y="966"/>
                  </a:lnTo>
                  <a:lnTo>
                    <a:pt x="552" y="978"/>
                  </a:lnTo>
                  <a:lnTo>
                    <a:pt x="558" y="990"/>
                  </a:lnTo>
                  <a:lnTo>
                    <a:pt x="558" y="1002"/>
                  </a:lnTo>
                  <a:lnTo>
                    <a:pt x="564" y="1014"/>
                  </a:lnTo>
                  <a:lnTo>
                    <a:pt x="564" y="1026"/>
                  </a:lnTo>
                  <a:lnTo>
                    <a:pt x="564" y="1038"/>
                  </a:lnTo>
                  <a:lnTo>
                    <a:pt x="570" y="1050"/>
                  </a:lnTo>
                  <a:lnTo>
                    <a:pt x="570" y="1068"/>
                  </a:lnTo>
                  <a:lnTo>
                    <a:pt x="570" y="1080"/>
                  </a:lnTo>
                  <a:lnTo>
                    <a:pt x="576" y="1092"/>
                  </a:lnTo>
                  <a:lnTo>
                    <a:pt x="576" y="1104"/>
                  </a:lnTo>
                  <a:lnTo>
                    <a:pt x="576" y="1116"/>
                  </a:lnTo>
                  <a:lnTo>
                    <a:pt x="582" y="1128"/>
                  </a:lnTo>
                  <a:lnTo>
                    <a:pt x="582" y="1140"/>
                  </a:lnTo>
                  <a:lnTo>
                    <a:pt x="588" y="1152"/>
                  </a:lnTo>
                  <a:lnTo>
                    <a:pt x="588" y="1170"/>
                  </a:lnTo>
                  <a:lnTo>
                    <a:pt x="588" y="1182"/>
                  </a:lnTo>
                  <a:lnTo>
                    <a:pt x="594" y="1194"/>
                  </a:lnTo>
                  <a:lnTo>
                    <a:pt x="594" y="1206"/>
                  </a:lnTo>
                  <a:lnTo>
                    <a:pt x="594" y="1218"/>
                  </a:lnTo>
                  <a:lnTo>
                    <a:pt x="600" y="1230"/>
                  </a:lnTo>
                  <a:lnTo>
                    <a:pt x="600" y="1242"/>
                  </a:lnTo>
                  <a:lnTo>
                    <a:pt x="600" y="1254"/>
                  </a:lnTo>
                  <a:lnTo>
                    <a:pt x="606" y="1266"/>
                  </a:lnTo>
                  <a:lnTo>
                    <a:pt x="606" y="1278"/>
                  </a:lnTo>
                  <a:lnTo>
                    <a:pt x="612" y="1290"/>
                  </a:lnTo>
                  <a:lnTo>
                    <a:pt x="612" y="1302"/>
                  </a:lnTo>
                  <a:lnTo>
                    <a:pt x="612" y="1320"/>
                  </a:lnTo>
                  <a:lnTo>
                    <a:pt x="618" y="1332"/>
                  </a:lnTo>
                  <a:lnTo>
                    <a:pt x="618" y="1344"/>
                  </a:lnTo>
                  <a:lnTo>
                    <a:pt x="618" y="1356"/>
                  </a:lnTo>
                  <a:lnTo>
                    <a:pt x="624" y="1368"/>
                  </a:lnTo>
                  <a:lnTo>
                    <a:pt x="624" y="1380"/>
                  </a:lnTo>
                  <a:lnTo>
                    <a:pt x="624" y="1392"/>
                  </a:lnTo>
                  <a:lnTo>
                    <a:pt x="630" y="1404"/>
                  </a:lnTo>
                  <a:lnTo>
                    <a:pt x="630" y="1416"/>
                  </a:lnTo>
                  <a:lnTo>
                    <a:pt x="630" y="1428"/>
                  </a:lnTo>
                  <a:lnTo>
                    <a:pt x="636" y="1434"/>
                  </a:lnTo>
                  <a:lnTo>
                    <a:pt x="636" y="1446"/>
                  </a:lnTo>
                  <a:lnTo>
                    <a:pt x="642" y="1458"/>
                  </a:lnTo>
                  <a:lnTo>
                    <a:pt x="642" y="1470"/>
                  </a:lnTo>
                  <a:lnTo>
                    <a:pt x="642" y="1482"/>
                  </a:lnTo>
                  <a:lnTo>
                    <a:pt x="648" y="1494"/>
                  </a:lnTo>
                  <a:lnTo>
                    <a:pt x="648" y="1506"/>
                  </a:lnTo>
                  <a:lnTo>
                    <a:pt x="648" y="1518"/>
                  </a:lnTo>
                  <a:lnTo>
                    <a:pt x="654" y="1530"/>
                  </a:lnTo>
                  <a:lnTo>
                    <a:pt x="654" y="1542"/>
                  </a:lnTo>
                  <a:lnTo>
                    <a:pt x="654" y="1548"/>
                  </a:lnTo>
                  <a:lnTo>
                    <a:pt x="660" y="1560"/>
                  </a:lnTo>
                  <a:lnTo>
                    <a:pt x="660" y="1572"/>
                  </a:lnTo>
                  <a:lnTo>
                    <a:pt x="666" y="1584"/>
                  </a:lnTo>
                  <a:lnTo>
                    <a:pt x="666" y="1596"/>
                  </a:lnTo>
                  <a:lnTo>
                    <a:pt x="666" y="1602"/>
                  </a:lnTo>
                  <a:lnTo>
                    <a:pt x="672" y="1614"/>
                  </a:lnTo>
                  <a:lnTo>
                    <a:pt x="672" y="1626"/>
                  </a:lnTo>
                  <a:lnTo>
                    <a:pt x="672" y="1638"/>
                  </a:lnTo>
                  <a:lnTo>
                    <a:pt x="678" y="1644"/>
                  </a:lnTo>
                  <a:lnTo>
                    <a:pt x="678" y="1656"/>
                  </a:lnTo>
                  <a:lnTo>
                    <a:pt x="678" y="1668"/>
                  </a:lnTo>
                  <a:lnTo>
                    <a:pt x="684" y="1674"/>
                  </a:lnTo>
                  <a:lnTo>
                    <a:pt x="684" y="1686"/>
                  </a:lnTo>
                  <a:lnTo>
                    <a:pt x="684" y="1692"/>
                  </a:lnTo>
                  <a:lnTo>
                    <a:pt x="690" y="1704"/>
                  </a:lnTo>
                  <a:lnTo>
                    <a:pt x="690" y="1716"/>
                  </a:lnTo>
                  <a:lnTo>
                    <a:pt x="696" y="1722"/>
                  </a:lnTo>
                  <a:lnTo>
                    <a:pt x="696" y="1734"/>
                  </a:lnTo>
                  <a:lnTo>
                    <a:pt x="696" y="1740"/>
                  </a:lnTo>
                  <a:lnTo>
                    <a:pt x="702" y="1752"/>
                  </a:lnTo>
                  <a:lnTo>
                    <a:pt x="702" y="1758"/>
                  </a:lnTo>
                  <a:lnTo>
                    <a:pt x="702" y="1770"/>
                  </a:lnTo>
                  <a:lnTo>
                    <a:pt x="708" y="1776"/>
                  </a:lnTo>
                  <a:lnTo>
                    <a:pt x="708" y="1788"/>
                  </a:lnTo>
                  <a:lnTo>
                    <a:pt x="708" y="1794"/>
                  </a:lnTo>
                  <a:lnTo>
                    <a:pt x="714" y="1800"/>
                  </a:lnTo>
                  <a:lnTo>
                    <a:pt x="714" y="1812"/>
                  </a:lnTo>
                  <a:lnTo>
                    <a:pt x="720" y="1818"/>
                  </a:lnTo>
                  <a:lnTo>
                    <a:pt x="720" y="1824"/>
                  </a:lnTo>
                  <a:lnTo>
                    <a:pt x="720" y="1836"/>
                  </a:lnTo>
                  <a:lnTo>
                    <a:pt x="726" y="1842"/>
                  </a:lnTo>
                  <a:lnTo>
                    <a:pt x="726" y="1848"/>
                  </a:lnTo>
                  <a:lnTo>
                    <a:pt x="726" y="1860"/>
                  </a:lnTo>
                  <a:lnTo>
                    <a:pt x="732" y="1866"/>
                  </a:lnTo>
                  <a:lnTo>
                    <a:pt x="732" y="1872"/>
                  </a:lnTo>
                  <a:lnTo>
                    <a:pt x="732" y="1878"/>
                  </a:lnTo>
                  <a:lnTo>
                    <a:pt x="738" y="1884"/>
                  </a:lnTo>
                  <a:lnTo>
                    <a:pt x="738" y="1890"/>
                  </a:lnTo>
                  <a:lnTo>
                    <a:pt x="744" y="1902"/>
                  </a:lnTo>
                  <a:lnTo>
                    <a:pt x="744" y="1908"/>
                  </a:lnTo>
                  <a:lnTo>
                    <a:pt x="744" y="1914"/>
                  </a:lnTo>
                  <a:lnTo>
                    <a:pt x="750" y="1920"/>
                  </a:lnTo>
                  <a:lnTo>
                    <a:pt x="750" y="1926"/>
                  </a:lnTo>
                  <a:lnTo>
                    <a:pt x="750" y="1932"/>
                  </a:lnTo>
                  <a:lnTo>
                    <a:pt x="756" y="1938"/>
                  </a:lnTo>
                  <a:lnTo>
                    <a:pt x="756" y="1944"/>
                  </a:lnTo>
                  <a:lnTo>
                    <a:pt x="756" y="1950"/>
                  </a:lnTo>
                  <a:lnTo>
                    <a:pt x="762" y="1956"/>
                  </a:lnTo>
                  <a:lnTo>
                    <a:pt x="762" y="1962"/>
                  </a:lnTo>
                  <a:lnTo>
                    <a:pt x="768" y="1968"/>
                  </a:lnTo>
                  <a:lnTo>
                    <a:pt x="768" y="1974"/>
                  </a:lnTo>
                  <a:lnTo>
                    <a:pt x="774" y="1980"/>
                  </a:lnTo>
                  <a:lnTo>
                    <a:pt x="774" y="1986"/>
                  </a:lnTo>
                  <a:lnTo>
                    <a:pt x="780" y="1992"/>
                  </a:lnTo>
                  <a:lnTo>
                    <a:pt x="780" y="1998"/>
                  </a:lnTo>
                  <a:lnTo>
                    <a:pt x="786" y="2004"/>
                  </a:lnTo>
                  <a:lnTo>
                    <a:pt x="786" y="2010"/>
                  </a:lnTo>
                  <a:lnTo>
                    <a:pt x="792" y="2016"/>
                  </a:lnTo>
                  <a:lnTo>
                    <a:pt x="798" y="2022"/>
                  </a:lnTo>
                  <a:lnTo>
                    <a:pt x="804" y="2028"/>
                  </a:lnTo>
                  <a:lnTo>
                    <a:pt x="810" y="2034"/>
                  </a:lnTo>
                  <a:lnTo>
                    <a:pt x="816" y="2040"/>
                  </a:lnTo>
                  <a:lnTo>
                    <a:pt x="822" y="2046"/>
                  </a:lnTo>
                  <a:lnTo>
                    <a:pt x="828" y="2046"/>
                  </a:lnTo>
                  <a:lnTo>
                    <a:pt x="834" y="2046"/>
                  </a:lnTo>
                  <a:lnTo>
                    <a:pt x="840" y="2046"/>
                  </a:lnTo>
                  <a:lnTo>
                    <a:pt x="846" y="2046"/>
                  </a:lnTo>
                  <a:lnTo>
                    <a:pt x="852" y="2040"/>
                  </a:lnTo>
                  <a:lnTo>
                    <a:pt x="858" y="2034"/>
                  </a:lnTo>
                  <a:lnTo>
                    <a:pt x="864" y="2028"/>
                  </a:lnTo>
                  <a:lnTo>
                    <a:pt x="870" y="2022"/>
                  </a:lnTo>
                  <a:lnTo>
                    <a:pt x="876" y="2016"/>
                  </a:lnTo>
                  <a:lnTo>
                    <a:pt x="882" y="2010"/>
                  </a:lnTo>
                  <a:lnTo>
                    <a:pt x="888" y="2004"/>
                  </a:lnTo>
                  <a:lnTo>
                    <a:pt x="888" y="1998"/>
                  </a:lnTo>
                  <a:lnTo>
                    <a:pt x="894" y="1992"/>
                  </a:lnTo>
                  <a:lnTo>
                    <a:pt x="894" y="1986"/>
                  </a:lnTo>
                  <a:lnTo>
                    <a:pt x="894" y="1980"/>
                  </a:lnTo>
                  <a:lnTo>
                    <a:pt x="900" y="1974"/>
                  </a:lnTo>
                  <a:lnTo>
                    <a:pt x="906" y="1968"/>
                  </a:lnTo>
                  <a:lnTo>
                    <a:pt x="906" y="1962"/>
                  </a:lnTo>
                  <a:lnTo>
                    <a:pt x="906" y="1956"/>
                  </a:lnTo>
                  <a:lnTo>
                    <a:pt x="912" y="1950"/>
                  </a:lnTo>
                  <a:lnTo>
                    <a:pt x="912" y="1944"/>
                  </a:lnTo>
                  <a:lnTo>
                    <a:pt x="912" y="1938"/>
                  </a:lnTo>
                  <a:lnTo>
                    <a:pt x="918" y="1932"/>
                  </a:lnTo>
                  <a:lnTo>
                    <a:pt x="918" y="1926"/>
                  </a:lnTo>
                  <a:lnTo>
                    <a:pt x="918" y="1920"/>
                  </a:lnTo>
                  <a:lnTo>
                    <a:pt x="924" y="1914"/>
                  </a:lnTo>
                  <a:lnTo>
                    <a:pt x="924" y="1908"/>
                  </a:lnTo>
                  <a:lnTo>
                    <a:pt x="930" y="1902"/>
                  </a:lnTo>
                  <a:lnTo>
                    <a:pt x="930" y="1896"/>
                  </a:lnTo>
                  <a:lnTo>
                    <a:pt x="930" y="1890"/>
                  </a:lnTo>
                  <a:lnTo>
                    <a:pt x="936" y="1884"/>
                  </a:lnTo>
                  <a:lnTo>
                    <a:pt x="936" y="1878"/>
                  </a:lnTo>
                  <a:lnTo>
                    <a:pt x="936" y="1872"/>
                  </a:lnTo>
                  <a:lnTo>
                    <a:pt x="942" y="1860"/>
                  </a:lnTo>
                  <a:lnTo>
                    <a:pt x="942" y="1854"/>
                  </a:lnTo>
                  <a:lnTo>
                    <a:pt x="942" y="1848"/>
                  </a:lnTo>
                  <a:lnTo>
                    <a:pt x="948" y="1842"/>
                  </a:lnTo>
                  <a:lnTo>
                    <a:pt x="948" y="1830"/>
                  </a:lnTo>
                  <a:lnTo>
                    <a:pt x="954" y="1824"/>
                  </a:lnTo>
                  <a:lnTo>
                    <a:pt x="954" y="1818"/>
                  </a:lnTo>
                  <a:lnTo>
                    <a:pt x="954" y="1806"/>
                  </a:lnTo>
                  <a:lnTo>
                    <a:pt x="960" y="1800"/>
                  </a:lnTo>
                  <a:lnTo>
                    <a:pt x="960" y="1794"/>
                  </a:lnTo>
                  <a:lnTo>
                    <a:pt x="960" y="1782"/>
                  </a:lnTo>
                  <a:lnTo>
                    <a:pt x="966" y="1776"/>
                  </a:lnTo>
                  <a:lnTo>
                    <a:pt x="966" y="1764"/>
                  </a:lnTo>
                  <a:lnTo>
                    <a:pt x="966" y="1758"/>
                  </a:lnTo>
                  <a:lnTo>
                    <a:pt x="972" y="1746"/>
                  </a:lnTo>
                  <a:lnTo>
                    <a:pt x="972" y="1740"/>
                  </a:lnTo>
                  <a:lnTo>
                    <a:pt x="972" y="1728"/>
                  </a:lnTo>
                  <a:lnTo>
                    <a:pt x="978" y="1722"/>
                  </a:lnTo>
                  <a:lnTo>
                    <a:pt x="978" y="1710"/>
                  </a:lnTo>
                  <a:lnTo>
                    <a:pt x="984" y="1704"/>
                  </a:lnTo>
                  <a:lnTo>
                    <a:pt x="984" y="1692"/>
                  </a:lnTo>
                  <a:lnTo>
                    <a:pt x="984" y="1680"/>
                  </a:lnTo>
                  <a:lnTo>
                    <a:pt x="990" y="1674"/>
                  </a:lnTo>
                  <a:lnTo>
                    <a:pt x="990" y="1662"/>
                  </a:lnTo>
                  <a:lnTo>
                    <a:pt x="990" y="1650"/>
                  </a:lnTo>
                  <a:lnTo>
                    <a:pt x="996" y="1644"/>
                  </a:lnTo>
                  <a:lnTo>
                    <a:pt x="996" y="1632"/>
                  </a:lnTo>
                  <a:lnTo>
                    <a:pt x="996" y="1620"/>
                  </a:lnTo>
                  <a:lnTo>
                    <a:pt x="1002" y="1614"/>
                  </a:lnTo>
                  <a:lnTo>
                    <a:pt x="1002" y="1602"/>
                  </a:lnTo>
                  <a:lnTo>
                    <a:pt x="1008" y="1590"/>
                  </a:lnTo>
                  <a:lnTo>
                    <a:pt x="1008" y="1578"/>
                  </a:lnTo>
                  <a:lnTo>
                    <a:pt x="1008" y="1566"/>
                  </a:lnTo>
                  <a:lnTo>
                    <a:pt x="1014" y="1560"/>
                  </a:lnTo>
                  <a:lnTo>
                    <a:pt x="1014" y="1548"/>
                  </a:lnTo>
                  <a:lnTo>
                    <a:pt x="1014" y="1536"/>
                  </a:lnTo>
                  <a:lnTo>
                    <a:pt x="1020" y="1524"/>
                  </a:lnTo>
                  <a:lnTo>
                    <a:pt x="1020" y="1512"/>
                  </a:lnTo>
                  <a:lnTo>
                    <a:pt x="1020" y="1500"/>
                  </a:lnTo>
                  <a:lnTo>
                    <a:pt x="1026" y="1488"/>
                  </a:lnTo>
                  <a:lnTo>
                    <a:pt x="1026" y="1482"/>
                  </a:lnTo>
                  <a:lnTo>
                    <a:pt x="1032" y="1470"/>
                  </a:lnTo>
                  <a:lnTo>
                    <a:pt x="1032" y="1458"/>
                  </a:lnTo>
                  <a:lnTo>
                    <a:pt x="1032" y="1446"/>
                  </a:lnTo>
                  <a:lnTo>
                    <a:pt x="1038" y="1434"/>
                  </a:lnTo>
                  <a:lnTo>
                    <a:pt x="1038" y="1422"/>
                  </a:lnTo>
                  <a:lnTo>
                    <a:pt x="1038" y="1410"/>
                  </a:lnTo>
                  <a:lnTo>
                    <a:pt x="1044" y="1398"/>
                  </a:lnTo>
                  <a:lnTo>
                    <a:pt x="1044" y="1386"/>
                  </a:lnTo>
                  <a:lnTo>
                    <a:pt x="1044" y="1374"/>
                  </a:lnTo>
                  <a:lnTo>
                    <a:pt x="1050" y="1362"/>
                  </a:lnTo>
                  <a:lnTo>
                    <a:pt x="1050" y="1350"/>
                  </a:lnTo>
                  <a:lnTo>
                    <a:pt x="1050" y="1338"/>
                  </a:lnTo>
                  <a:lnTo>
                    <a:pt x="1056" y="1326"/>
                  </a:lnTo>
                  <a:lnTo>
                    <a:pt x="1056" y="1314"/>
                  </a:lnTo>
                  <a:lnTo>
                    <a:pt x="1062" y="1302"/>
                  </a:lnTo>
                  <a:lnTo>
                    <a:pt x="1062" y="1290"/>
                  </a:lnTo>
                  <a:lnTo>
                    <a:pt x="1062" y="1278"/>
                  </a:lnTo>
                  <a:lnTo>
                    <a:pt x="1068" y="1266"/>
                  </a:lnTo>
                  <a:lnTo>
                    <a:pt x="1068" y="1254"/>
                  </a:lnTo>
                  <a:lnTo>
                    <a:pt x="1068" y="1236"/>
                  </a:lnTo>
                  <a:lnTo>
                    <a:pt x="1074" y="1224"/>
                  </a:lnTo>
                  <a:lnTo>
                    <a:pt x="1074" y="1212"/>
                  </a:lnTo>
                  <a:lnTo>
                    <a:pt x="1074" y="1200"/>
                  </a:lnTo>
                  <a:lnTo>
                    <a:pt x="1080" y="1188"/>
                  </a:lnTo>
                  <a:lnTo>
                    <a:pt x="1080" y="1176"/>
                  </a:lnTo>
                  <a:lnTo>
                    <a:pt x="1086" y="1164"/>
                  </a:lnTo>
                  <a:lnTo>
                    <a:pt x="1086" y="1152"/>
                  </a:lnTo>
                  <a:lnTo>
                    <a:pt x="1086" y="1140"/>
                  </a:lnTo>
                  <a:lnTo>
                    <a:pt x="1092" y="1128"/>
                  </a:lnTo>
                  <a:lnTo>
                    <a:pt x="1092" y="1110"/>
                  </a:lnTo>
                  <a:lnTo>
                    <a:pt x="1092" y="1098"/>
                  </a:lnTo>
                  <a:lnTo>
                    <a:pt x="1098" y="1086"/>
                  </a:lnTo>
                  <a:lnTo>
                    <a:pt x="1098" y="1074"/>
                  </a:lnTo>
                  <a:lnTo>
                    <a:pt x="1098" y="1062"/>
                  </a:lnTo>
                  <a:lnTo>
                    <a:pt x="1104" y="1050"/>
                  </a:lnTo>
                  <a:lnTo>
                    <a:pt x="1104" y="1038"/>
                  </a:lnTo>
                  <a:lnTo>
                    <a:pt x="1110" y="1026"/>
                  </a:lnTo>
                  <a:lnTo>
                    <a:pt x="1110" y="1008"/>
                  </a:lnTo>
                  <a:lnTo>
                    <a:pt x="1110" y="996"/>
                  </a:lnTo>
                  <a:lnTo>
                    <a:pt x="1116" y="984"/>
                  </a:lnTo>
                  <a:lnTo>
                    <a:pt x="1116" y="972"/>
                  </a:lnTo>
                  <a:lnTo>
                    <a:pt x="1116" y="960"/>
                  </a:lnTo>
                  <a:lnTo>
                    <a:pt x="1122" y="948"/>
                  </a:lnTo>
                  <a:lnTo>
                    <a:pt x="1122" y="936"/>
                  </a:lnTo>
                  <a:lnTo>
                    <a:pt x="1122" y="918"/>
                  </a:lnTo>
                  <a:lnTo>
                    <a:pt x="1128" y="906"/>
                  </a:lnTo>
                  <a:lnTo>
                    <a:pt x="1128" y="894"/>
                  </a:lnTo>
                  <a:lnTo>
                    <a:pt x="1128" y="882"/>
                  </a:lnTo>
                  <a:lnTo>
                    <a:pt x="1134" y="870"/>
                  </a:lnTo>
                  <a:lnTo>
                    <a:pt x="1134" y="858"/>
                  </a:lnTo>
                  <a:lnTo>
                    <a:pt x="1140" y="846"/>
                  </a:lnTo>
                  <a:lnTo>
                    <a:pt x="1140" y="834"/>
                  </a:lnTo>
                  <a:lnTo>
                    <a:pt x="1140" y="822"/>
                  </a:lnTo>
                  <a:lnTo>
                    <a:pt x="1146" y="810"/>
                  </a:lnTo>
                  <a:lnTo>
                    <a:pt x="1146" y="792"/>
                  </a:lnTo>
                  <a:lnTo>
                    <a:pt x="1146" y="780"/>
                  </a:lnTo>
                  <a:lnTo>
                    <a:pt x="1152" y="768"/>
                  </a:lnTo>
                  <a:lnTo>
                    <a:pt x="1152" y="756"/>
                  </a:lnTo>
                  <a:lnTo>
                    <a:pt x="1152" y="744"/>
                  </a:lnTo>
                  <a:lnTo>
                    <a:pt x="1158" y="732"/>
                  </a:lnTo>
                  <a:lnTo>
                    <a:pt x="1158" y="720"/>
                  </a:lnTo>
                  <a:lnTo>
                    <a:pt x="1164" y="708"/>
                  </a:lnTo>
                  <a:lnTo>
                    <a:pt x="1164" y="696"/>
                  </a:lnTo>
                  <a:lnTo>
                    <a:pt x="1164" y="684"/>
                  </a:lnTo>
                  <a:lnTo>
                    <a:pt x="1170" y="672"/>
                  </a:lnTo>
                  <a:lnTo>
                    <a:pt x="1170" y="660"/>
                  </a:lnTo>
                  <a:lnTo>
                    <a:pt x="1170" y="648"/>
                  </a:lnTo>
                  <a:lnTo>
                    <a:pt x="1176" y="636"/>
                  </a:lnTo>
                  <a:lnTo>
                    <a:pt x="1176" y="624"/>
                  </a:lnTo>
                  <a:lnTo>
                    <a:pt x="1176" y="612"/>
                  </a:lnTo>
                  <a:lnTo>
                    <a:pt x="1182" y="600"/>
                  </a:lnTo>
                  <a:lnTo>
                    <a:pt x="1182" y="588"/>
                  </a:lnTo>
                  <a:lnTo>
                    <a:pt x="1182" y="576"/>
                  </a:lnTo>
                  <a:lnTo>
                    <a:pt x="1188" y="564"/>
                  </a:lnTo>
                  <a:lnTo>
                    <a:pt x="1188" y="558"/>
                  </a:lnTo>
                  <a:lnTo>
                    <a:pt x="1194" y="546"/>
                  </a:lnTo>
                  <a:lnTo>
                    <a:pt x="1194" y="534"/>
                  </a:lnTo>
                  <a:lnTo>
                    <a:pt x="1194" y="522"/>
                  </a:lnTo>
                  <a:lnTo>
                    <a:pt x="1200" y="510"/>
                  </a:lnTo>
                  <a:lnTo>
                    <a:pt x="1200" y="498"/>
                  </a:lnTo>
                  <a:lnTo>
                    <a:pt x="1200" y="486"/>
                  </a:lnTo>
                  <a:lnTo>
                    <a:pt x="1206" y="480"/>
                  </a:lnTo>
                  <a:lnTo>
                    <a:pt x="1206" y="468"/>
                  </a:lnTo>
                  <a:lnTo>
                    <a:pt x="1206" y="456"/>
                  </a:lnTo>
                  <a:lnTo>
                    <a:pt x="1212" y="444"/>
                  </a:lnTo>
                  <a:lnTo>
                    <a:pt x="1212" y="432"/>
                  </a:lnTo>
                  <a:lnTo>
                    <a:pt x="1218" y="426"/>
                  </a:lnTo>
                  <a:lnTo>
                    <a:pt x="1218" y="414"/>
                  </a:lnTo>
                  <a:lnTo>
                    <a:pt x="1218" y="402"/>
                  </a:lnTo>
                  <a:lnTo>
                    <a:pt x="1224" y="396"/>
                  </a:lnTo>
                  <a:lnTo>
                    <a:pt x="1224" y="384"/>
                  </a:lnTo>
                  <a:lnTo>
                    <a:pt x="1224" y="372"/>
                  </a:lnTo>
                  <a:lnTo>
                    <a:pt x="1230" y="366"/>
                  </a:lnTo>
                  <a:lnTo>
                    <a:pt x="1230" y="354"/>
                  </a:lnTo>
                  <a:lnTo>
                    <a:pt x="1230" y="342"/>
                  </a:lnTo>
                  <a:lnTo>
                    <a:pt x="1236" y="336"/>
                  </a:lnTo>
                  <a:lnTo>
                    <a:pt x="1236" y="324"/>
                  </a:lnTo>
                  <a:lnTo>
                    <a:pt x="1242" y="318"/>
                  </a:lnTo>
                  <a:lnTo>
                    <a:pt x="1242" y="306"/>
                  </a:lnTo>
                  <a:lnTo>
                    <a:pt x="1242" y="300"/>
                  </a:lnTo>
                  <a:lnTo>
                    <a:pt x="1248" y="288"/>
                  </a:lnTo>
                  <a:lnTo>
                    <a:pt x="1248" y="282"/>
                  </a:lnTo>
                  <a:lnTo>
                    <a:pt x="1248" y="270"/>
                  </a:lnTo>
                  <a:lnTo>
                    <a:pt x="1254" y="264"/>
                  </a:lnTo>
                  <a:lnTo>
                    <a:pt x="1254" y="252"/>
                  </a:lnTo>
                  <a:lnTo>
                    <a:pt x="1254" y="246"/>
                  </a:lnTo>
                  <a:lnTo>
                    <a:pt x="1260" y="240"/>
                  </a:lnTo>
                  <a:lnTo>
                    <a:pt x="1260" y="228"/>
                  </a:lnTo>
                  <a:lnTo>
                    <a:pt x="1260" y="222"/>
                  </a:lnTo>
                  <a:lnTo>
                    <a:pt x="1266" y="216"/>
                  </a:lnTo>
                  <a:lnTo>
                    <a:pt x="1266" y="204"/>
                  </a:lnTo>
                  <a:lnTo>
                    <a:pt x="1272" y="198"/>
                  </a:lnTo>
                  <a:lnTo>
                    <a:pt x="1272" y="192"/>
                  </a:lnTo>
                  <a:lnTo>
                    <a:pt x="1272" y="186"/>
                  </a:lnTo>
                  <a:lnTo>
                    <a:pt x="1278" y="174"/>
                  </a:lnTo>
                  <a:lnTo>
                    <a:pt x="1278" y="168"/>
                  </a:lnTo>
                  <a:lnTo>
                    <a:pt x="1278" y="162"/>
                  </a:lnTo>
                  <a:lnTo>
                    <a:pt x="1284" y="156"/>
                  </a:lnTo>
                  <a:lnTo>
                    <a:pt x="1284" y="150"/>
                  </a:lnTo>
                  <a:lnTo>
                    <a:pt x="1284" y="144"/>
                  </a:lnTo>
                  <a:lnTo>
                    <a:pt x="1290" y="138"/>
                  </a:lnTo>
                  <a:lnTo>
                    <a:pt x="1290" y="132"/>
                  </a:lnTo>
                  <a:lnTo>
                    <a:pt x="1296" y="126"/>
                  </a:lnTo>
                  <a:lnTo>
                    <a:pt x="1296" y="120"/>
                  </a:lnTo>
                  <a:lnTo>
                    <a:pt x="1296" y="114"/>
                  </a:lnTo>
                  <a:lnTo>
                    <a:pt x="1302" y="108"/>
                  </a:lnTo>
                  <a:lnTo>
                    <a:pt x="1302" y="102"/>
                  </a:lnTo>
                  <a:lnTo>
                    <a:pt x="1302" y="96"/>
                  </a:lnTo>
                  <a:lnTo>
                    <a:pt x="1308" y="90"/>
                  </a:lnTo>
                  <a:lnTo>
                    <a:pt x="1308" y="84"/>
                  </a:lnTo>
                  <a:lnTo>
                    <a:pt x="1308" y="78"/>
                  </a:lnTo>
                  <a:lnTo>
                    <a:pt x="1314" y="72"/>
                  </a:lnTo>
                  <a:lnTo>
                    <a:pt x="1320" y="66"/>
                  </a:lnTo>
                  <a:lnTo>
                    <a:pt x="1320" y="60"/>
                  </a:lnTo>
                  <a:lnTo>
                    <a:pt x="1326" y="54"/>
                  </a:lnTo>
                  <a:lnTo>
                    <a:pt x="1326" y="48"/>
                  </a:lnTo>
                  <a:lnTo>
                    <a:pt x="1332" y="42"/>
                  </a:lnTo>
                  <a:lnTo>
                    <a:pt x="1332" y="36"/>
                  </a:lnTo>
                  <a:lnTo>
                    <a:pt x="1338" y="30"/>
                  </a:lnTo>
                  <a:lnTo>
                    <a:pt x="1344" y="24"/>
                  </a:lnTo>
                  <a:lnTo>
                    <a:pt x="1350" y="18"/>
                  </a:lnTo>
                  <a:lnTo>
                    <a:pt x="1356" y="12"/>
                  </a:lnTo>
                  <a:lnTo>
                    <a:pt x="1362" y="6"/>
                  </a:lnTo>
                  <a:lnTo>
                    <a:pt x="1368" y="0"/>
                  </a:lnTo>
                  <a:lnTo>
                    <a:pt x="1374" y="0"/>
                  </a:lnTo>
                  <a:lnTo>
                    <a:pt x="1380" y="0"/>
                  </a:lnTo>
                  <a:lnTo>
                    <a:pt x="1386" y="0"/>
                  </a:lnTo>
                  <a:lnTo>
                    <a:pt x="1392" y="6"/>
                  </a:lnTo>
                  <a:lnTo>
                    <a:pt x="1398" y="6"/>
                  </a:lnTo>
                  <a:lnTo>
                    <a:pt x="1404" y="12"/>
                  </a:lnTo>
                  <a:lnTo>
                    <a:pt x="1410" y="18"/>
                  </a:lnTo>
                  <a:lnTo>
                    <a:pt x="1416" y="24"/>
                  </a:lnTo>
                  <a:lnTo>
                    <a:pt x="1422" y="30"/>
                  </a:lnTo>
                  <a:lnTo>
                    <a:pt x="1428" y="36"/>
                  </a:lnTo>
                  <a:lnTo>
                    <a:pt x="1428" y="42"/>
                  </a:lnTo>
                  <a:lnTo>
                    <a:pt x="1434" y="48"/>
                  </a:lnTo>
                  <a:lnTo>
                    <a:pt x="1434" y="54"/>
                  </a:lnTo>
                  <a:lnTo>
                    <a:pt x="1440" y="60"/>
                  </a:lnTo>
                  <a:lnTo>
                    <a:pt x="1440" y="66"/>
                  </a:lnTo>
                  <a:lnTo>
                    <a:pt x="1446" y="72"/>
                  </a:lnTo>
                  <a:lnTo>
                    <a:pt x="1446" y="78"/>
                  </a:lnTo>
                  <a:lnTo>
                    <a:pt x="1452" y="84"/>
                  </a:lnTo>
                  <a:lnTo>
                    <a:pt x="1452" y="90"/>
                  </a:lnTo>
                  <a:lnTo>
                    <a:pt x="1458" y="96"/>
                  </a:lnTo>
                  <a:lnTo>
                    <a:pt x="1458" y="102"/>
                  </a:lnTo>
                  <a:lnTo>
                    <a:pt x="1458" y="108"/>
                  </a:lnTo>
                  <a:lnTo>
                    <a:pt x="1464" y="114"/>
                  </a:lnTo>
                  <a:lnTo>
                    <a:pt x="1464" y="120"/>
                  </a:lnTo>
                  <a:lnTo>
                    <a:pt x="1464" y="126"/>
                  </a:lnTo>
                  <a:lnTo>
                    <a:pt x="1470" y="132"/>
                  </a:lnTo>
                  <a:lnTo>
                    <a:pt x="1470" y="138"/>
                  </a:lnTo>
                  <a:lnTo>
                    <a:pt x="1470" y="144"/>
                  </a:lnTo>
                  <a:lnTo>
                    <a:pt x="1476" y="156"/>
                  </a:lnTo>
                  <a:lnTo>
                    <a:pt x="1476" y="162"/>
                  </a:lnTo>
                  <a:lnTo>
                    <a:pt x="1482" y="168"/>
                  </a:lnTo>
                  <a:lnTo>
                    <a:pt x="1482" y="174"/>
                  </a:lnTo>
                  <a:lnTo>
                    <a:pt x="1482" y="180"/>
                  </a:lnTo>
                  <a:lnTo>
                    <a:pt x="1488" y="186"/>
                  </a:lnTo>
                  <a:lnTo>
                    <a:pt x="1488" y="198"/>
                  </a:lnTo>
                  <a:lnTo>
                    <a:pt x="1488" y="204"/>
                  </a:lnTo>
                  <a:lnTo>
                    <a:pt x="1494" y="210"/>
                  </a:lnTo>
                  <a:lnTo>
                    <a:pt x="1494" y="222"/>
                  </a:lnTo>
                  <a:lnTo>
                    <a:pt x="1494" y="228"/>
                  </a:lnTo>
                  <a:lnTo>
                    <a:pt x="1500" y="234"/>
                  </a:lnTo>
                  <a:lnTo>
                    <a:pt x="1500" y="246"/>
                  </a:lnTo>
                  <a:lnTo>
                    <a:pt x="1506" y="252"/>
                  </a:lnTo>
                  <a:lnTo>
                    <a:pt x="1506" y="258"/>
                  </a:lnTo>
                  <a:lnTo>
                    <a:pt x="1506" y="270"/>
                  </a:lnTo>
                  <a:lnTo>
                    <a:pt x="1512" y="276"/>
                  </a:lnTo>
                  <a:lnTo>
                    <a:pt x="1512" y="288"/>
                  </a:lnTo>
                  <a:lnTo>
                    <a:pt x="1512" y="294"/>
                  </a:lnTo>
                  <a:lnTo>
                    <a:pt x="1518" y="306"/>
                  </a:lnTo>
                  <a:lnTo>
                    <a:pt x="1518" y="312"/>
                  </a:lnTo>
                  <a:lnTo>
                    <a:pt x="1518" y="324"/>
                  </a:lnTo>
                  <a:lnTo>
                    <a:pt x="1524" y="330"/>
                  </a:lnTo>
                  <a:lnTo>
                    <a:pt x="1524" y="342"/>
                  </a:lnTo>
                  <a:lnTo>
                    <a:pt x="1530" y="354"/>
                  </a:lnTo>
                  <a:lnTo>
                    <a:pt x="1530" y="360"/>
                  </a:lnTo>
                  <a:lnTo>
                    <a:pt x="1530" y="372"/>
                  </a:lnTo>
                  <a:lnTo>
                    <a:pt x="1536" y="378"/>
                  </a:lnTo>
                  <a:lnTo>
                    <a:pt x="1536" y="390"/>
                  </a:lnTo>
                  <a:lnTo>
                    <a:pt x="1536" y="402"/>
                  </a:lnTo>
                  <a:lnTo>
                    <a:pt x="1542" y="408"/>
                  </a:lnTo>
                  <a:lnTo>
                    <a:pt x="1542" y="420"/>
                  </a:lnTo>
                  <a:lnTo>
                    <a:pt x="1542" y="432"/>
                  </a:lnTo>
                  <a:lnTo>
                    <a:pt x="1548" y="444"/>
                  </a:lnTo>
                  <a:lnTo>
                    <a:pt x="1548" y="450"/>
                  </a:lnTo>
                  <a:lnTo>
                    <a:pt x="1548" y="462"/>
                  </a:lnTo>
                  <a:lnTo>
                    <a:pt x="1554" y="474"/>
                  </a:lnTo>
                  <a:lnTo>
                    <a:pt x="1554" y="486"/>
                  </a:lnTo>
                  <a:lnTo>
                    <a:pt x="1560" y="498"/>
                  </a:lnTo>
                  <a:lnTo>
                    <a:pt x="1560" y="504"/>
                  </a:lnTo>
                  <a:lnTo>
                    <a:pt x="1560" y="516"/>
                  </a:lnTo>
                  <a:lnTo>
                    <a:pt x="1566" y="528"/>
                  </a:lnTo>
                  <a:lnTo>
                    <a:pt x="1566" y="540"/>
                  </a:lnTo>
                  <a:lnTo>
                    <a:pt x="1566" y="552"/>
                  </a:lnTo>
                  <a:lnTo>
                    <a:pt x="1572" y="564"/>
                  </a:lnTo>
                  <a:lnTo>
                    <a:pt x="1572" y="576"/>
                  </a:lnTo>
                  <a:lnTo>
                    <a:pt x="1572" y="588"/>
                  </a:lnTo>
                  <a:lnTo>
                    <a:pt x="1578" y="600"/>
                  </a:lnTo>
                  <a:lnTo>
                    <a:pt x="1578" y="612"/>
                  </a:lnTo>
                  <a:lnTo>
                    <a:pt x="1584" y="618"/>
                  </a:lnTo>
                  <a:lnTo>
                    <a:pt x="1584" y="630"/>
                  </a:lnTo>
                  <a:lnTo>
                    <a:pt x="1584" y="642"/>
                  </a:lnTo>
                  <a:lnTo>
                    <a:pt x="1590" y="654"/>
                  </a:lnTo>
                  <a:lnTo>
                    <a:pt x="1590" y="666"/>
                  </a:lnTo>
                  <a:lnTo>
                    <a:pt x="1590" y="678"/>
                  </a:lnTo>
                  <a:lnTo>
                    <a:pt x="1596" y="690"/>
                  </a:lnTo>
                  <a:lnTo>
                    <a:pt x="1596" y="702"/>
                  </a:lnTo>
                  <a:lnTo>
                    <a:pt x="1596" y="714"/>
                  </a:lnTo>
                  <a:lnTo>
                    <a:pt x="1602" y="726"/>
                  </a:lnTo>
                  <a:lnTo>
                    <a:pt x="1602" y="744"/>
                  </a:lnTo>
                  <a:lnTo>
                    <a:pt x="1602" y="756"/>
                  </a:lnTo>
                  <a:lnTo>
                    <a:pt x="1608" y="768"/>
                  </a:lnTo>
                  <a:lnTo>
                    <a:pt x="1608" y="780"/>
                  </a:lnTo>
                  <a:lnTo>
                    <a:pt x="1614" y="792"/>
                  </a:lnTo>
                  <a:lnTo>
                    <a:pt x="1614" y="804"/>
                  </a:lnTo>
                  <a:lnTo>
                    <a:pt x="1614" y="816"/>
                  </a:lnTo>
                  <a:lnTo>
                    <a:pt x="1620" y="828"/>
                  </a:lnTo>
                  <a:lnTo>
                    <a:pt x="1620" y="840"/>
                  </a:lnTo>
                  <a:lnTo>
                    <a:pt x="1620" y="852"/>
                  </a:lnTo>
                  <a:lnTo>
                    <a:pt x="1626" y="864"/>
                  </a:lnTo>
                  <a:lnTo>
                    <a:pt x="1626" y="876"/>
                  </a:lnTo>
                  <a:lnTo>
                    <a:pt x="1626" y="894"/>
                  </a:lnTo>
                  <a:lnTo>
                    <a:pt x="1632" y="906"/>
                  </a:lnTo>
                  <a:lnTo>
                    <a:pt x="1632" y="918"/>
                  </a:lnTo>
                  <a:lnTo>
                    <a:pt x="1638" y="930"/>
                  </a:lnTo>
                  <a:lnTo>
                    <a:pt x="1638" y="942"/>
                  </a:lnTo>
                  <a:lnTo>
                    <a:pt x="1638" y="954"/>
                  </a:lnTo>
                  <a:lnTo>
                    <a:pt x="1644" y="966"/>
                  </a:lnTo>
                  <a:lnTo>
                    <a:pt x="1644" y="978"/>
                  </a:lnTo>
                  <a:lnTo>
                    <a:pt x="1644" y="996"/>
                  </a:lnTo>
                  <a:lnTo>
                    <a:pt x="1650" y="1008"/>
                  </a:lnTo>
                  <a:lnTo>
                    <a:pt x="1650" y="1020"/>
                  </a:lnTo>
                  <a:lnTo>
                    <a:pt x="1650" y="1032"/>
                  </a:lnTo>
                  <a:lnTo>
                    <a:pt x="1656" y="1044"/>
                  </a:lnTo>
                  <a:lnTo>
                    <a:pt x="1656" y="1056"/>
                  </a:lnTo>
                  <a:lnTo>
                    <a:pt x="1662" y="1068"/>
                  </a:lnTo>
                  <a:lnTo>
                    <a:pt x="1662" y="1080"/>
                  </a:lnTo>
                  <a:lnTo>
                    <a:pt x="1662" y="1098"/>
                  </a:lnTo>
                  <a:lnTo>
                    <a:pt x="1668" y="1110"/>
                  </a:lnTo>
                  <a:lnTo>
                    <a:pt x="1668" y="1122"/>
                  </a:lnTo>
                  <a:lnTo>
                    <a:pt x="1668" y="1134"/>
                  </a:lnTo>
                  <a:lnTo>
                    <a:pt x="1674" y="1146"/>
                  </a:lnTo>
                  <a:lnTo>
                    <a:pt x="1674" y="1158"/>
                  </a:lnTo>
                  <a:lnTo>
                    <a:pt x="1674" y="1170"/>
                  </a:lnTo>
                  <a:lnTo>
                    <a:pt x="1680" y="1182"/>
                  </a:lnTo>
                  <a:lnTo>
                    <a:pt x="1680" y="1194"/>
                  </a:lnTo>
                  <a:lnTo>
                    <a:pt x="1680" y="1212"/>
                  </a:lnTo>
                  <a:lnTo>
                    <a:pt x="1686" y="1224"/>
                  </a:lnTo>
                  <a:lnTo>
                    <a:pt x="1686" y="1236"/>
                  </a:lnTo>
                  <a:lnTo>
                    <a:pt x="1692" y="1248"/>
                  </a:lnTo>
                  <a:lnTo>
                    <a:pt x="1692" y="1260"/>
                  </a:lnTo>
                  <a:lnTo>
                    <a:pt x="1692" y="1272"/>
                  </a:lnTo>
                  <a:lnTo>
                    <a:pt x="1698" y="1284"/>
                  </a:lnTo>
                  <a:lnTo>
                    <a:pt x="1698" y="1296"/>
                  </a:lnTo>
                  <a:lnTo>
                    <a:pt x="1698" y="1308"/>
                  </a:lnTo>
                  <a:lnTo>
                    <a:pt x="1704" y="1320"/>
                  </a:lnTo>
                  <a:lnTo>
                    <a:pt x="1704" y="1332"/>
                  </a:lnTo>
                  <a:lnTo>
                    <a:pt x="1704" y="1344"/>
                  </a:lnTo>
                  <a:lnTo>
                    <a:pt x="1710" y="1356"/>
                  </a:lnTo>
                  <a:lnTo>
                    <a:pt x="1710" y="1368"/>
                  </a:lnTo>
                  <a:lnTo>
                    <a:pt x="1716" y="1380"/>
                  </a:lnTo>
                  <a:lnTo>
                    <a:pt x="1716" y="1392"/>
                  </a:lnTo>
                  <a:lnTo>
                    <a:pt x="1716" y="1404"/>
                  </a:lnTo>
                  <a:lnTo>
                    <a:pt x="1722" y="1416"/>
                  </a:lnTo>
                  <a:lnTo>
                    <a:pt x="1722" y="1428"/>
                  </a:lnTo>
                  <a:lnTo>
                    <a:pt x="1722" y="1440"/>
                  </a:lnTo>
                  <a:lnTo>
                    <a:pt x="1728" y="1452"/>
                  </a:lnTo>
                  <a:lnTo>
                    <a:pt x="1728" y="1464"/>
                  </a:lnTo>
                  <a:lnTo>
                    <a:pt x="1728" y="1476"/>
                  </a:lnTo>
                  <a:lnTo>
                    <a:pt x="1734" y="1488"/>
                  </a:lnTo>
                  <a:lnTo>
                    <a:pt x="1734" y="1500"/>
                  </a:lnTo>
                  <a:lnTo>
                    <a:pt x="1740" y="1512"/>
                  </a:lnTo>
                  <a:lnTo>
                    <a:pt x="1740" y="1518"/>
                  </a:lnTo>
                  <a:lnTo>
                    <a:pt x="1740" y="1530"/>
                  </a:lnTo>
                  <a:lnTo>
                    <a:pt x="1746" y="1542"/>
                  </a:lnTo>
                  <a:lnTo>
                    <a:pt x="1746" y="1554"/>
                  </a:lnTo>
                  <a:lnTo>
                    <a:pt x="1746" y="1566"/>
                  </a:lnTo>
                  <a:lnTo>
                    <a:pt x="1752" y="1578"/>
                  </a:lnTo>
                  <a:lnTo>
                    <a:pt x="1752" y="1584"/>
                  </a:lnTo>
                  <a:lnTo>
                    <a:pt x="1752" y="1596"/>
                  </a:lnTo>
                  <a:lnTo>
                    <a:pt x="1758" y="1608"/>
                  </a:lnTo>
                  <a:lnTo>
                    <a:pt x="1758" y="1620"/>
                  </a:lnTo>
                  <a:lnTo>
                    <a:pt x="1758" y="1626"/>
                  </a:lnTo>
                  <a:lnTo>
                    <a:pt x="1764" y="1638"/>
                  </a:lnTo>
                  <a:lnTo>
                    <a:pt x="1764" y="1650"/>
                  </a:lnTo>
                  <a:lnTo>
                    <a:pt x="1770" y="1656"/>
                  </a:lnTo>
                  <a:lnTo>
                    <a:pt x="1770" y="1668"/>
                  </a:lnTo>
                  <a:lnTo>
                    <a:pt x="1770" y="1680"/>
                  </a:lnTo>
                  <a:lnTo>
                    <a:pt x="1776" y="1686"/>
                  </a:lnTo>
                  <a:lnTo>
                    <a:pt x="1776" y="1698"/>
                  </a:lnTo>
                  <a:lnTo>
                    <a:pt x="1776" y="1710"/>
                  </a:lnTo>
                  <a:lnTo>
                    <a:pt x="1782" y="1716"/>
                  </a:lnTo>
                  <a:lnTo>
                    <a:pt x="1782" y="1728"/>
                  </a:lnTo>
                  <a:lnTo>
                    <a:pt x="1782" y="1734"/>
                  </a:lnTo>
                  <a:lnTo>
                    <a:pt x="1788" y="1746"/>
                  </a:lnTo>
                  <a:lnTo>
                    <a:pt x="1788" y="1752"/>
                  </a:lnTo>
                  <a:lnTo>
                    <a:pt x="1794" y="1764"/>
                  </a:lnTo>
                  <a:lnTo>
                    <a:pt x="1794" y="1770"/>
                  </a:lnTo>
                  <a:lnTo>
                    <a:pt x="1794" y="1782"/>
                  </a:lnTo>
                  <a:lnTo>
                    <a:pt x="1800" y="1788"/>
                  </a:lnTo>
                  <a:lnTo>
                    <a:pt x="1800" y="1800"/>
                  </a:lnTo>
                  <a:lnTo>
                    <a:pt x="1800" y="1806"/>
                  </a:lnTo>
                  <a:lnTo>
                    <a:pt x="1806" y="1812"/>
                  </a:lnTo>
                  <a:lnTo>
                    <a:pt x="1806" y="1824"/>
                  </a:lnTo>
                  <a:lnTo>
                    <a:pt x="1806" y="1830"/>
                  </a:lnTo>
                  <a:lnTo>
                    <a:pt x="1812" y="1836"/>
                  </a:lnTo>
                  <a:lnTo>
                    <a:pt x="1812" y="1848"/>
                  </a:lnTo>
                  <a:lnTo>
                    <a:pt x="1812" y="1854"/>
                  </a:lnTo>
                  <a:lnTo>
                    <a:pt x="1818" y="1860"/>
                  </a:lnTo>
                  <a:lnTo>
                    <a:pt x="1818" y="1866"/>
                  </a:lnTo>
                  <a:lnTo>
                    <a:pt x="1824" y="1872"/>
                  </a:lnTo>
                  <a:lnTo>
                    <a:pt x="1824" y="1884"/>
                  </a:lnTo>
                  <a:lnTo>
                    <a:pt x="1824" y="1890"/>
                  </a:lnTo>
                  <a:lnTo>
                    <a:pt x="1830" y="1896"/>
                  </a:lnTo>
                  <a:lnTo>
                    <a:pt x="1830" y="1902"/>
                  </a:lnTo>
                  <a:lnTo>
                    <a:pt x="1830" y="1908"/>
                  </a:lnTo>
                  <a:lnTo>
                    <a:pt x="1836" y="1914"/>
                  </a:lnTo>
                  <a:lnTo>
                    <a:pt x="1836" y="1920"/>
                  </a:lnTo>
                  <a:lnTo>
                    <a:pt x="1836" y="1926"/>
                  </a:lnTo>
                  <a:lnTo>
                    <a:pt x="1842" y="1932"/>
                  </a:lnTo>
                  <a:lnTo>
                    <a:pt x="1842" y="1938"/>
                  </a:lnTo>
                  <a:lnTo>
                    <a:pt x="1848" y="1944"/>
                  </a:lnTo>
                  <a:lnTo>
                    <a:pt x="1848" y="1950"/>
                  </a:lnTo>
                  <a:lnTo>
                    <a:pt x="1848" y="1956"/>
                  </a:lnTo>
                  <a:lnTo>
                    <a:pt x="1854" y="1962"/>
                  </a:lnTo>
                  <a:lnTo>
                    <a:pt x="1854" y="1968"/>
                  </a:lnTo>
                  <a:lnTo>
                    <a:pt x="1860" y="1974"/>
                  </a:lnTo>
                  <a:lnTo>
                    <a:pt x="1860" y="1980"/>
                  </a:lnTo>
                  <a:lnTo>
                    <a:pt x="1866" y="1986"/>
                  </a:lnTo>
                  <a:lnTo>
                    <a:pt x="1866" y="1992"/>
                  </a:lnTo>
                  <a:lnTo>
                    <a:pt x="1872" y="1998"/>
                  </a:lnTo>
                  <a:lnTo>
                    <a:pt x="1872" y="2004"/>
                  </a:lnTo>
                  <a:lnTo>
                    <a:pt x="1878" y="2010"/>
                  </a:lnTo>
                  <a:lnTo>
                    <a:pt x="1884" y="2016"/>
                  </a:lnTo>
                  <a:lnTo>
                    <a:pt x="1884" y="2022"/>
                  </a:lnTo>
                  <a:lnTo>
                    <a:pt x="1890" y="2028"/>
                  </a:lnTo>
                  <a:lnTo>
                    <a:pt x="1896" y="2034"/>
                  </a:lnTo>
                  <a:lnTo>
                    <a:pt x="1902" y="2040"/>
                  </a:lnTo>
                  <a:lnTo>
                    <a:pt x="1908" y="2046"/>
                  </a:lnTo>
                  <a:lnTo>
                    <a:pt x="1914" y="2046"/>
                  </a:lnTo>
                  <a:lnTo>
                    <a:pt x="1920" y="2046"/>
                  </a:lnTo>
                  <a:lnTo>
                    <a:pt x="1926" y="2046"/>
                  </a:lnTo>
                  <a:lnTo>
                    <a:pt x="1932" y="2046"/>
                  </a:lnTo>
                  <a:lnTo>
                    <a:pt x="1938" y="2040"/>
                  </a:lnTo>
                  <a:lnTo>
                    <a:pt x="1944" y="2040"/>
                  </a:lnTo>
                  <a:lnTo>
                    <a:pt x="1950" y="2034"/>
                  </a:lnTo>
                  <a:lnTo>
                    <a:pt x="1956" y="2028"/>
                  </a:lnTo>
                  <a:lnTo>
                    <a:pt x="1962" y="2022"/>
                  </a:lnTo>
                  <a:lnTo>
                    <a:pt x="1968" y="2016"/>
                  </a:lnTo>
                  <a:lnTo>
                    <a:pt x="1968" y="2010"/>
                  </a:lnTo>
                  <a:lnTo>
                    <a:pt x="1974" y="2004"/>
                  </a:lnTo>
                  <a:lnTo>
                    <a:pt x="1980" y="1998"/>
                  </a:lnTo>
                  <a:lnTo>
                    <a:pt x="1980" y="1992"/>
                  </a:lnTo>
                  <a:lnTo>
                    <a:pt x="1986" y="1986"/>
                  </a:lnTo>
                  <a:lnTo>
                    <a:pt x="1986" y="1980"/>
                  </a:lnTo>
                  <a:lnTo>
                    <a:pt x="1986" y="1974"/>
                  </a:lnTo>
                  <a:lnTo>
                    <a:pt x="1992" y="1968"/>
                  </a:lnTo>
                  <a:lnTo>
                    <a:pt x="1992" y="1962"/>
                  </a:lnTo>
                  <a:lnTo>
                    <a:pt x="1998" y="1956"/>
                  </a:lnTo>
                  <a:lnTo>
                    <a:pt x="1998" y="1950"/>
                  </a:lnTo>
                  <a:lnTo>
                    <a:pt x="2004" y="1944"/>
                  </a:lnTo>
                  <a:lnTo>
                    <a:pt x="2004" y="1938"/>
                  </a:lnTo>
                  <a:lnTo>
                    <a:pt x="2004" y="1932"/>
                  </a:lnTo>
                  <a:lnTo>
                    <a:pt x="2010" y="1926"/>
                  </a:lnTo>
                  <a:lnTo>
                    <a:pt x="2010" y="1920"/>
                  </a:lnTo>
                  <a:lnTo>
                    <a:pt x="2010" y="1914"/>
                  </a:lnTo>
                  <a:lnTo>
                    <a:pt x="2016" y="1908"/>
                  </a:lnTo>
                  <a:lnTo>
                    <a:pt x="2016" y="1902"/>
                  </a:lnTo>
                  <a:lnTo>
                    <a:pt x="2016" y="1896"/>
                  </a:lnTo>
                  <a:lnTo>
                    <a:pt x="2022" y="1890"/>
                  </a:lnTo>
                  <a:lnTo>
                    <a:pt x="2022" y="1884"/>
                  </a:lnTo>
                  <a:lnTo>
                    <a:pt x="2022" y="1872"/>
                  </a:lnTo>
                  <a:lnTo>
                    <a:pt x="2028" y="1866"/>
                  </a:lnTo>
                  <a:lnTo>
                    <a:pt x="2028" y="1860"/>
                  </a:lnTo>
                  <a:lnTo>
                    <a:pt x="2034" y="1854"/>
                  </a:lnTo>
                  <a:lnTo>
                    <a:pt x="2034" y="1848"/>
                  </a:lnTo>
                  <a:lnTo>
                    <a:pt x="2034" y="1836"/>
                  </a:lnTo>
                  <a:lnTo>
                    <a:pt x="2040" y="1830"/>
                  </a:lnTo>
                  <a:lnTo>
                    <a:pt x="2040" y="1824"/>
                  </a:lnTo>
                  <a:lnTo>
                    <a:pt x="2040" y="1812"/>
                  </a:lnTo>
                  <a:lnTo>
                    <a:pt x="2046" y="1806"/>
                  </a:lnTo>
                  <a:lnTo>
                    <a:pt x="2046" y="1800"/>
                  </a:lnTo>
                  <a:lnTo>
                    <a:pt x="2046" y="1788"/>
                  </a:lnTo>
                  <a:lnTo>
                    <a:pt x="2052" y="1782"/>
                  </a:lnTo>
                  <a:lnTo>
                    <a:pt x="2052" y="1770"/>
                  </a:lnTo>
                  <a:lnTo>
                    <a:pt x="2058" y="1764"/>
                  </a:lnTo>
                  <a:lnTo>
                    <a:pt x="2058" y="1752"/>
                  </a:lnTo>
                  <a:lnTo>
                    <a:pt x="2058" y="1746"/>
                  </a:lnTo>
                  <a:lnTo>
                    <a:pt x="2064" y="1734"/>
                  </a:lnTo>
                  <a:lnTo>
                    <a:pt x="2064" y="1728"/>
                  </a:lnTo>
                  <a:lnTo>
                    <a:pt x="2064" y="1716"/>
                  </a:lnTo>
                  <a:lnTo>
                    <a:pt x="2070" y="1710"/>
                  </a:lnTo>
                  <a:lnTo>
                    <a:pt x="2070" y="1698"/>
                  </a:lnTo>
                  <a:lnTo>
                    <a:pt x="2070" y="1686"/>
                  </a:lnTo>
                  <a:lnTo>
                    <a:pt x="2076" y="1680"/>
                  </a:lnTo>
                  <a:lnTo>
                    <a:pt x="2076" y="1668"/>
                  </a:lnTo>
                  <a:lnTo>
                    <a:pt x="2082" y="1656"/>
                  </a:lnTo>
                  <a:lnTo>
                    <a:pt x="2082" y="1650"/>
                  </a:lnTo>
                  <a:lnTo>
                    <a:pt x="2082" y="1638"/>
                  </a:lnTo>
                  <a:lnTo>
                    <a:pt x="2088" y="1626"/>
                  </a:lnTo>
                  <a:lnTo>
                    <a:pt x="2088" y="1620"/>
                  </a:lnTo>
                  <a:lnTo>
                    <a:pt x="2088" y="1608"/>
                  </a:lnTo>
                  <a:lnTo>
                    <a:pt x="2094" y="1596"/>
                  </a:lnTo>
                  <a:lnTo>
                    <a:pt x="2094" y="1584"/>
                  </a:lnTo>
                  <a:lnTo>
                    <a:pt x="2094" y="1578"/>
                  </a:lnTo>
                  <a:lnTo>
                    <a:pt x="2100" y="1566"/>
                  </a:lnTo>
                  <a:lnTo>
                    <a:pt x="2100" y="1554"/>
                  </a:lnTo>
                  <a:lnTo>
                    <a:pt x="2100" y="1542"/>
                  </a:lnTo>
                  <a:lnTo>
                    <a:pt x="2106" y="1530"/>
                  </a:lnTo>
                  <a:lnTo>
                    <a:pt x="2106" y="1518"/>
                  </a:lnTo>
                  <a:lnTo>
                    <a:pt x="2112" y="1512"/>
                  </a:lnTo>
                  <a:lnTo>
                    <a:pt x="2112" y="1500"/>
                  </a:lnTo>
                  <a:lnTo>
                    <a:pt x="2112" y="1488"/>
                  </a:lnTo>
                  <a:lnTo>
                    <a:pt x="2118" y="1476"/>
                  </a:lnTo>
                  <a:lnTo>
                    <a:pt x="2118" y="1464"/>
                  </a:lnTo>
                  <a:lnTo>
                    <a:pt x="2118" y="1452"/>
                  </a:lnTo>
                  <a:lnTo>
                    <a:pt x="2124" y="1440"/>
                  </a:lnTo>
                  <a:lnTo>
                    <a:pt x="2124" y="1428"/>
                  </a:lnTo>
                  <a:lnTo>
                    <a:pt x="2124" y="1416"/>
                  </a:lnTo>
                  <a:lnTo>
                    <a:pt x="2130" y="1404"/>
                  </a:lnTo>
                  <a:lnTo>
                    <a:pt x="2130" y="1392"/>
                  </a:lnTo>
                  <a:lnTo>
                    <a:pt x="2136" y="1380"/>
                  </a:lnTo>
                  <a:lnTo>
                    <a:pt x="2136" y="1368"/>
                  </a:lnTo>
                  <a:lnTo>
                    <a:pt x="2136" y="1356"/>
                  </a:lnTo>
                  <a:lnTo>
                    <a:pt x="2142" y="1344"/>
                  </a:lnTo>
                  <a:lnTo>
                    <a:pt x="2142" y="1332"/>
                  </a:lnTo>
                  <a:lnTo>
                    <a:pt x="2142" y="1320"/>
                  </a:lnTo>
                  <a:lnTo>
                    <a:pt x="2148" y="1308"/>
                  </a:lnTo>
                  <a:lnTo>
                    <a:pt x="2148" y="1296"/>
                  </a:lnTo>
                  <a:lnTo>
                    <a:pt x="2148" y="1284"/>
                  </a:lnTo>
                  <a:lnTo>
                    <a:pt x="2154" y="1272"/>
                  </a:lnTo>
                  <a:lnTo>
                    <a:pt x="2154" y="1260"/>
                  </a:lnTo>
                  <a:lnTo>
                    <a:pt x="2160" y="1248"/>
                  </a:lnTo>
                  <a:lnTo>
                    <a:pt x="2160" y="1236"/>
                  </a:lnTo>
                  <a:lnTo>
                    <a:pt x="2160" y="1224"/>
                  </a:lnTo>
                  <a:lnTo>
                    <a:pt x="2166" y="1212"/>
                  </a:lnTo>
                  <a:lnTo>
                    <a:pt x="2166" y="1194"/>
                  </a:lnTo>
                  <a:lnTo>
                    <a:pt x="2166" y="1182"/>
                  </a:lnTo>
                  <a:lnTo>
                    <a:pt x="2172" y="1170"/>
                  </a:lnTo>
                  <a:lnTo>
                    <a:pt x="2172" y="1158"/>
                  </a:lnTo>
                  <a:lnTo>
                    <a:pt x="2172" y="1146"/>
                  </a:lnTo>
                  <a:lnTo>
                    <a:pt x="2178" y="1134"/>
                  </a:lnTo>
                  <a:lnTo>
                    <a:pt x="2178" y="1122"/>
                  </a:lnTo>
                  <a:lnTo>
                    <a:pt x="2178" y="1110"/>
                  </a:lnTo>
                  <a:lnTo>
                    <a:pt x="2184" y="1098"/>
                  </a:lnTo>
                  <a:lnTo>
                    <a:pt x="2184" y="1080"/>
                  </a:lnTo>
                  <a:lnTo>
                    <a:pt x="2190" y="1068"/>
                  </a:lnTo>
                  <a:lnTo>
                    <a:pt x="2190" y="1056"/>
                  </a:lnTo>
                  <a:lnTo>
                    <a:pt x="2190" y="1044"/>
                  </a:lnTo>
                  <a:lnTo>
                    <a:pt x="2196" y="1032"/>
                  </a:lnTo>
                  <a:lnTo>
                    <a:pt x="2196" y="1020"/>
                  </a:lnTo>
                  <a:lnTo>
                    <a:pt x="2196" y="1008"/>
                  </a:lnTo>
                  <a:lnTo>
                    <a:pt x="2202" y="996"/>
                  </a:lnTo>
                  <a:lnTo>
                    <a:pt x="2202" y="978"/>
                  </a:lnTo>
                  <a:lnTo>
                    <a:pt x="2202" y="966"/>
                  </a:lnTo>
                  <a:lnTo>
                    <a:pt x="2208" y="954"/>
                  </a:lnTo>
                  <a:lnTo>
                    <a:pt x="2208" y="942"/>
                  </a:lnTo>
                  <a:lnTo>
                    <a:pt x="2214" y="930"/>
                  </a:lnTo>
                  <a:lnTo>
                    <a:pt x="2214" y="918"/>
                  </a:lnTo>
                  <a:lnTo>
                    <a:pt x="2214" y="906"/>
                  </a:lnTo>
                </a:path>
              </a:pathLst>
            </a:custGeom>
            <a:noFill/>
            <a:ln w="38100" cmpd="sng">
              <a:solidFill>
                <a:srgbClr val="0000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cs typeface="微软雅黑" panose="020B0503020204020204" charset="-122"/>
              </a:endParaRPr>
            </a:p>
          </p:txBody>
        </p:sp>
        <p:sp>
          <p:nvSpPr>
            <p:cNvPr id="33" name="Freeform 12"/>
            <p:cNvSpPr/>
            <p:nvPr/>
          </p:nvSpPr>
          <p:spPr bwMode="auto">
            <a:xfrm>
              <a:off x="2707" y="364"/>
              <a:ext cx="2353" cy="706"/>
            </a:xfrm>
            <a:custGeom>
              <a:avLst/>
              <a:gdLst>
                <a:gd name="T0" fmla="*/ 0 w 3069"/>
                <a:gd name="T1" fmla="*/ 0 h 920"/>
                <a:gd name="T2" fmla="*/ 0 w 3069"/>
                <a:gd name="T3" fmla="*/ 542 h 920"/>
                <a:gd name="T4" fmla="*/ 1804 w 3069"/>
                <a:gd name="T5" fmla="*/ 542 h 920"/>
                <a:gd name="T6" fmla="*/ 0 60000 65536"/>
                <a:gd name="T7" fmla="*/ 0 60000 65536"/>
                <a:gd name="T8" fmla="*/ 0 60000 65536"/>
              </a:gdLst>
              <a:ahLst/>
              <a:cxnLst>
                <a:cxn ang="T6">
                  <a:pos x="T0" y="T1"/>
                </a:cxn>
                <a:cxn ang="T7">
                  <a:pos x="T2" y="T3"/>
                </a:cxn>
                <a:cxn ang="T8">
                  <a:pos x="T4" y="T5"/>
                </a:cxn>
              </a:cxnLst>
              <a:rect l="0" t="0" r="r" b="b"/>
              <a:pathLst>
                <a:path w="3069" h="920">
                  <a:moveTo>
                    <a:pt x="0" y="0"/>
                  </a:moveTo>
                  <a:lnTo>
                    <a:pt x="0" y="920"/>
                  </a:lnTo>
                  <a:lnTo>
                    <a:pt x="3069" y="920"/>
                  </a:lnTo>
                </a:path>
              </a:pathLst>
            </a:custGeom>
            <a:noFill/>
            <a:ln w="3810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mc:AlternateContent xmlns:mc="http://schemas.openxmlformats.org/markup-compatibility/2006">
          <mc:Choice xmlns:a14="http://schemas.microsoft.com/office/drawing/2010/main" Requires="a14">
            <p:sp>
              <p:nvSpPr>
                <p:cNvPr id="34" name="Text Box 13"/>
                <p:cNvSpPr txBox="1">
                  <a:spLocks noChangeArrowheads="1"/>
                </p:cNvSpPr>
                <p:nvPr/>
              </p:nvSpPr>
              <p:spPr bwMode="auto">
                <a:xfrm>
                  <a:off x="3265" y="167"/>
                  <a:ext cx="2125" cy="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x-none">
                      <a:solidFill>
                        <a:schemeClr val="accent2"/>
                      </a:solidFill>
                      <a:latin typeface="微软雅黑" panose="020B0503020204020204" charset="-122"/>
                      <a:ea typeface="微软雅黑" panose="020B0503020204020204" charset="-122"/>
                      <a:cs typeface="微软雅黑" panose="020B0503020204020204" charset="-122"/>
                    </a:rPr>
                    <a:t>调制器透过率</a:t>
                  </a:r>
                  <a:r>
                    <a:rPr lang="en-US" altLang="zh-CN">
                      <a:solidFill>
                        <a:schemeClr val="accent2"/>
                      </a:solidFill>
                      <a:latin typeface="微软雅黑" panose="020B0503020204020204" charset="-122"/>
                      <a:ea typeface="微软雅黑" panose="020B0503020204020204" charset="-122"/>
                      <a:cs typeface="微软雅黑" panose="020B0503020204020204" charset="-122"/>
                    </a:rPr>
                    <a:t> </a:t>
                  </a:r>
                  <a14:m>
                    <m:oMath xmlns:m="http://schemas.openxmlformats.org/officeDocument/2006/math">
                      <m:func>
                        <m:funcPr>
                          <m:ctrlPr>
                            <a:rPr lang="en-US" altLang="en-US">
                              <a:solidFill>
                                <a:schemeClr val="accent2"/>
                              </a:solidFill>
                              <a:latin typeface="Cambria Math" panose="02040503050406030204" charset="0"/>
                              <a:ea typeface="微软雅黑" panose="020B0503020204020204" charset="-122"/>
                              <a:cs typeface="Cambria Math" panose="02040503050406030204" charset="0"/>
                            </a:rPr>
                          </m:ctrlPr>
                        </m:funcPr>
                        <m:fName>
                          <m:r>
                            <m:rPr>
                              <m:sty m:val="p"/>
                            </m:rPr>
                            <a:rPr lang="en-US" altLang="en-US">
                              <a:solidFill>
                                <a:schemeClr val="accent2"/>
                              </a:solidFill>
                              <a:latin typeface="Cambria Math" panose="02040503050406030204" charset="0"/>
                              <a:ea typeface="微软雅黑" panose="020B0503020204020204" charset="-122"/>
                              <a:cs typeface="Cambria Math" panose="02040503050406030204" charset="0"/>
                            </a:rPr>
                            <m:t>cos</m:t>
                          </m:r>
                        </m:fName>
                        <m:e>
                          <m:d>
                            <m:dPr>
                              <m:ctrlPr>
                                <a:rPr lang="en-US" altLang="en-US" i="1">
                                  <a:solidFill>
                                    <a:schemeClr val="accent2"/>
                                  </a:solidFill>
                                  <a:latin typeface="Cambria Math" panose="02040503050406030204" charset="0"/>
                                  <a:ea typeface="微软雅黑" panose="020B0503020204020204" charset="-122"/>
                                  <a:cs typeface="Cambria Math" panose="02040503050406030204" charset="0"/>
                                </a:rPr>
                              </m:ctrlPr>
                            </m:dPr>
                            <m:e>
                              <m:sSub>
                                <m:sSubPr>
                                  <m:ctrlPr>
                                    <a:rPr lang="en-US" altLang="en-US" i="1">
                                      <a:solidFill>
                                        <a:schemeClr val="accent2"/>
                                      </a:solidFill>
                                      <a:latin typeface="Cambria Math" panose="02040503050406030204" charset="0"/>
                                      <a:ea typeface="微软雅黑" panose="020B0503020204020204" charset="-122"/>
                                      <a:cs typeface="Cambria Math" panose="02040503050406030204" charset="0"/>
                                    </a:rPr>
                                  </m:ctrlPr>
                                </m:sSubPr>
                                <m:e>
                                  <m:r>
                                    <a:rPr lang="en-US" altLang="en-US" i="1">
                                      <a:solidFill>
                                        <a:schemeClr val="accent2"/>
                                      </a:solidFill>
                                      <a:latin typeface="Cambria Math" panose="02040503050406030204" charset="0"/>
                                      <a:ea typeface="微软雅黑" panose="020B0503020204020204" charset="-122"/>
                                      <a:cs typeface="Cambria Math" panose="02040503050406030204" charset="0"/>
                                    </a:rPr>
                                    <m:t>𝜔</m:t>
                                  </m:r>
                                </m:e>
                                <m:sub>
                                  <m:r>
                                    <m:rPr>
                                      <m:sty m:val="p"/>
                                    </m:rPr>
                                    <a:rPr lang="en-US" altLang="en-US">
                                      <a:solidFill>
                                        <a:schemeClr val="accent2"/>
                                      </a:solidFill>
                                      <a:latin typeface="Cambria Math" panose="02040503050406030204" charset="0"/>
                                      <a:ea typeface="微软雅黑" panose="020B0503020204020204" charset="-122"/>
                                      <a:cs typeface="Cambria Math" panose="02040503050406030204" charset="0"/>
                                    </a:rPr>
                                    <m:t>M</m:t>
                                  </m:r>
                                </m:sub>
                              </m:sSub>
                              <m:r>
                                <a:rPr lang="en-US" altLang="en-US" i="1">
                                  <a:solidFill>
                                    <a:schemeClr val="accent2"/>
                                  </a:solidFill>
                                  <a:latin typeface="Cambria Math" panose="02040503050406030204" charset="0"/>
                                  <a:ea typeface="微软雅黑" panose="020B0503020204020204" charset="-122"/>
                                  <a:cs typeface="Cambria Math" panose="02040503050406030204" charset="0"/>
                                </a:rPr>
                                <m:t>𝑡</m:t>
                              </m:r>
                            </m:e>
                          </m:d>
                        </m:e>
                      </m:func>
                    </m:oMath>
                  </a14:m>
                  <a:endParaRPr lang="zh-CN" altLang="x-none">
                    <a:solidFill>
                      <a:schemeClr val="accent2"/>
                    </a:solidFill>
                    <a:latin typeface="微软雅黑" panose="020B0503020204020204" charset="-122"/>
                    <a:ea typeface="微软雅黑" panose="020B0503020204020204" charset="-122"/>
                    <a:cs typeface="微软雅黑" panose="020B0503020204020204" charset="-122"/>
                  </a:endParaRPr>
                </a:p>
              </p:txBody>
            </p:sp>
          </mc:Choice>
          <mc:Fallback>
            <p:sp>
              <p:nvSpPr>
                <p:cNvPr id="34" name="Text Box 13"/>
                <p:cNvSpPr txBox="1">
                  <a:spLocks noRot="1" noChangeAspect="1" noMove="1" noResize="1" noEditPoints="1" noAdjustHandles="1" noChangeArrowheads="1" noChangeShapeType="1" noTextEdit="1"/>
                </p:cNvSpPr>
                <p:nvPr/>
              </p:nvSpPr>
              <p:spPr bwMode="auto">
                <a:xfrm>
                  <a:off x="3265" y="167"/>
                  <a:ext cx="2125" cy="251"/>
                </a:xfrm>
                <a:prstGeom prst="rect">
                  <a:avLst/>
                </a:prstGeom>
                <a:blipFill rotWithShape="1">
                  <a:blip r:embed="rId1"/>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35" name="Line 14"/>
            <p:cNvSpPr>
              <a:spLocks noChangeShapeType="1"/>
            </p:cNvSpPr>
            <p:nvPr/>
          </p:nvSpPr>
          <p:spPr bwMode="auto">
            <a:xfrm flipH="1">
              <a:off x="4710" y="415"/>
              <a:ext cx="179" cy="233"/>
            </a:xfrm>
            <a:prstGeom prst="line">
              <a:avLst/>
            </a:prstGeom>
            <a:noFill/>
            <a:ln w="38100">
              <a:solidFill>
                <a:schemeClr val="accent2"/>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36" name="Text Box 15"/>
            <p:cNvSpPr txBox="1">
              <a:spLocks noChangeArrowheads="1"/>
            </p:cNvSpPr>
            <p:nvPr/>
          </p:nvSpPr>
          <p:spPr bwMode="auto">
            <a:xfrm>
              <a:off x="4604" y="1089"/>
              <a:ext cx="435" cy="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latin typeface="微软雅黑" panose="020B0503020204020204" charset="-122"/>
                  <a:ea typeface="微软雅黑" panose="020B0503020204020204" charset="-122"/>
                  <a:cs typeface="微软雅黑" panose="020B0503020204020204" charset="-122"/>
                </a:rPr>
                <a:t>时间</a:t>
              </a:r>
              <a:endParaRPr lang="zh-CN" altLang="en-US">
                <a:latin typeface="微软雅黑" panose="020B0503020204020204" charset="-122"/>
                <a:ea typeface="微软雅黑" panose="020B0503020204020204" charset="-122"/>
                <a:cs typeface="微软雅黑" panose="020B0503020204020204" charset="-122"/>
              </a:endParaRPr>
            </a:p>
          </p:txBody>
        </p:sp>
      </p:grpSp>
      <p:sp>
        <p:nvSpPr>
          <p:cNvPr id="4" name="矩形 3"/>
          <p:cNvSpPr/>
          <p:nvPr/>
        </p:nvSpPr>
        <p:spPr>
          <a:xfrm>
            <a:off x="847089" y="4101148"/>
            <a:ext cx="3755772" cy="1691640"/>
          </a:xfrm>
          <a:prstGeom prst="rect">
            <a:avLst/>
          </a:prstGeom>
        </p:spPr>
        <p:txBody>
          <a:bodyPr wrap="square">
            <a:spAutoFit/>
          </a:bodyPr>
          <a:lstStyle/>
          <a:p>
            <a:r>
              <a:rPr lang="zh-CN" altLang="en-US" sz="2400" b="1" dirty="0" smtClean="0">
                <a:solidFill>
                  <a:schemeClr val="accent6"/>
                </a:solidFill>
                <a:latin typeface="微软雅黑" panose="020B0503020204020204" charset="-122"/>
                <a:ea typeface="微软雅黑" panose="020B0503020204020204" charset="-122"/>
                <a:cs typeface="微软雅黑" panose="020B0503020204020204" charset="-122"/>
              </a:rPr>
              <a:t>被动锁模</a:t>
            </a:r>
            <a:endParaRPr lang="en-US" altLang="zh-CN" sz="2400" b="1" dirty="0" smtClean="0">
              <a:solidFill>
                <a:srgbClr val="00B050"/>
              </a:solidFill>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pitchFamily="2" charset="2"/>
              <a:buChar char="Ø"/>
            </a:pPr>
            <a:r>
              <a:rPr lang="zh-CN" altLang="en-US" sz="2000" b="1" dirty="0" smtClean="0">
                <a:latin typeface="微软雅黑" panose="020B0503020204020204" charset="-122"/>
                <a:ea typeface="微软雅黑" panose="020B0503020204020204" charset="-122"/>
                <a:cs typeface="微软雅黑" panose="020B0503020204020204" charset="-122"/>
              </a:rPr>
              <a:t>在自由振荡激光器谐振腔内插入</a:t>
            </a:r>
            <a:r>
              <a:rPr lang="zh-CN" altLang="en-US" sz="2000" b="1" dirty="0" smtClean="0">
                <a:solidFill>
                  <a:srgbClr val="C00000"/>
                </a:solidFill>
                <a:latin typeface="微软雅黑" panose="020B0503020204020204" charset="-122"/>
                <a:ea typeface="微软雅黑" panose="020B0503020204020204" charset="-122"/>
                <a:cs typeface="微软雅黑" panose="020B0503020204020204" charset="-122"/>
              </a:rPr>
              <a:t>可饱和吸收染料</a:t>
            </a:r>
            <a:r>
              <a:rPr lang="zh-CN" altLang="en-US" sz="2000" b="1" dirty="0" smtClean="0">
                <a:latin typeface="微软雅黑" panose="020B0503020204020204" charset="-122"/>
                <a:ea typeface="微软雅黑" panose="020B0503020204020204" charset="-122"/>
                <a:cs typeface="微软雅黑" panose="020B0503020204020204" charset="-122"/>
              </a:rPr>
              <a:t>，通过</a:t>
            </a:r>
            <a:r>
              <a:rPr lang="zh-CN" altLang="en-US" sz="2000" b="1" dirty="0" smtClean="0">
                <a:solidFill>
                  <a:schemeClr val="tx1"/>
                </a:solidFill>
                <a:latin typeface="微软雅黑" panose="020B0503020204020204" charset="-122"/>
                <a:ea typeface="微软雅黑" panose="020B0503020204020204" charset="-122"/>
                <a:cs typeface="微软雅黑" panose="020B0503020204020204" charset="-122"/>
              </a:rPr>
              <a:t>非线性吸收特性</a:t>
            </a:r>
            <a:r>
              <a:rPr lang="zh-CN" altLang="en-US" sz="2000" b="1" dirty="0" smtClean="0">
                <a:latin typeface="微软雅黑" panose="020B0503020204020204" charset="-122"/>
                <a:ea typeface="微软雅黑" panose="020B0503020204020204" charset="-122"/>
                <a:cs typeface="微软雅黑" panose="020B0503020204020204" charset="-122"/>
              </a:rPr>
              <a:t>调节腔内的损耗。</a:t>
            </a:r>
            <a:endParaRPr lang="zh-CN" altLang="en-US" sz="2000" b="1" dirty="0">
              <a:cs typeface="微软雅黑" panose="020B0503020204020204" charset="-122"/>
            </a:endParaRPr>
          </a:p>
        </p:txBody>
      </p:sp>
      <p:grpSp>
        <p:nvGrpSpPr>
          <p:cNvPr id="5" name="组合 4"/>
          <p:cNvGrpSpPr/>
          <p:nvPr/>
        </p:nvGrpSpPr>
        <p:grpSpPr>
          <a:xfrm>
            <a:off x="5711190" y="3827145"/>
            <a:ext cx="3385820" cy="2530475"/>
            <a:chOff x="8994" y="6027"/>
            <a:chExt cx="5332" cy="3985"/>
          </a:xfrm>
        </p:grpSpPr>
        <p:sp>
          <p:nvSpPr>
            <p:cNvPr id="40" name="Freeform 19"/>
            <p:cNvSpPr/>
            <p:nvPr/>
          </p:nvSpPr>
          <p:spPr bwMode="auto">
            <a:xfrm>
              <a:off x="11254" y="7222"/>
              <a:ext cx="420" cy="510"/>
            </a:xfrm>
            <a:custGeom>
              <a:avLst/>
              <a:gdLst>
                <a:gd name="T0" fmla="*/ 30241875 w 168"/>
                <a:gd name="T1" fmla="*/ 110886875 h 204"/>
                <a:gd name="T2" fmla="*/ 141128750 w 168"/>
                <a:gd name="T3" fmla="*/ 443547500 h 204"/>
                <a:gd name="T4" fmla="*/ 231854375 w 168"/>
                <a:gd name="T5" fmla="*/ 514111875 h 204"/>
                <a:gd name="T6" fmla="*/ 372983125 w 168"/>
                <a:gd name="T7" fmla="*/ 352821875 h 204"/>
                <a:gd name="T8" fmla="*/ 423386250 w 168"/>
                <a:gd name="T9" fmla="*/ 141128750 h 204"/>
                <a:gd name="T10" fmla="*/ 367942813 w 168"/>
                <a:gd name="T11" fmla="*/ 88206263 h 204"/>
                <a:gd name="T12" fmla="*/ 173891575 w 168"/>
                <a:gd name="T13" fmla="*/ 45362813 h 204"/>
                <a:gd name="T14" fmla="*/ 0 w 168"/>
                <a:gd name="T15" fmla="*/ 0 h 2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8" h="204">
                  <a:moveTo>
                    <a:pt x="12" y="44"/>
                  </a:moveTo>
                  <a:lnTo>
                    <a:pt x="56" y="176"/>
                  </a:lnTo>
                  <a:lnTo>
                    <a:pt x="92" y="204"/>
                  </a:lnTo>
                  <a:lnTo>
                    <a:pt x="148" y="140"/>
                  </a:lnTo>
                  <a:lnTo>
                    <a:pt x="168" y="56"/>
                  </a:lnTo>
                  <a:lnTo>
                    <a:pt x="146" y="35"/>
                  </a:lnTo>
                  <a:lnTo>
                    <a:pt x="69" y="18"/>
                  </a:lnTo>
                  <a:lnTo>
                    <a:pt x="0" y="0"/>
                  </a:lnTo>
                </a:path>
              </a:pathLst>
            </a:custGeom>
            <a:solidFill>
              <a:srgbClr val="FFFF00"/>
            </a:solidFill>
            <a:ln w="34925" cap="flat" cmpd="sng">
              <a:solidFill>
                <a:srgbClr val="FFFF00"/>
              </a:solidFill>
              <a:prstDash val="solid"/>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41" name="Freeform 21"/>
            <p:cNvSpPr/>
            <p:nvPr/>
          </p:nvSpPr>
          <p:spPr bwMode="auto">
            <a:xfrm>
              <a:off x="9256" y="7114"/>
              <a:ext cx="5070" cy="1150"/>
            </a:xfrm>
            <a:custGeom>
              <a:avLst/>
              <a:gdLst>
                <a:gd name="T0" fmla="*/ 0 w 2028"/>
                <a:gd name="T1" fmla="*/ 22682200 h 460"/>
                <a:gd name="T2" fmla="*/ 2147483647 w 2028"/>
                <a:gd name="T3" fmla="*/ 133569075 h 460"/>
                <a:gd name="T4" fmla="*/ 2147483647 w 2028"/>
                <a:gd name="T5" fmla="*/ 829132200 h 460"/>
                <a:gd name="T6" fmla="*/ 2147483647 w 2028"/>
                <a:gd name="T7" fmla="*/ 1108868750 h 460"/>
                <a:gd name="T8" fmla="*/ 2147483647 w 2028"/>
                <a:gd name="T9" fmla="*/ 1129030000 h 4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8" h="460">
                  <a:moveTo>
                    <a:pt x="0" y="9"/>
                  </a:moveTo>
                  <a:cubicBezTo>
                    <a:pt x="143" y="16"/>
                    <a:pt x="654" y="0"/>
                    <a:pt x="865" y="53"/>
                  </a:cubicBezTo>
                  <a:cubicBezTo>
                    <a:pt x="1076" y="106"/>
                    <a:pt x="1092" y="265"/>
                    <a:pt x="1265" y="329"/>
                  </a:cubicBezTo>
                  <a:cubicBezTo>
                    <a:pt x="1438" y="393"/>
                    <a:pt x="1774" y="420"/>
                    <a:pt x="1901" y="440"/>
                  </a:cubicBezTo>
                  <a:cubicBezTo>
                    <a:pt x="2028" y="460"/>
                    <a:pt x="2002" y="446"/>
                    <a:pt x="2028" y="448"/>
                  </a:cubicBezTo>
                </a:path>
              </a:pathLst>
            </a:custGeom>
            <a:noFill/>
            <a:ln w="34925" cap="flat" cmpd="sng">
              <a:solidFill>
                <a:srgbClr val="33CC33"/>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42" name="Text Box 22"/>
            <p:cNvSpPr txBox="1">
              <a:spLocks noChangeArrowheads="1"/>
            </p:cNvSpPr>
            <p:nvPr/>
          </p:nvSpPr>
          <p:spPr bwMode="auto">
            <a:xfrm>
              <a:off x="12951" y="7492"/>
              <a:ext cx="1088"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solidFill>
                    <a:srgbClr val="33CC33"/>
                  </a:solidFill>
                  <a:latin typeface="微软雅黑" panose="020B0503020204020204" charset="-122"/>
                  <a:ea typeface="微软雅黑" panose="020B0503020204020204" charset="-122"/>
                  <a:cs typeface="微软雅黑" panose="020B0503020204020204" charset="-122"/>
                </a:rPr>
                <a:t>增益</a:t>
              </a:r>
              <a:endParaRPr lang="zh-CN" altLang="en-US">
                <a:solidFill>
                  <a:srgbClr val="33CC33"/>
                </a:solidFill>
                <a:latin typeface="微软雅黑" panose="020B0503020204020204" charset="-122"/>
                <a:ea typeface="微软雅黑" panose="020B0503020204020204" charset="-122"/>
                <a:cs typeface="微软雅黑" panose="020B0503020204020204" charset="-122"/>
              </a:endParaRPr>
            </a:p>
          </p:txBody>
        </p:sp>
        <p:sp>
          <p:nvSpPr>
            <p:cNvPr id="43" name="Line 24"/>
            <p:cNvSpPr>
              <a:spLocks noChangeShapeType="1"/>
            </p:cNvSpPr>
            <p:nvPr/>
          </p:nvSpPr>
          <p:spPr bwMode="auto">
            <a:xfrm>
              <a:off x="9321" y="9392"/>
              <a:ext cx="4632" cy="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44" name="Text Box 25"/>
            <p:cNvSpPr txBox="1">
              <a:spLocks noChangeArrowheads="1"/>
            </p:cNvSpPr>
            <p:nvPr/>
          </p:nvSpPr>
          <p:spPr bwMode="auto">
            <a:xfrm>
              <a:off x="12865" y="9384"/>
              <a:ext cx="1088"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latin typeface="微软雅黑" panose="020B0503020204020204" charset="-122"/>
                  <a:ea typeface="微软雅黑" panose="020B0503020204020204" charset="-122"/>
                  <a:cs typeface="微软雅黑" panose="020B0503020204020204" charset="-122"/>
                </a:rPr>
                <a:t>时间</a:t>
              </a:r>
              <a:endParaRPr lang="zh-CN" altLang="en-US">
                <a:latin typeface="微软雅黑" panose="020B0503020204020204" charset="-122"/>
                <a:ea typeface="微软雅黑" panose="020B0503020204020204" charset="-122"/>
                <a:cs typeface="微软雅黑" panose="020B0503020204020204" charset="-122"/>
              </a:endParaRPr>
            </a:p>
          </p:txBody>
        </p:sp>
        <p:sp>
          <p:nvSpPr>
            <p:cNvPr id="45" name="Freeform 26"/>
            <p:cNvSpPr/>
            <p:nvPr/>
          </p:nvSpPr>
          <p:spPr bwMode="auto">
            <a:xfrm>
              <a:off x="9961" y="7929"/>
              <a:ext cx="3050" cy="1415"/>
            </a:xfrm>
            <a:custGeom>
              <a:avLst/>
              <a:gdLst>
                <a:gd name="T0" fmla="*/ 36730892 w 2214"/>
                <a:gd name="T1" fmla="*/ 394597838 h 2046"/>
                <a:gd name="T2" fmla="*/ 78053474 w 2214"/>
                <a:gd name="T3" fmla="*/ 394597838 h 2046"/>
                <a:gd name="T4" fmla="*/ 119376056 w 2214"/>
                <a:gd name="T5" fmla="*/ 394597838 h 2046"/>
                <a:gd name="T6" fmla="*/ 160698638 w 2214"/>
                <a:gd name="T7" fmla="*/ 394597838 h 2046"/>
                <a:gd name="T8" fmla="*/ 202020346 w 2214"/>
                <a:gd name="T9" fmla="*/ 394597838 h 2046"/>
                <a:gd name="T10" fmla="*/ 243342928 w 2214"/>
                <a:gd name="T11" fmla="*/ 394597838 h 2046"/>
                <a:gd name="T12" fmla="*/ 284665509 w 2214"/>
                <a:gd name="T13" fmla="*/ 394597838 h 2046"/>
                <a:gd name="T14" fmla="*/ 325988091 w 2214"/>
                <a:gd name="T15" fmla="*/ 394597838 h 2046"/>
                <a:gd name="T16" fmla="*/ 367310673 w 2214"/>
                <a:gd name="T17" fmla="*/ 394597838 h 2046"/>
                <a:gd name="T18" fmla="*/ 408632381 w 2214"/>
                <a:gd name="T19" fmla="*/ 394597838 h 2046"/>
                <a:gd name="T20" fmla="*/ 449954963 w 2214"/>
                <a:gd name="T21" fmla="*/ 393440646 h 2046"/>
                <a:gd name="T22" fmla="*/ 491277545 w 2214"/>
                <a:gd name="T23" fmla="*/ 391126264 h 2046"/>
                <a:gd name="T24" fmla="*/ 532600127 w 2214"/>
                <a:gd name="T25" fmla="*/ 383025925 h 2046"/>
                <a:gd name="T26" fmla="*/ 564739329 w 2214"/>
                <a:gd name="T27" fmla="*/ 372611642 h 2046"/>
                <a:gd name="T28" fmla="*/ 583105213 w 2214"/>
                <a:gd name="T29" fmla="*/ 362196921 h 2046"/>
                <a:gd name="T30" fmla="*/ 601470222 w 2214"/>
                <a:gd name="T31" fmla="*/ 351782199 h 2046"/>
                <a:gd name="T32" fmla="*/ 615244416 w 2214"/>
                <a:gd name="T33" fmla="*/ 339053095 h 2046"/>
                <a:gd name="T34" fmla="*/ 629018610 w 2214"/>
                <a:gd name="T35" fmla="*/ 324010047 h 2046"/>
                <a:gd name="T36" fmla="*/ 642792804 w 2214"/>
                <a:gd name="T37" fmla="*/ 305494987 h 2046"/>
                <a:gd name="T38" fmla="*/ 661158687 w 2214"/>
                <a:gd name="T39" fmla="*/ 284665983 h 2046"/>
                <a:gd name="T40" fmla="*/ 674932881 w 2214"/>
                <a:gd name="T41" fmla="*/ 260364966 h 2046"/>
                <a:gd name="T42" fmla="*/ 688707075 w 2214"/>
                <a:gd name="T43" fmla="*/ 234907196 h 2046"/>
                <a:gd name="T44" fmla="*/ 702481269 w 2214"/>
                <a:gd name="T45" fmla="*/ 205977853 h 2046"/>
                <a:gd name="T46" fmla="*/ 720846278 w 2214"/>
                <a:gd name="T47" fmla="*/ 177048510 h 2046"/>
                <a:gd name="T48" fmla="*/ 734620472 w 2214"/>
                <a:gd name="T49" fmla="*/ 145804346 h 2046"/>
                <a:gd name="T50" fmla="*/ 748394666 w 2214"/>
                <a:gd name="T51" fmla="*/ 115717811 h 2046"/>
                <a:gd name="T52" fmla="*/ 762168860 w 2214"/>
                <a:gd name="T53" fmla="*/ 86788468 h 2046"/>
                <a:gd name="T54" fmla="*/ 780534744 w 2214"/>
                <a:gd name="T55" fmla="*/ 61330260 h 2046"/>
                <a:gd name="T56" fmla="*/ 794308938 w 2214"/>
                <a:gd name="T57" fmla="*/ 38186873 h 2046"/>
                <a:gd name="T58" fmla="*/ 808083132 w 2214"/>
                <a:gd name="T59" fmla="*/ 20829004 h 2046"/>
                <a:gd name="T60" fmla="*/ 821856451 w 2214"/>
                <a:gd name="T61" fmla="*/ 8100339 h 2046"/>
                <a:gd name="T62" fmla="*/ 853996528 w 2214"/>
                <a:gd name="T63" fmla="*/ 1157191 h 2046"/>
                <a:gd name="T64" fmla="*/ 876953227 w 2214"/>
                <a:gd name="T65" fmla="*/ 11571913 h 2046"/>
                <a:gd name="T66" fmla="*/ 890727421 w 2214"/>
                <a:gd name="T67" fmla="*/ 25457769 h 2046"/>
                <a:gd name="T68" fmla="*/ 904501615 w 2214"/>
                <a:gd name="T69" fmla="*/ 45130021 h 2046"/>
                <a:gd name="T70" fmla="*/ 918275809 w 2214"/>
                <a:gd name="T71" fmla="*/ 69430599 h 2046"/>
                <a:gd name="T72" fmla="*/ 936641692 w 2214"/>
                <a:gd name="T73" fmla="*/ 97203190 h 2046"/>
                <a:gd name="T74" fmla="*/ 950415886 w 2214"/>
                <a:gd name="T75" fmla="*/ 126132533 h 2046"/>
                <a:gd name="T76" fmla="*/ 964189206 w 2214"/>
                <a:gd name="T77" fmla="*/ 156219067 h 2046"/>
                <a:gd name="T78" fmla="*/ 977963400 w 2214"/>
                <a:gd name="T79" fmla="*/ 186305602 h 2046"/>
                <a:gd name="T80" fmla="*/ 996329283 w 2214"/>
                <a:gd name="T81" fmla="*/ 216392575 h 2046"/>
                <a:gd name="T82" fmla="*/ 1010103477 w 2214"/>
                <a:gd name="T83" fmla="*/ 243007535 h 2046"/>
                <a:gd name="T84" fmla="*/ 1023877671 w 2214"/>
                <a:gd name="T85" fmla="*/ 268465305 h 2046"/>
                <a:gd name="T86" fmla="*/ 1037651865 w 2214"/>
                <a:gd name="T87" fmla="*/ 291609130 h 2046"/>
                <a:gd name="T88" fmla="*/ 1056016874 w 2214"/>
                <a:gd name="T89" fmla="*/ 312438134 h 2046"/>
                <a:gd name="T90" fmla="*/ 1069791068 w 2214"/>
                <a:gd name="T91" fmla="*/ 328638812 h 2046"/>
                <a:gd name="T92" fmla="*/ 1083565262 w 2214"/>
                <a:gd name="T93" fmla="*/ 343681860 h 2046"/>
                <a:gd name="T94" fmla="*/ 1097339456 w 2214"/>
                <a:gd name="T95" fmla="*/ 355253773 h 2046"/>
                <a:gd name="T96" fmla="*/ 1115705340 w 2214"/>
                <a:gd name="T97" fmla="*/ 365668495 h 2046"/>
                <a:gd name="T98" fmla="*/ 1138662038 w 2214"/>
                <a:gd name="T99" fmla="*/ 376082777 h 2046"/>
                <a:gd name="T100" fmla="*/ 1175392930 w 2214"/>
                <a:gd name="T101" fmla="*/ 386497499 h 2046"/>
                <a:gd name="T102" fmla="*/ 1216715512 w 2214"/>
                <a:gd name="T103" fmla="*/ 392283455 h 2046"/>
                <a:gd name="T104" fmla="*/ 1258038094 w 2214"/>
                <a:gd name="T105" fmla="*/ 393440646 h 2046"/>
                <a:gd name="T106" fmla="*/ 1299360676 w 2214"/>
                <a:gd name="T107" fmla="*/ 394597838 h 2046"/>
                <a:gd name="T108" fmla="*/ 1340682383 w 2214"/>
                <a:gd name="T109" fmla="*/ 394597838 h 2046"/>
                <a:gd name="T110" fmla="*/ 1382004965 w 2214"/>
                <a:gd name="T111" fmla="*/ 394597838 h 2046"/>
                <a:gd name="T112" fmla="*/ 1423327547 w 2214"/>
                <a:gd name="T113" fmla="*/ 394597838 h 2046"/>
                <a:gd name="T114" fmla="*/ 1464650129 w 2214"/>
                <a:gd name="T115" fmla="*/ 394597838 h 2046"/>
                <a:gd name="T116" fmla="*/ 1505972711 w 2214"/>
                <a:gd name="T117" fmla="*/ 394597838 h 2046"/>
                <a:gd name="T118" fmla="*/ 1547294419 w 2214"/>
                <a:gd name="T119" fmla="*/ 394597838 h 2046"/>
                <a:gd name="T120" fmla="*/ 1588617001 w 2214"/>
                <a:gd name="T121" fmla="*/ 394597838 h 2046"/>
                <a:gd name="T122" fmla="*/ 1629939583 w 2214"/>
                <a:gd name="T123" fmla="*/ 394597838 h 2046"/>
                <a:gd name="T124" fmla="*/ 1671262165 w 2214"/>
                <a:gd name="T125" fmla="*/ 394597838 h 20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14" h="2046">
                  <a:moveTo>
                    <a:pt x="0" y="2046"/>
                  </a:moveTo>
                  <a:lnTo>
                    <a:pt x="6" y="2046"/>
                  </a:lnTo>
                  <a:lnTo>
                    <a:pt x="12" y="2046"/>
                  </a:lnTo>
                  <a:lnTo>
                    <a:pt x="18" y="2046"/>
                  </a:lnTo>
                  <a:lnTo>
                    <a:pt x="24" y="2046"/>
                  </a:lnTo>
                  <a:lnTo>
                    <a:pt x="30" y="2046"/>
                  </a:lnTo>
                  <a:lnTo>
                    <a:pt x="36" y="2046"/>
                  </a:lnTo>
                  <a:lnTo>
                    <a:pt x="42" y="2046"/>
                  </a:lnTo>
                  <a:lnTo>
                    <a:pt x="48" y="2046"/>
                  </a:lnTo>
                  <a:lnTo>
                    <a:pt x="54" y="2046"/>
                  </a:lnTo>
                  <a:lnTo>
                    <a:pt x="60" y="2046"/>
                  </a:lnTo>
                  <a:lnTo>
                    <a:pt x="66" y="2046"/>
                  </a:lnTo>
                  <a:lnTo>
                    <a:pt x="72" y="2046"/>
                  </a:lnTo>
                  <a:lnTo>
                    <a:pt x="78" y="2046"/>
                  </a:lnTo>
                  <a:lnTo>
                    <a:pt x="84" y="2046"/>
                  </a:lnTo>
                  <a:lnTo>
                    <a:pt x="90" y="2046"/>
                  </a:lnTo>
                  <a:lnTo>
                    <a:pt x="96" y="2046"/>
                  </a:lnTo>
                  <a:lnTo>
                    <a:pt x="102" y="2046"/>
                  </a:lnTo>
                  <a:lnTo>
                    <a:pt x="108" y="2046"/>
                  </a:lnTo>
                  <a:lnTo>
                    <a:pt x="114" y="2046"/>
                  </a:lnTo>
                  <a:lnTo>
                    <a:pt x="120" y="2046"/>
                  </a:lnTo>
                  <a:lnTo>
                    <a:pt x="126" y="2046"/>
                  </a:lnTo>
                  <a:lnTo>
                    <a:pt x="132" y="2046"/>
                  </a:lnTo>
                  <a:lnTo>
                    <a:pt x="138" y="2046"/>
                  </a:lnTo>
                  <a:lnTo>
                    <a:pt x="144" y="2046"/>
                  </a:lnTo>
                  <a:lnTo>
                    <a:pt x="150" y="2046"/>
                  </a:lnTo>
                  <a:lnTo>
                    <a:pt x="156" y="2046"/>
                  </a:lnTo>
                  <a:lnTo>
                    <a:pt x="162" y="2046"/>
                  </a:lnTo>
                  <a:lnTo>
                    <a:pt x="168" y="2046"/>
                  </a:lnTo>
                  <a:lnTo>
                    <a:pt x="174" y="2046"/>
                  </a:lnTo>
                  <a:lnTo>
                    <a:pt x="180" y="2046"/>
                  </a:lnTo>
                  <a:lnTo>
                    <a:pt x="186" y="2046"/>
                  </a:lnTo>
                  <a:lnTo>
                    <a:pt x="192" y="2046"/>
                  </a:lnTo>
                  <a:lnTo>
                    <a:pt x="198" y="2046"/>
                  </a:lnTo>
                  <a:lnTo>
                    <a:pt x="204" y="2046"/>
                  </a:lnTo>
                  <a:lnTo>
                    <a:pt x="210" y="2046"/>
                  </a:lnTo>
                  <a:lnTo>
                    <a:pt x="216" y="2046"/>
                  </a:lnTo>
                  <a:lnTo>
                    <a:pt x="222" y="2046"/>
                  </a:lnTo>
                  <a:lnTo>
                    <a:pt x="228" y="2046"/>
                  </a:lnTo>
                  <a:lnTo>
                    <a:pt x="234" y="2046"/>
                  </a:lnTo>
                  <a:lnTo>
                    <a:pt x="240" y="2046"/>
                  </a:lnTo>
                  <a:lnTo>
                    <a:pt x="246" y="2046"/>
                  </a:lnTo>
                  <a:lnTo>
                    <a:pt x="252" y="2046"/>
                  </a:lnTo>
                  <a:lnTo>
                    <a:pt x="258" y="2046"/>
                  </a:lnTo>
                  <a:lnTo>
                    <a:pt x="264" y="2046"/>
                  </a:lnTo>
                  <a:lnTo>
                    <a:pt x="270" y="2046"/>
                  </a:lnTo>
                  <a:lnTo>
                    <a:pt x="276" y="2046"/>
                  </a:lnTo>
                  <a:lnTo>
                    <a:pt x="282" y="2046"/>
                  </a:lnTo>
                  <a:lnTo>
                    <a:pt x="288" y="2046"/>
                  </a:lnTo>
                  <a:lnTo>
                    <a:pt x="294" y="2046"/>
                  </a:lnTo>
                  <a:lnTo>
                    <a:pt x="300" y="2046"/>
                  </a:lnTo>
                  <a:lnTo>
                    <a:pt x="306" y="2046"/>
                  </a:lnTo>
                  <a:lnTo>
                    <a:pt x="312" y="2046"/>
                  </a:lnTo>
                  <a:lnTo>
                    <a:pt x="318" y="2046"/>
                  </a:lnTo>
                  <a:lnTo>
                    <a:pt x="324" y="2046"/>
                  </a:lnTo>
                  <a:lnTo>
                    <a:pt x="330" y="2046"/>
                  </a:lnTo>
                  <a:lnTo>
                    <a:pt x="336" y="2046"/>
                  </a:lnTo>
                  <a:lnTo>
                    <a:pt x="342" y="2046"/>
                  </a:lnTo>
                  <a:lnTo>
                    <a:pt x="348" y="2046"/>
                  </a:lnTo>
                  <a:lnTo>
                    <a:pt x="354" y="2046"/>
                  </a:lnTo>
                  <a:lnTo>
                    <a:pt x="360" y="2046"/>
                  </a:lnTo>
                  <a:lnTo>
                    <a:pt x="366" y="2046"/>
                  </a:lnTo>
                  <a:lnTo>
                    <a:pt x="372" y="2046"/>
                  </a:lnTo>
                  <a:lnTo>
                    <a:pt x="378" y="2046"/>
                  </a:lnTo>
                  <a:lnTo>
                    <a:pt x="384" y="2046"/>
                  </a:lnTo>
                  <a:lnTo>
                    <a:pt x="390" y="2046"/>
                  </a:lnTo>
                  <a:lnTo>
                    <a:pt x="396" y="2046"/>
                  </a:lnTo>
                  <a:lnTo>
                    <a:pt x="402" y="2046"/>
                  </a:lnTo>
                  <a:lnTo>
                    <a:pt x="408" y="2046"/>
                  </a:lnTo>
                  <a:lnTo>
                    <a:pt x="414" y="2046"/>
                  </a:lnTo>
                  <a:lnTo>
                    <a:pt x="420" y="2046"/>
                  </a:lnTo>
                  <a:lnTo>
                    <a:pt x="426" y="2046"/>
                  </a:lnTo>
                  <a:lnTo>
                    <a:pt x="432" y="2046"/>
                  </a:lnTo>
                  <a:lnTo>
                    <a:pt x="438" y="2046"/>
                  </a:lnTo>
                  <a:lnTo>
                    <a:pt x="444" y="2046"/>
                  </a:lnTo>
                  <a:lnTo>
                    <a:pt x="450" y="2046"/>
                  </a:lnTo>
                  <a:lnTo>
                    <a:pt x="456" y="2046"/>
                  </a:lnTo>
                  <a:lnTo>
                    <a:pt x="462" y="2046"/>
                  </a:lnTo>
                  <a:lnTo>
                    <a:pt x="468" y="2046"/>
                  </a:lnTo>
                  <a:lnTo>
                    <a:pt x="474" y="2046"/>
                  </a:lnTo>
                  <a:lnTo>
                    <a:pt x="480" y="2046"/>
                  </a:lnTo>
                  <a:lnTo>
                    <a:pt x="486" y="2046"/>
                  </a:lnTo>
                  <a:lnTo>
                    <a:pt x="492" y="2046"/>
                  </a:lnTo>
                  <a:lnTo>
                    <a:pt x="498" y="2046"/>
                  </a:lnTo>
                  <a:lnTo>
                    <a:pt x="504" y="2046"/>
                  </a:lnTo>
                  <a:lnTo>
                    <a:pt x="510" y="2046"/>
                  </a:lnTo>
                  <a:lnTo>
                    <a:pt x="516" y="2046"/>
                  </a:lnTo>
                  <a:lnTo>
                    <a:pt x="522" y="2046"/>
                  </a:lnTo>
                  <a:lnTo>
                    <a:pt x="528" y="2046"/>
                  </a:lnTo>
                  <a:lnTo>
                    <a:pt x="534" y="2046"/>
                  </a:lnTo>
                  <a:lnTo>
                    <a:pt x="540" y="2046"/>
                  </a:lnTo>
                  <a:lnTo>
                    <a:pt x="546" y="2046"/>
                  </a:lnTo>
                  <a:lnTo>
                    <a:pt x="552" y="2040"/>
                  </a:lnTo>
                  <a:lnTo>
                    <a:pt x="558" y="2040"/>
                  </a:lnTo>
                  <a:lnTo>
                    <a:pt x="564" y="2040"/>
                  </a:lnTo>
                  <a:lnTo>
                    <a:pt x="570" y="2040"/>
                  </a:lnTo>
                  <a:lnTo>
                    <a:pt x="576" y="2040"/>
                  </a:lnTo>
                  <a:lnTo>
                    <a:pt x="582" y="2040"/>
                  </a:lnTo>
                  <a:lnTo>
                    <a:pt x="588" y="2040"/>
                  </a:lnTo>
                  <a:lnTo>
                    <a:pt x="594" y="2040"/>
                  </a:lnTo>
                  <a:lnTo>
                    <a:pt x="600" y="2040"/>
                  </a:lnTo>
                  <a:lnTo>
                    <a:pt x="606" y="2034"/>
                  </a:lnTo>
                  <a:lnTo>
                    <a:pt x="612" y="2034"/>
                  </a:lnTo>
                  <a:lnTo>
                    <a:pt x="618" y="2034"/>
                  </a:lnTo>
                  <a:lnTo>
                    <a:pt x="624" y="2034"/>
                  </a:lnTo>
                  <a:lnTo>
                    <a:pt x="630" y="2028"/>
                  </a:lnTo>
                  <a:lnTo>
                    <a:pt x="636" y="2028"/>
                  </a:lnTo>
                  <a:lnTo>
                    <a:pt x="642" y="2028"/>
                  </a:lnTo>
                  <a:lnTo>
                    <a:pt x="648" y="2022"/>
                  </a:lnTo>
                  <a:lnTo>
                    <a:pt x="654" y="2016"/>
                  </a:lnTo>
                  <a:lnTo>
                    <a:pt x="660" y="2016"/>
                  </a:lnTo>
                  <a:lnTo>
                    <a:pt x="666" y="2010"/>
                  </a:lnTo>
                  <a:lnTo>
                    <a:pt x="672" y="2010"/>
                  </a:lnTo>
                  <a:lnTo>
                    <a:pt x="678" y="2004"/>
                  </a:lnTo>
                  <a:lnTo>
                    <a:pt x="684" y="1998"/>
                  </a:lnTo>
                  <a:lnTo>
                    <a:pt x="690" y="1992"/>
                  </a:lnTo>
                  <a:lnTo>
                    <a:pt x="696" y="1986"/>
                  </a:lnTo>
                  <a:lnTo>
                    <a:pt x="702" y="1980"/>
                  </a:lnTo>
                  <a:lnTo>
                    <a:pt x="708" y="1974"/>
                  </a:lnTo>
                  <a:lnTo>
                    <a:pt x="714" y="1968"/>
                  </a:lnTo>
                  <a:lnTo>
                    <a:pt x="720" y="1962"/>
                  </a:lnTo>
                  <a:lnTo>
                    <a:pt x="726" y="1956"/>
                  </a:lnTo>
                  <a:lnTo>
                    <a:pt x="726" y="1950"/>
                  </a:lnTo>
                  <a:lnTo>
                    <a:pt x="732" y="1944"/>
                  </a:lnTo>
                  <a:lnTo>
                    <a:pt x="738" y="1938"/>
                  </a:lnTo>
                  <a:lnTo>
                    <a:pt x="738" y="1932"/>
                  </a:lnTo>
                  <a:lnTo>
                    <a:pt x="744" y="1926"/>
                  </a:lnTo>
                  <a:lnTo>
                    <a:pt x="744" y="1920"/>
                  </a:lnTo>
                  <a:lnTo>
                    <a:pt x="750" y="1914"/>
                  </a:lnTo>
                  <a:lnTo>
                    <a:pt x="750" y="1908"/>
                  </a:lnTo>
                  <a:lnTo>
                    <a:pt x="756" y="1902"/>
                  </a:lnTo>
                  <a:lnTo>
                    <a:pt x="756" y="1896"/>
                  </a:lnTo>
                  <a:lnTo>
                    <a:pt x="762" y="1890"/>
                  </a:lnTo>
                  <a:lnTo>
                    <a:pt x="762" y="1884"/>
                  </a:lnTo>
                  <a:lnTo>
                    <a:pt x="762" y="1878"/>
                  </a:lnTo>
                  <a:lnTo>
                    <a:pt x="768" y="1872"/>
                  </a:lnTo>
                  <a:lnTo>
                    <a:pt x="768" y="1866"/>
                  </a:lnTo>
                  <a:lnTo>
                    <a:pt x="774" y="1860"/>
                  </a:lnTo>
                  <a:lnTo>
                    <a:pt x="774" y="1854"/>
                  </a:lnTo>
                  <a:lnTo>
                    <a:pt x="774" y="1848"/>
                  </a:lnTo>
                  <a:lnTo>
                    <a:pt x="780" y="1842"/>
                  </a:lnTo>
                  <a:lnTo>
                    <a:pt x="780" y="1836"/>
                  </a:lnTo>
                  <a:lnTo>
                    <a:pt x="780" y="1830"/>
                  </a:lnTo>
                  <a:lnTo>
                    <a:pt x="786" y="1824"/>
                  </a:lnTo>
                  <a:lnTo>
                    <a:pt x="786" y="1818"/>
                  </a:lnTo>
                  <a:lnTo>
                    <a:pt x="786" y="1812"/>
                  </a:lnTo>
                  <a:lnTo>
                    <a:pt x="792" y="1806"/>
                  </a:lnTo>
                  <a:lnTo>
                    <a:pt x="792" y="1794"/>
                  </a:lnTo>
                  <a:lnTo>
                    <a:pt x="798" y="1788"/>
                  </a:lnTo>
                  <a:lnTo>
                    <a:pt x="798" y="1782"/>
                  </a:lnTo>
                  <a:lnTo>
                    <a:pt x="798" y="1776"/>
                  </a:lnTo>
                  <a:lnTo>
                    <a:pt x="804" y="1764"/>
                  </a:lnTo>
                  <a:lnTo>
                    <a:pt x="804" y="1758"/>
                  </a:lnTo>
                  <a:lnTo>
                    <a:pt x="804" y="1752"/>
                  </a:lnTo>
                  <a:lnTo>
                    <a:pt x="810" y="1740"/>
                  </a:lnTo>
                  <a:lnTo>
                    <a:pt x="810" y="1734"/>
                  </a:lnTo>
                  <a:lnTo>
                    <a:pt x="810" y="1722"/>
                  </a:lnTo>
                  <a:lnTo>
                    <a:pt x="816" y="1716"/>
                  </a:lnTo>
                  <a:lnTo>
                    <a:pt x="816" y="1704"/>
                  </a:lnTo>
                  <a:lnTo>
                    <a:pt x="822" y="1698"/>
                  </a:lnTo>
                  <a:lnTo>
                    <a:pt x="822" y="1686"/>
                  </a:lnTo>
                  <a:lnTo>
                    <a:pt x="822" y="1680"/>
                  </a:lnTo>
                  <a:lnTo>
                    <a:pt x="828" y="1668"/>
                  </a:lnTo>
                  <a:lnTo>
                    <a:pt x="828" y="1656"/>
                  </a:lnTo>
                  <a:lnTo>
                    <a:pt x="828" y="1650"/>
                  </a:lnTo>
                  <a:lnTo>
                    <a:pt x="834" y="1638"/>
                  </a:lnTo>
                  <a:lnTo>
                    <a:pt x="834" y="1626"/>
                  </a:lnTo>
                  <a:lnTo>
                    <a:pt x="834" y="1620"/>
                  </a:lnTo>
                  <a:lnTo>
                    <a:pt x="840" y="1608"/>
                  </a:lnTo>
                  <a:lnTo>
                    <a:pt x="840" y="1596"/>
                  </a:lnTo>
                  <a:lnTo>
                    <a:pt x="840" y="1584"/>
                  </a:lnTo>
                  <a:lnTo>
                    <a:pt x="846" y="1572"/>
                  </a:lnTo>
                  <a:lnTo>
                    <a:pt x="846" y="1560"/>
                  </a:lnTo>
                  <a:lnTo>
                    <a:pt x="852" y="1548"/>
                  </a:lnTo>
                  <a:lnTo>
                    <a:pt x="852" y="1536"/>
                  </a:lnTo>
                  <a:lnTo>
                    <a:pt x="852" y="1524"/>
                  </a:lnTo>
                  <a:lnTo>
                    <a:pt x="858" y="1512"/>
                  </a:lnTo>
                  <a:lnTo>
                    <a:pt x="858" y="1500"/>
                  </a:lnTo>
                  <a:lnTo>
                    <a:pt x="858" y="1488"/>
                  </a:lnTo>
                  <a:lnTo>
                    <a:pt x="864" y="1476"/>
                  </a:lnTo>
                  <a:lnTo>
                    <a:pt x="864" y="1464"/>
                  </a:lnTo>
                  <a:lnTo>
                    <a:pt x="864" y="1452"/>
                  </a:lnTo>
                  <a:lnTo>
                    <a:pt x="870" y="1434"/>
                  </a:lnTo>
                  <a:lnTo>
                    <a:pt x="870" y="1422"/>
                  </a:lnTo>
                  <a:lnTo>
                    <a:pt x="876" y="1410"/>
                  </a:lnTo>
                  <a:lnTo>
                    <a:pt x="876" y="1392"/>
                  </a:lnTo>
                  <a:lnTo>
                    <a:pt x="876" y="1380"/>
                  </a:lnTo>
                  <a:lnTo>
                    <a:pt x="882" y="1368"/>
                  </a:lnTo>
                  <a:lnTo>
                    <a:pt x="882" y="1350"/>
                  </a:lnTo>
                  <a:lnTo>
                    <a:pt x="882" y="1338"/>
                  </a:lnTo>
                  <a:lnTo>
                    <a:pt x="888" y="1326"/>
                  </a:lnTo>
                  <a:lnTo>
                    <a:pt x="888" y="1308"/>
                  </a:lnTo>
                  <a:lnTo>
                    <a:pt x="888" y="1296"/>
                  </a:lnTo>
                  <a:lnTo>
                    <a:pt x="894" y="1278"/>
                  </a:lnTo>
                  <a:lnTo>
                    <a:pt x="894" y="1260"/>
                  </a:lnTo>
                  <a:lnTo>
                    <a:pt x="894" y="1248"/>
                  </a:lnTo>
                  <a:lnTo>
                    <a:pt x="900" y="1230"/>
                  </a:lnTo>
                  <a:lnTo>
                    <a:pt x="900" y="1218"/>
                  </a:lnTo>
                  <a:lnTo>
                    <a:pt x="906" y="1200"/>
                  </a:lnTo>
                  <a:lnTo>
                    <a:pt x="906" y="1182"/>
                  </a:lnTo>
                  <a:lnTo>
                    <a:pt x="906" y="1170"/>
                  </a:lnTo>
                  <a:lnTo>
                    <a:pt x="912" y="1152"/>
                  </a:lnTo>
                  <a:lnTo>
                    <a:pt x="912" y="1134"/>
                  </a:lnTo>
                  <a:lnTo>
                    <a:pt x="912" y="1122"/>
                  </a:lnTo>
                  <a:lnTo>
                    <a:pt x="918" y="1104"/>
                  </a:lnTo>
                  <a:lnTo>
                    <a:pt x="918" y="1086"/>
                  </a:lnTo>
                  <a:lnTo>
                    <a:pt x="918" y="1068"/>
                  </a:lnTo>
                  <a:lnTo>
                    <a:pt x="924" y="1050"/>
                  </a:lnTo>
                  <a:lnTo>
                    <a:pt x="924" y="1038"/>
                  </a:lnTo>
                  <a:lnTo>
                    <a:pt x="930" y="1020"/>
                  </a:lnTo>
                  <a:lnTo>
                    <a:pt x="930" y="1002"/>
                  </a:lnTo>
                  <a:lnTo>
                    <a:pt x="930" y="984"/>
                  </a:lnTo>
                  <a:lnTo>
                    <a:pt x="936" y="966"/>
                  </a:lnTo>
                  <a:lnTo>
                    <a:pt x="936" y="948"/>
                  </a:lnTo>
                  <a:lnTo>
                    <a:pt x="936" y="930"/>
                  </a:lnTo>
                  <a:lnTo>
                    <a:pt x="942" y="918"/>
                  </a:lnTo>
                  <a:lnTo>
                    <a:pt x="942" y="900"/>
                  </a:lnTo>
                  <a:lnTo>
                    <a:pt x="942" y="882"/>
                  </a:lnTo>
                  <a:lnTo>
                    <a:pt x="948" y="864"/>
                  </a:lnTo>
                  <a:lnTo>
                    <a:pt x="948" y="846"/>
                  </a:lnTo>
                  <a:lnTo>
                    <a:pt x="954" y="828"/>
                  </a:lnTo>
                  <a:lnTo>
                    <a:pt x="954" y="810"/>
                  </a:lnTo>
                  <a:lnTo>
                    <a:pt x="954" y="792"/>
                  </a:lnTo>
                  <a:lnTo>
                    <a:pt x="960" y="774"/>
                  </a:lnTo>
                  <a:lnTo>
                    <a:pt x="960" y="756"/>
                  </a:lnTo>
                  <a:lnTo>
                    <a:pt x="960" y="738"/>
                  </a:lnTo>
                  <a:lnTo>
                    <a:pt x="966" y="720"/>
                  </a:lnTo>
                  <a:lnTo>
                    <a:pt x="966" y="708"/>
                  </a:lnTo>
                  <a:lnTo>
                    <a:pt x="966" y="690"/>
                  </a:lnTo>
                  <a:lnTo>
                    <a:pt x="972" y="672"/>
                  </a:lnTo>
                  <a:lnTo>
                    <a:pt x="972" y="654"/>
                  </a:lnTo>
                  <a:lnTo>
                    <a:pt x="972" y="636"/>
                  </a:lnTo>
                  <a:lnTo>
                    <a:pt x="978" y="618"/>
                  </a:lnTo>
                  <a:lnTo>
                    <a:pt x="978" y="600"/>
                  </a:lnTo>
                  <a:lnTo>
                    <a:pt x="984" y="582"/>
                  </a:lnTo>
                  <a:lnTo>
                    <a:pt x="984" y="570"/>
                  </a:lnTo>
                  <a:lnTo>
                    <a:pt x="984" y="552"/>
                  </a:lnTo>
                  <a:lnTo>
                    <a:pt x="990" y="534"/>
                  </a:lnTo>
                  <a:lnTo>
                    <a:pt x="990" y="516"/>
                  </a:lnTo>
                  <a:lnTo>
                    <a:pt x="990" y="504"/>
                  </a:lnTo>
                  <a:lnTo>
                    <a:pt x="996" y="486"/>
                  </a:lnTo>
                  <a:lnTo>
                    <a:pt x="996" y="468"/>
                  </a:lnTo>
                  <a:lnTo>
                    <a:pt x="996" y="450"/>
                  </a:lnTo>
                  <a:lnTo>
                    <a:pt x="1002" y="438"/>
                  </a:lnTo>
                  <a:lnTo>
                    <a:pt x="1002" y="420"/>
                  </a:lnTo>
                  <a:lnTo>
                    <a:pt x="1008" y="408"/>
                  </a:lnTo>
                  <a:lnTo>
                    <a:pt x="1008" y="390"/>
                  </a:lnTo>
                  <a:lnTo>
                    <a:pt x="1008" y="378"/>
                  </a:lnTo>
                  <a:lnTo>
                    <a:pt x="1014" y="360"/>
                  </a:lnTo>
                  <a:lnTo>
                    <a:pt x="1014" y="348"/>
                  </a:lnTo>
                  <a:lnTo>
                    <a:pt x="1014" y="330"/>
                  </a:lnTo>
                  <a:lnTo>
                    <a:pt x="1020" y="318"/>
                  </a:lnTo>
                  <a:lnTo>
                    <a:pt x="1020" y="300"/>
                  </a:lnTo>
                  <a:lnTo>
                    <a:pt x="1020" y="288"/>
                  </a:lnTo>
                  <a:lnTo>
                    <a:pt x="1026" y="276"/>
                  </a:lnTo>
                  <a:lnTo>
                    <a:pt x="1026" y="264"/>
                  </a:lnTo>
                  <a:lnTo>
                    <a:pt x="1032" y="246"/>
                  </a:lnTo>
                  <a:lnTo>
                    <a:pt x="1032" y="234"/>
                  </a:lnTo>
                  <a:lnTo>
                    <a:pt x="1032" y="222"/>
                  </a:lnTo>
                  <a:lnTo>
                    <a:pt x="1038" y="210"/>
                  </a:lnTo>
                  <a:lnTo>
                    <a:pt x="1038" y="198"/>
                  </a:lnTo>
                  <a:lnTo>
                    <a:pt x="1038" y="186"/>
                  </a:lnTo>
                  <a:lnTo>
                    <a:pt x="1044" y="174"/>
                  </a:lnTo>
                  <a:lnTo>
                    <a:pt x="1044" y="168"/>
                  </a:lnTo>
                  <a:lnTo>
                    <a:pt x="1044" y="156"/>
                  </a:lnTo>
                  <a:lnTo>
                    <a:pt x="1050" y="144"/>
                  </a:lnTo>
                  <a:lnTo>
                    <a:pt x="1050" y="132"/>
                  </a:lnTo>
                  <a:lnTo>
                    <a:pt x="1050" y="126"/>
                  </a:lnTo>
                  <a:lnTo>
                    <a:pt x="1056" y="114"/>
                  </a:lnTo>
                  <a:lnTo>
                    <a:pt x="1056" y="108"/>
                  </a:lnTo>
                  <a:lnTo>
                    <a:pt x="1062" y="96"/>
                  </a:lnTo>
                  <a:lnTo>
                    <a:pt x="1062" y="90"/>
                  </a:lnTo>
                  <a:lnTo>
                    <a:pt x="1062" y="78"/>
                  </a:lnTo>
                  <a:lnTo>
                    <a:pt x="1068" y="72"/>
                  </a:lnTo>
                  <a:lnTo>
                    <a:pt x="1068" y="66"/>
                  </a:lnTo>
                  <a:lnTo>
                    <a:pt x="1068" y="60"/>
                  </a:lnTo>
                  <a:lnTo>
                    <a:pt x="1074" y="54"/>
                  </a:lnTo>
                  <a:lnTo>
                    <a:pt x="1074" y="48"/>
                  </a:lnTo>
                  <a:lnTo>
                    <a:pt x="1074" y="42"/>
                  </a:lnTo>
                  <a:lnTo>
                    <a:pt x="1080" y="36"/>
                  </a:lnTo>
                  <a:lnTo>
                    <a:pt x="1080" y="30"/>
                  </a:lnTo>
                  <a:lnTo>
                    <a:pt x="1086" y="24"/>
                  </a:lnTo>
                  <a:lnTo>
                    <a:pt x="1086" y="18"/>
                  </a:lnTo>
                  <a:lnTo>
                    <a:pt x="1092" y="12"/>
                  </a:lnTo>
                  <a:lnTo>
                    <a:pt x="1098" y="6"/>
                  </a:lnTo>
                  <a:lnTo>
                    <a:pt x="1104" y="0"/>
                  </a:lnTo>
                  <a:lnTo>
                    <a:pt x="1110" y="0"/>
                  </a:lnTo>
                  <a:lnTo>
                    <a:pt x="1116" y="6"/>
                  </a:lnTo>
                  <a:lnTo>
                    <a:pt x="1122" y="12"/>
                  </a:lnTo>
                  <a:lnTo>
                    <a:pt x="1128" y="18"/>
                  </a:lnTo>
                  <a:lnTo>
                    <a:pt x="1128" y="24"/>
                  </a:lnTo>
                  <a:lnTo>
                    <a:pt x="1134" y="30"/>
                  </a:lnTo>
                  <a:lnTo>
                    <a:pt x="1134" y="36"/>
                  </a:lnTo>
                  <a:lnTo>
                    <a:pt x="1140" y="42"/>
                  </a:lnTo>
                  <a:lnTo>
                    <a:pt x="1140" y="48"/>
                  </a:lnTo>
                  <a:lnTo>
                    <a:pt x="1140" y="54"/>
                  </a:lnTo>
                  <a:lnTo>
                    <a:pt x="1146" y="60"/>
                  </a:lnTo>
                  <a:lnTo>
                    <a:pt x="1146" y="66"/>
                  </a:lnTo>
                  <a:lnTo>
                    <a:pt x="1146" y="72"/>
                  </a:lnTo>
                  <a:lnTo>
                    <a:pt x="1152" y="78"/>
                  </a:lnTo>
                  <a:lnTo>
                    <a:pt x="1152" y="90"/>
                  </a:lnTo>
                  <a:lnTo>
                    <a:pt x="1152" y="96"/>
                  </a:lnTo>
                  <a:lnTo>
                    <a:pt x="1158" y="108"/>
                  </a:lnTo>
                  <a:lnTo>
                    <a:pt x="1158" y="114"/>
                  </a:lnTo>
                  <a:lnTo>
                    <a:pt x="1164" y="126"/>
                  </a:lnTo>
                  <a:lnTo>
                    <a:pt x="1164" y="132"/>
                  </a:lnTo>
                  <a:lnTo>
                    <a:pt x="1164" y="144"/>
                  </a:lnTo>
                  <a:lnTo>
                    <a:pt x="1170" y="156"/>
                  </a:lnTo>
                  <a:lnTo>
                    <a:pt x="1170" y="168"/>
                  </a:lnTo>
                  <a:lnTo>
                    <a:pt x="1170" y="174"/>
                  </a:lnTo>
                  <a:lnTo>
                    <a:pt x="1176" y="186"/>
                  </a:lnTo>
                  <a:lnTo>
                    <a:pt x="1176" y="198"/>
                  </a:lnTo>
                  <a:lnTo>
                    <a:pt x="1176" y="210"/>
                  </a:lnTo>
                  <a:lnTo>
                    <a:pt x="1182" y="222"/>
                  </a:lnTo>
                  <a:lnTo>
                    <a:pt x="1182" y="234"/>
                  </a:lnTo>
                  <a:lnTo>
                    <a:pt x="1182" y="246"/>
                  </a:lnTo>
                  <a:lnTo>
                    <a:pt x="1188" y="264"/>
                  </a:lnTo>
                  <a:lnTo>
                    <a:pt x="1188" y="276"/>
                  </a:lnTo>
                  <a:lnTo>
                    <a:pt x="1194" y="288"/>
                  </a:lnTo>
                  <a:lnTo>
                    <a:pt x="1194" y="300"/>
                  </a:lnTo>
                  <a:lnTo>
                    <a:pt x="1194" y="318"/>
                  </a:lnTo>
                  <a:lnTo>
                    <a:pt x="1200" y="330"/>
                  </a:lnTo>
                  <a:lnTo>
                    <a:pt x="1200" y="348"/>
                  </a:lnTo>
                  <a:lnTo>
                    <a:pt x="1200" y="360"/>
                  </a:lnTo>
                  <a:lnTo>
                    <a:pt x="1206" y="378"/>
                  </a:lnTo>
                  <a:lnTo>
                    <a:pt x="1206" y="390"/>
                  </a:lnTo>
                  <a:lnTo>
                    <a:pt x="1206" y="408"/>
                  </a:lnTo>
                  <a:lnTo>
                    <a:pt x="1212" y="420"/>
                  </a:lnTo>
                  <a:lnTo>
                    <a:pt x="1212" y="438"/>
                  </a:lnTo>
                  <a:lnTo>
                    <a:pt x="1218" y="450"/>
                  </a:lnTo>
                  <a:lnTo>
                    <a:pt x="1218" y="468"/>
                  </a:lnTo>
                  <a:lnTo>
                    <a:pt x="1218" y="486"/>
                  </a:lnTo>
                  <a:lnTo>
                    <a:pt x="1224" y="504"/>
                  </a:lnTo>
                  <a:lnTo>
                    <a:pt x="1224" y="516"/>
                  </a:lnTo>
                  <a:lnTo>
                    <a:pt x="1224" y="534"/>
                  </a:lnTo>
                  <a:lnTo>
                    <a:pt x="1230" y="552"/>
                  </a:lnTo>
                  <a:lnTo>
                    <a:pt x="1230" y="570"/>
                  </a:lnTo>
                  <a:lnTo>
                    <a:pt x="1230" y="582"/>
                  </a:lnTo>
                  <a:lnTo>
                    <a:pt x="1236" y="600"/>
                  </a:lnTo>
                  <a:lnTo>
                    <a:pt x="1236" y="618"/>
                  </a:lnTo>
                  <a:lnTo>
                    <a:pt x="1242" y="636"/>
                  </a:lnTo>
                  <a:lnTo>
                    <a:pt x="1242" y="654"/>
                  </a:lnTo>
                  <a:lnTo>
                    <a:pt x="1242" y="672"/>
                  </a:lnTo>
                  <a:lnTo>
                    <a:pt x="1248" y="690"/>
                  </a:lnTo>
                  <a:lnTo>
                    <a:pt x="1248" y="708"/>
                  </a:lnTo>
                  <a:lnTo>
                    <a:pt x="1248" y="720"/>
                  </a:lnTo>
                  <a:lnTo>
                    <a:pt x="1254" y="738"/>
                  </a:lnTo>
                  <a:lnTo>
                    <a:pt x="1254" y="756"/>
                  </a:lnTo>
                  <a:lnTo>
                    <a:pt x="1254" y="774"/>
                  </a:lnTo>
                  <a:lnTo>
                    <a:pt x="1260" y="792"/>
                  </a:lnTo>
                  <a:lnTo>
                    <a:pt x="1260" y="810"/>
                  </a:lnTo>
                  <a:lnTo>
                    <a:pt x="1260" y="828"/>
                  </a:lnTo>
                  <a:lnTo>
                    <a:pt x="1266" y="846"/>
                  </a:lnTo>
                  <a:lnTo>
                    <a:pt x="1266" y="864"/>
                  </a:lnTo>
                  <a:lnTo>
                    <a:pt x="1272" y="882"/>
                  </a:lnTo>
                  <a:lnTo>
                    <a:pt x="1272" y="900"/>
                  </a:lnTo>
                  <a:lnTo>
                    <a:pt x="1272" y="918"/>
                  </a:lnTo>
                  <a:lnTo>
                    <a:pt x="1278" y="930"/>
                  </a:lnTo>
                  <a:lnTo>
                    <a:pt x="1278" y="948"/>
                  </a:lnTo>
                  <a:lnTo>
                    <a:pt x="1278" y="966"/>
                  </a:lnTo>
                  <a:lnTo>
                    <a:pt x="1284" y="984"/>
                  </a:lnTo>
                  <a:lnTo>
                    <a:pt x="1284" y="1002"/>
                  </a:lnTo>
                  <a:lnTo>
                    <a:pt x="1284" y="1020"/>
                  </a:lnTo>
                  <a:lnTo>
                    <a:pt x="1290" y="1038"/>
                  </a:lnTo>
                  <a:lnTo>
                    <a:pt x="1290" y="1050"/>
                  </a:lnTo>
                  <a:lnTo>
                    <a:pt x="1296" y="1068"/>
                  </a:lnTo>
                  <a:lnTo>
                    <a:pt x="1296" y="1086"/>
                  </a:lnTo>
                  <a:lnTo>
                    <a:pt x="1296" y="1104"/>
                  </a:lnTo>
                  <a:lnTo>
                    <a:pt x="1302" y="1122"/>
                  </a:lnTo>
                  <a:lnTo>
                    <a:pt x="1302" y="1134"/>
                  </a:lnTo>
                  <a:lnTo>
                    <a:pt x="1302" y="1152"/>
                  </a:lnTo>
                  <a:lnTo>
                    <a:pt x="1308" y="1170"/>
                  </a:lnTo>
                  <a:lnTo>
                    <a:pt x="1308" y="1182"/>
                  </a:lnTo>
                  <a:lnTo>
                    <a:pt x="1308" y="1200"/>
                  </a:lnTo>
                  <a:lnTo>
                    <a:pt x="1314" y="1218"/>
                  </a:lnTo>
                  <a:lnTo>
                    <a:pt x="1314" y="1230"/>
                  </a:lnTo>
                  <a:lnTo>
                    <a:pt x="1320" y="1248"/>
                  </a:lnTo>
                  <a:lnTo>
                    <a:pt x="1320" y="1260"/>
                  </a:lnTo>
                  <a:lnTo>
                    <a:pt x="1320" y="1278"/>
                  </a:lnTo>
                  <a:lnTo>
                    <a:pt x="1326" y="1296"/>
                  </a:lnTo>
                  <a:lnTo>
                    <a:pt x="1326" y="1308"/>
                  </a:lnTo>
                  <a:lnTo>
                    <a:pt x="1326" y="1326"/>
                  </a:lnTo>
                  <a:lnTo>
                    <a:pt x="1332" y="1338"/>
                  </a:lnTo>
                  <a:lnTo>
                    <a:pt x="1332" y="1350"/>
                  </a:lnTo>
                  <a:lnTo>
                    <a:pt x="1332" y="1368"/>
                  </a:lnTo>
                  <a:lnTo>
                    <a:pt x="1338" y="1380"/>
                  </a:lnTo>
                  <a:lnTo>
                    <a:pt x="1338" y="1392"/>
                  </a:lnTo>
                  <a:lnTo>
                    <a:pt x="1338" y="1410"/>
                  </a:lnTo>
                  <a:lnTo>
                    <a:pt x="1344" y="1422"/>
                  </a:lnTo>
                  <a:lnTo>
                    <a:pt x="1344" y="1434"/>
                  </a:lnTo>
                  <a:lnTo>
                    <a:pt x="1350" y="1452"/>
                  </a:lnTo>
                  <a:lnTo>
                    <a:pt x="1350" y="1464"/>
                  </a:lnTo>
                  <a:lnTo>
                    <a:pt x="1350" y="1476"/>
                  </a:lnTo>
                  <a:lnTo>
                    <a:pt x="1356" y="1488"/>
                  </a:lnTo>
                  <a:lnTo>
                    <a:pt x="1356" y="1500"/>
                  </a:lnTo>
                  <a:lnTo>
                    <a:pt x="1356" y="1512"/>
                  </a:lnTo>
                  <a:lnTo>
                    <a:pt x="1362" y="1524"/>
                  </a:lnTo>
                  <a:lnTo>
                    <a:pt x="1362" y="1536"/>
                  </a:lnTo>
                  <a:lnTo>
                    <a:pt x="1362" y="1548"/>
                  </a:lnTo>
                  <a:lnTo>
                    <a:pt x="1368" y="1560"/>
                  </a:lnTo>
                  <a:lnTo>
                    <a:pt x="1368" y="1572"/>
                  </a:lnTo>
                  <a:lnTo>
                    <a:pt x="1374" y="1584"/>
                  </a:lnTo>
                  <a:lnTo>
                    <a:pt x="1374" y="1596"/>
                  </a:lnTo>
                  <a:lnTo>
                    <a:pt x="1374" y="1608"/>
                  </a:lnTo>
                  <a:lnTo>
                    <a:pt x="1380" y="1620"/>
                  </a:lnTo>
                  <a:lnTo>
                    <a:pt x="1380" y="1626"/>
                  </a:lnTo>
                  <a:lnTo>
                    <a:pt x="1380" y="1638"/>
                  </a:lnTo>
                  <a:lnTo>
                    <a:pt x="1386" y="1650"/>
                  </a:lnTo>
                  <a:lnTo>
                    <a:pt x="1386" y="1656"/>
                  </a:lnTo>
                  <a:lnTo>
                    <a:pt x="1386" y="1668"/>
                  </a:lnTo>
                  <a:lnTo>
                    <a:pt x="1392" y="1680"/>
                  </a:lnTo>
                  <a:lnTo>
                    <a:pt x="1392" y="1686"/>
                  </a:lnTo>
                  <a:lnTo>
                    <a:pt x="1392" y="1698"/>
                  </a:lnTo>
                  <a:lnTo>
                    <a:pt x="1398" y="1704"/>
                  </a:lnTo>
                  <a:lnTo>
                    <a:pt x="1398" y="1716"/>
                  </a:lnTo>
                  <a:lnTo>
                    <a:pt x="1404" y="1722"/>
                  </a:lnTo>
                  <a:lnTo>
                    <a:pt x="1404" y="1734"/>
                  </a:lnTo>
                  <a:lnTo>
                    <a:pt x="1404" y="1740"/>
                  </a:lnTo>
                  <a:lnTo>
                    <a:pt x="1410" y="1752"/>
                  </a:lnTo>
                  <a:lnTo>
                    <a:pt x="1410" y="1758"/>
                  </a:lnTo>
                  <a:lnTo>
                    <a:pt x="1410" y="1764"/>
                  </a:lnTo>
                  <a:lnTo>
                    <a:pt x="1416" y="1776"/>
                  </a:lnTo>
                  <a:lnTo>
                    <a:pt x="1416" y="1782"/>
                  </a:lnTo>
                  <a:lnTo>
                    <a:pt x="1416" y="1788"/>
                  </a:lnTo>
                  <a:lnTo>
                    <a:pt x="1422" y="1794"/>
                  </a:lnTo>
                  <a:lnTo>
                    <a:pt x="1422" y="1806"/>
                  </a:lnTo>
                  <a:lnTo>
                    <a:pt x="1428" y="1812"/>
                  </a:lnTo>
                  <a:lnTo>
                    <a:pt x="1428" y="1818"/>
                  </a:lnTo>
                  <a:lnTo>
                    <a:pt x="1428" y="1824"/>
                  </a:lnTo>
                  <a:lnTo>
                    <a:pt x="1434" y="1830"/>
                  </a:lnTo>
                  <a:lnTo>
                    <a:pt x="1434" y="1836"/>
                  </a:lnTo>
                  <a:lnTo>
                    <a:pt x="1434" y="1842"/>
                  </a:lnTo>
                  <a:lnTo>
                    <a:pt x="1440" y="1848"/>
                  </a:lnTo>
                  <a:lnTo>
                    <a:pt x="1440" y="1854"/>
                  </a:lnTo>
                  <a:lnTo>
                    <a:pt x="1440" y="1860"/>
                  </a:lnTo>
                  <a:lnTo>
                    <a:pt x="1446" y="1866"/>
                  </a:lnTo>
                  <a:lnTo>
                    <a:pt x="1446" y="1872"/>
                  </a:lnTo>
                  <a:lnTo>
                    <a:pt x="1452" y="1878"/>
                  </a:lnTo>
                  <a:lnTo>
                    <a:pt x="1452" y="1884"/>
                  </a:lnTo>
                  <a:lnTo>
                    <a:pt x="1458" y="1890"/>
                  </a:lnTo>
                  <a:lnTo>
                    <a:pt x="1458" y="1896"/>
                  </a:lnTo>
                  <a:lnTo>
                    <a:pt x="1458" y="1902"/>
                  </a:lnTo>
                  <a:lnTo>
                    <a:pt x="1464" y="1908"/>
                  </a:lnTo>
                  <a:lnTo>
                    <a:pt x="1464" y="1914"/>
                  </a:lnTo>
                  <a:lnTo>
                    <a:pt x="1470" y="1920"/>
                  </a:lnTo>
                  <a:lnTo>
                    <a:pt x="1470" y="1926"/>
                  </a:lnTo>
                  <a:lnTo>
                    <a:pt x="1476" y="1932"/>
                  </a:lnTo>
                  <a:lnTo>
                    <a:pt x="1482" y="1938"/>
                  </a:lnTo>
                  <a:lnTo>
                    <a:pt x="1482" y="1944"/>
                  </a:lnTo>
                  <a:lnTo>
                    <a:pt x="1488" y="1950"/>
                  </a:lnTo>
                  <a:lnTo>
                    <a:pt x="1488" y="1956"/>
                  </a:lnTo>
                  <a:lnTo>
                    <a:pt x="1494" y="1962"/>
                  </a:lnTo>
                  <a:lnTo>
                    <a:pt x="1500" y="1968"/>
                  </a:lnTo>
                  <a:lnTo>
                    <a:pt x="1506" y="1974"/>
                  </a:lnTo>
                  <a:lnTo>
                    <a:pt x="1512" y="1980"/>
                  </a:lnTo>
                  <a:lnTo>
                    <a:pt x="1518" y="1986"/>
                  </a:lnTo>
                  <a:lnTo>
                    <a:pt x="1524" y="1992"/>
                  </a:lnTo>
                  <a:lnTo>
                    <a:pt x="1530" y="1998"/>
                  </a:lnTo>
                  <a:lnTo>
                    <a:pt x="1536" y="2004"/>
                  </a:lnTo>
                  <a:lnTo>
                    <a:pt x="1542" y="2010"/>
                  </a:lnTo>
                  <a:lnTo>
                    <a:pt x="1548" y="2016"/>
                  </a:lnTo>
                  <a:lnTo>
                    <a:pt x="1554" y="2016"/>
                  </a:lnTo>
                  <a:lnTo>
                    <a:pt x="1560" y="2022"/>
                  </a:lnTo>
                  <a:lnTo>
                    <a:pt x="1566" y="2022"/>
                  </a:lnTo>
                  <a:lnTo>
                    <a:pt x="1572" y="2028"/>
                  </a:lnTo>
                  <a:lnTo>
                    <a:pt x="1578" y="2028"/>
                  </a:lnTo>
                  <a:lnTo>
                    <a:pt x="1584" y="2028"/>
                  </a:lnTo>
                  <a:lnTo>
                    <a:pt x="1590" y="2034"/>
                  </a:lnTo>
                  <a:lnTo>
                    <a:pt x="1596" y="2034"/>
                  </a:lnTo>
                  <a:lnTo>
                    <a:pt x="1602" y="2034"/>
                  </a:lnTo>
                  <a:lnTo>
                    <a:pt x="1608" y="2034"/>
                  </a:lnTo>
                  <a:lnTo>
                    <a:pt x="1614" y="2040"/>
                  </a:lnTo>
                  <a:lnTo>
                    <a:pt x="1620" y="2040"/>
                  </a:lnTo>
                  <a:lnTo>
                    <a:pt x="1626" y="2040"/>
                  </a:lnTo>
                  <a:lnTo>
                    <a:pt x="1632" y="2040"/>
                  </a:lnTo>
                  <a:lnTo>
                    <a:pt x="1638" y="2040"/>
                  </a:lnTo>
                  <a:lnTo>
                    <a:pt x="1644" y="2040"/>
                  </a:lnTo>
                  <a:lnTo>
                    <a:pt x="1650" y="2040"/>
                  </a:lnTo>
                  <a:lnTo>
                    <a:pt x="1656" y="2040"/>
                  </a:lnTo>
                  <a:lnTo>
                    <a:pt x="1662" y="2046"/>
                  </a:lnTo>
                  <a:lnTo>
                    <a:pt x="1668" y="2046"/>
                  </a:lnTo>
                  <a:lnTo>
                    <a:pt x="1674" y="2046"/>
                  </a:lnTo>
                  <a:lnTo>
                    <a:pt x="1680" y="2046"/>
                  </a:lnTo>
                  <a:lnTo>
                    <a:pt x="1686" y="2046"/>
                  </a:lnTo>
                  <a:lnTo>
                    <a:pt x="1692" y="2046"/>
                  </a:lnTo>
                  <a:lnTo>
                    <a:pt x="1698" y="2046"/>
                  </a:lnTo>
                  <a:lnTo>
                    <a:pt x="1704" y="2046"/>
                  </a:lnTo>
                  <a:lnTo>
                    <a:pt x="1710" y="2046"/>
                  </a:lnTo>
                  <a:lnTo>
                    <a:pt x="1716" y="2046"/>
                  </a:lnTo>
                  <a:lnTo>
                    <a:pt x="1722" y="2046"/>
                  </a:lnTo>
                  <a:lnTo>
                    <a:pt x="1728" y="2046"/>
                  </a:lnTo>
                  <a:lnTo>
                    <a:pt x="1734" y="2046"/>
                  </a:lnTo>
                  <a:lnTo>
                    <a:pt x="1740" y="2046"/>
                  </a:lnTo>
                  <a:lnTo>
                    <a:pt x="1746" y="2046"/>
                  </a:lnTo>
                  <a:lnTo>
                    <a:pt x="1752" y="2046"/>
                  </a:lnTo>
                  <a:lnTo>
                    <a:pt x="1758" y="2046"/>
                  </a:lnTo>
                  <a:lnTo>
                    <a:pt x="1764" y="2046"/>
                  </a:lnTo>
                  <a:lnTo>
                    <a:pt x="1770" y="2046"/>
                  </a:lnTo>
                  <a:lnTo>
                    <a:pt x="1776" y="2046"/>
                  </a:lnTo>
                  <a:lnTo>
                    <a:pt x="1782" y="2046"/>
                  </a:lnTo>
                  <a:lnTo>
                    <a:pt x="1788" y="2046"/>
                  </a:lnTo>
                  <a:lnTo>
                    <a:pt x="1794" y="2046"/>
                  </a:lnTo>
                  <a:lnTo>
                    <a:pt x="1800" y="2046"/>
                  </a:lnTo>
                  <a:lnTo>
                    <a:pt x="1806" y="2046"/>
                  </a:lnTo>
                  <a:lnTo>
                    <a:pt x="1812" y="2046"/>
                  </a:lnTo>
                  <a:lnTo>
                    <a:pt x="1818" y="2046"/>
                  </a:lnTo>
                  <a:lnTo>
                    <a:pt x="1824" y="2046"/>
                  </a:lnTo>
                  <a:lnTo>
                    <a:pt x="1830" y="2046"/>
                  </a:lnTo>
                  <a:lnTo>
                    <a:pt x="1836" y="2046"/>
                  </a:lnTo>
                  <a:lnTo>
                    <a:pt x="1842" y="2046"/>
                  </a:lnTo>
                  <a:lnTo>
                    <a:pt x="1848" y="2046"/>
                  </a:lnTo>
                  <a:lnTo>
                    <a:pt x="1854" y="2046"/>
                  </a:lnTo>
                  <a:lnTo>
                    <a:pt x="1860" y="2046"/>
                  </a:lnTo>
                  <a:lnTo>
                    <a:pt x="1866" y="2046"/>
                  </a:lnTo>
                  <a:lnTo>
                    <a:pt x="1872" y="2046"/>
                  </a:lnTo>
                  <a:lnTo>
                    <a:pt x="1878" y="2046"/>
                  </a:lnTo>
                  <a:lnTo>
                    <a:pt x="1884" y="2046"/>
                  </a:lnTo>
                  <a:lnTo>
                    <a:pt x="1890" y="2046"/>
                  </a:lnTo>
                  <a:lnTo>
                    <a:pt x="1896" y="2046"/>
                  </a:lnTo>
                  <a:lnTo>
                    <a:pt x="1902" y="2046"/>
                  </a:lnTo>
                  <a:lnTo>
                    <a:pt x="1908" y="2046"/>
                  </a:lnTo>
                  <a:lnTo>
                    <a:pt x="1914" y="2046"/>
                  </a:lnTo>
                  <a:lnTo>
                    <a:pt x="1920" y="2046"/>
                  </a:lnTo>
                  <a:lnTo>
                    <a:pt x="1926" y="2046"/>
                  </a:lnTo>
                  <a:lnTo>
                    <a:pt x="1932" y="2046"/>
                  </a:lnTo>
                  <a:lnTo>
                    <a:pt x="1938" y="2046"/>
                  </a:lnTo>
                  <a:lnTo>
                    <a:pt x="1944" y="2046"/>
                  </a:lnTo>
                  <a:lnTo>
                    <a:pt x="1950" y="2046"/>
                  </a:lnTo>
                  <a:lnTo>
                    <a:pt x="1956" y="2046"/>
                  </a:lnTo>
                  <a:lnTo>
                    <a:pt x="1962" y="2046"/>
                  </a:lnTo>
                  <a:lnTo>
                    <a:pt x="1968" y="2046"/>
                  </a:lnTo>
                  <a:lnTo>
                    <a:pt x="1974" y="2046"/>
                  </a:lnTo>
                  <a:lnTo>
                    <a:pt x="1980" y="2046"/>
                  </a:lnTo>
                  <a:lnTo>
                    <a:pt x="1986" y="2046"/>
                  </a:lnTo>
                  <a:lnTo>
                    <a:pt x="1992" y="2046"/>
                  </a:lnTo>
                  <a:lnTo>
                    <a:pt x="1998" y="2046"/>
                  </a:lnTo>
                  <a:lnTo>
                    <a:pt x="2004" y="2046"/>
                  </a:lnTo>
                  <a:lnTo>
                    <a:pt x="2010" y="2046"/>
                  </a:lnTo>
                  <a:lnTo>
                    <a:pt x="2016" y="2046"/>
                  </a:lnTo>
                  <a:lnTo>
                    <a:pt x="2022" y="2046"/>
                  </a:lnTo>
                  <a:lnTo>
                    <a:pt x="2028" y="2046"/>
                  </a:lnTo>
                  <a:lnTo>
                    <a:pt x="2034" y="2046"/>
                  </a:lnTo>
                  <a:lnTo>
                    <a:pt x="2040" y="2046"/>
                  </a:lnTo>
                  <a:lnTo>
                    <a:pt x="2046" y="2046"/>
                  </a:lnTo>
                  <a:lnTo>
                    <a:pt x="2052" y="2046"/>
                  </a:lnTo>
                  <a:lnTo>
                    <a:pt x="2058" y="2046"/>
                  </a:lnTo>
                  <a:lnTo>
                    <a:pt x="2064" y="2046"/>
                  </a:lnTo>
                  <a:lnTo>
                    <a:pt x="2070" y="2046"/>
                  </a:lnTo>
                  <a:lnTo>
                    <a:pt x="2076" y="2046"/>
                  </a:lnTo>
                  <a:lnTo>
                    <a:pt x="2082" y="2046"/>
                  </a:lnTo>
                  <a:lnTo>
                    <a:pt x="2088" y="2046"/>
                  </a:lnTo>
                  <a:lnTo>
                    <a:pt x="2094" y="2046"/>
                  </a:lnTo>
                  <a:lnTo>
                    <a:pt x="2100" y="2046"/>
                  </a:lnTo>
                  <a:lnTo>
                    <a:pt x="2106" y="2046"/>
                  </a:lnTo>
                  <a:lnTo>
                    <a:pt x="2112" y="2046"/>
                  </a:lnTo>
                  <a:lnTo>
                    <a:pt x="2118" y="2046"/>
                  </a:lnTo>
                  <a:lnTo>
                    <a:pt x="2124" y="2046"/>
                  </a:lnTo>
                  <a:lnTo>
                    <a:pt x="2130" y="2046"/>
                  </a:lnTo>
                  <a:lnTo>
                    <a:pt x="2136" y="2046"/>
                  </a:lnTo>
                  <a:lnTo>
                    <a:pt x="2142" y="2046"/>
                  </a:lnTo>
                  <a:lnTo>
                    <a:pt x="2148" y="2046"/>
                  </a:lnTo>
                  <a:lnTo>
                    <a:pt x="2154" y="2046"/>
                  </a:lnTo>
                  <a:lnTo>
                    <a:pt x="2160" y="2046"/>
                  </a:lnTo>
                  <a:lnTo>
                    <a:pt x="2166" y="2046"/>
                  </a:lnTo>
                  <a:lnTo>
                    <a:pt x="2172" y="2046"/>
                  </a:lnTo>
                  <a:lnTo>
                    <a:pt x="2178" y="2046"/>
                  </a:lnTo>
                  <a:lnTo>
                    <a:pt x="2184" y="2046"/>
                  </a:lnTo>
                  <a:lnTo>
                    <a:pt x="2190" y="2046"/>
                  </a:lnTo>
                  <a:lnTo>
                    <a:pt x="2196" y="2046"/>
                  </a:lnTo>
                  <a:lnTo>
                    <a:pt x="2202" y="2046"/>
                  </a:lnTo>
                  <a:lnTo>
                    <a:pt x="2208" y="2046"/>
                  </a:lnTo>
                  <a:lnTo>
                    <a:pt x="2214" y="2046"/>
                  </a:lnTo>
                </a:path>
              </a:pathLst>
            </a:custGeom>
            <a:noFill/>
            <a:ln w="38100" cmpd="sng">
              <a:solidFill>
                <a:srgbClr val="FF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cs typeface="微软雅黑" panose="020B0503020204020204" charset="-122"/>
              </a:endParaRPr>
            </a:p>
          </p:txBody>
        </p:sp>
        <p:sp>
          <p:nvSpPr>
            <p:cNvPr id="46" name="Text Box 28"/>
            <p:cNvSpPr txBox="1">
              <a:spLocks noChangeArrowheads="1"/>
            </p:cNvSpPr>
            <p:nvPr/>
          </p:nvSpPr>
          <p:spPr bwMode="auto">
            <a:xfrm>
              <a:off x="12986" y="6652"/>
              <a:ext cx="1088"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solidFill>
                    <a:schemeClr val="accent2"/>
                  </a:solidFill>
                  <a:latin typeface="微软雅黑" panose="020B0503020204020204" charset="-122"/>
                  <a:ea typeface="微软雅黑" panose="020B0503020204020204" charset="-122"/>
                  <a:cs typeface="微软雅黑" panose="020B0503020204020204" charset="-122"/>
                </a:rPr>
                <a:t>损耗</a:t>
              </a:r>
              <a:endParaRPr lang="zh-CN" altLang="en-US">
                <a:solidFill>
                  <a:schemeClr val="accent2"/>
                </a:solidFill>
                <a:latin typeface="微软雅黑" panose="020B0503020204020204" charset="-122"/>
                <a:ea typeface="微软雅黑" panose="020B0503020204020204" charset="-122"/>
                <a:cs typeface="微软雅黑" panose="020B0503020204020204" charset="-122"/>
              </a:endParaRPr>
            </a:p>
          </p:txBody>
        </p:sp>
        <p:sp>
          <p:nvSpPr>
            <p:cNvPr id="47" name="Freeform 29"/>
            <p:cNvSpPr/>
            <p:nvPr/>
          </p:nvSpPr>
          <p:spPr bwMode="auto">
            <a:xfrm flipV="1">
              <a:off x="9966" y="6724"/>
              <a:ext cx="3050" cy="1008"/>
            </a:xfrm>
            <a:custGeom>
              <a:avLst/>
              <a:gdLst>
                <a:gd name="T0" fmla="*/ 36730892 w 2214"/>
                <a:gd name="T1" fmla="*/ 200047261 h 2046"/>
                <a:gd name="T2" fmla="*/ 78053474 w 2214"/>
                <a:gd name="T3" fmla="*/ 200047261 h 2046"/>
                <a:gd name="T4" fmla="*/ 119376056 w 2214"/>
                <a:gd name="T5" fmla="*/ 200047261 h 2046"/>
                <a:gd name="T6" fmla="*/ 160698638 w 2214"/>
                <a:gd name="T7" fmla="*/ 200047261 h 2046"/>
                <a:gd name="T8" fmla="*/ 202020346 w 2214"/>
                <a:gd name="T9" fmla="*/ 200047261 h 2046"/>
                <a:gd name="T10" fmla="*/ 243342928 w 2214"/>
                <a:gd name="T11" fmla="*/ 200047261 h 2046"/>
                <a:gd name="T12" fmla="*/ 284665509 w 2214"/>
                <a:gd name="T13" fmla="*/ 200047261 h 2046"/>
                <a:gd name="T14" fmla="*/ 325988091 w 2214"/>
                <a:gd name="T15" fmla="*/ 200047261 h 2046"/>
                <a:gd name="T16" fmla="*/ 367310673 w 2214"/>
                <a:gd name="T17" fmla="*/ 200047261 h 2046"/>
                <a:gd name="T18" fmla="*/ 408632381 w 2214"/>
                <a:gd name="T19" fmla="*/ 200047261 h 2046"/>
                <a:gd name="T20" fmla="*/ 449954963 w 2214"/>
                <a:gd name="T21" fmla="*/ 199460655 h 2046"/>
                <a:gd name="T22" fmla="*/ 491277545 w 2214"/>
                <a:gd name="T23" fmla="*/ 198287444 h 2046"/>
                <a:gd name="T24" fmla="*/ 532600127 w 2214"/>
                <a:gd name="T25" fmla="*/ 194180891 h 2046"/>
                <a:gd name="T26" fmla="*/ 564739329 w 2214"/>
                <a:gd name="T27" fmla="*/ 188900814 h 2046"/>
                <a:gd name="T28" fmla="*/ 583105213 w 2214"/>
                <a:gd name="T29" fmla="*/ 183621049 h 2046"/>
                <a:gd name="T30" fmla="*/ 601470222 w 2214"/>
                <a:gd name="T31" fmla="*/ 178341284 h 2046"/>
                <a:gd name="T32" fmla="*/ 615244416 w 2214"/>
                <a:gd name="T33" fmla="*/ 171887996 h 2046"/>
                <a:gd name="T34" fmla="*/ 629018610 w 2214"/>
                <a:gd name="T35" fmla="*/ 164261808 h 2046"/>
                <a:gd name="T36" fmla="*/ 642792804 w 2214"/>
                <a:gd name="T37" fmla="*/ 154875178 h 2046"/>
                <a:gd name="T38" fmla="*/ 661158687 w 2214"/>
                <a:gd name="T39" fmla="*/ 144315649 h 2046"/>
                <a:gd name="T40" fmla="*/ 674932881 w 2214"/>
                <a:gd name="T41" fmla="*/ 131995990 h 2046"/>
                <a:gd name="T42" fmla="*/ 688707075 w 2214"/>
                <a:gd name="T43" fmla="*/ 119089725 h 2046"/>
                <a:gd name="T44" fmla="*/ 702481269 w 2214"/>
                <a:gd name="T45" fmla="*/ 104423643 h 2046"/>
                <a:gd name="T46" fmla="*/ 720846278 w 2214"/>
                <a:gd name="T47" fmla="*/ 89757248 h 2046"/>
                <a:gd name="T48" fmla="*/ 734620472 w 2214"/>
                <a:gd name="T49" fmla="*/ 73917642 h 2046"/>
                <a:gd name="T50" fmla="*/ 748394666 w 2214"/>
                <a:gd name="T51" fmla="*/ 58664954 h 2046"/>
                <a:gd name="T52" fmla="*/ 762168860 w 2214"/>
                <a:gd name="T53" fmla="*/ 43998559 h 2046"/>
                <a:gd name="T54" fmla="*/ 780534744 w 2214"/>
                <a:gd name="T55" fmla="*/ 31092294 h 2046"/>
                <a:gd name="T56" fmla="*/ 794308938 w 2214"/>
                <a:gd name="T57" fmla="*/ 19359554 h 2046"/>
                <a:gd name="T58" fmla="*/ 808083132 w 2214"/>
                <a:gd name="T59" fmla="*/ 10559529 h 2046"/>
                <a:gd name="T60" fmla="*/ 821856451 w 2214"/>
                <a:gd name="T61" fmla="*/ 4106553 h 2046"/>
                <a:gd name="T62" fmla="*/ 853996528 w 2214"/>
                <a:gd name="T63" fmla="*/ 586606 h 2046"/>
                <a:gd name="T64" fmla="*/ 876953227 w 2214"/>
                <a:gd name="T65" fmla="*/ 5866370 h 2046"/>
                <a:gd name="T66" fmla="*/ 890727421 w 2214"/>
                <a:gd name="T67" fmla="*/ 12906265 h 2046"/>
                <a:gd name="T68" fmla="*/ 904501615 w 2214"/>
                <a:gd name="T69" fmla="*/ 22879188 h 2046"/>
                <a:gd name="T70" fmla="*/ 918275809 w 2214"/>
                <a:gd name="T71" fmla="*/ 35198847 h 2046"/>
                <a:gd name="T72" fmla="*/ 936641692 w 2214"/>
                <a:gd name="T73" fmla="*/ 49278636 h 2046"/>
                <a:gd name="T74" fmla="*/ 950415886 w 2214"/>
                <a:gd name="T75" fmla="*/ 63944718 h 2046"/>
                <a:gd name="T76" fmla="*/ 964189206 w 2214"/>
                <a:gd name="T77" fmla="*/ 79197719 h 2046"/>
                <a:gd name="T78" fmla="*/ 977963400 w 2214"/>
                <a:gd name="T79" fmla="*/ 94450407 h 2046"/>
                <a:gd name="T80" fmla="*/ 996329283 w 2214"/>
                <a:gd name="T81" fmla="*/ 109703407 h 2046"/>
                <a:gd name="T82" fmla="*/ 1010103477 w 2214"/>
                <a:gd name="T83" fmla="*/ 123196278 h 2046"/>
                <a:gd name="T84" fmla="*/ 1023877671 w 2214"/>
                <a:gd name="T85" fmla="*/ 136102543 h 2046"/>
                <a:gd name="T86" fmla="*/ 1037651865 w 2214"/>
                <a:gd name="T87" fmla="*/ 147835596 h 2046"/>
                <a:gd name="T88" fmla="*/ 1056016874 w 2214"/>
                <a:gd name="T89" fmla="*/ 158395125 h 2046"/>
                <a:gd name="T90" fmla="*/ 1069791068 w 2214"/>
                <a:gd name="T91" fmla="*/ 166608231 h 2046"/>
                <a:gd name="T92" fmla="*/ 1083565262 w 2214"/>
                <a:gd name="T93" fmla="*/ 174234731 h 2046"/>
                <a:gd name="T94" fmla="*/ 1097339456 w 2214"/>
                <a:gd name="T95" fmla="*/ 180101102 h 2046"/>
                <a:gd name="T96" fmla="*/ 1115705340 w 2214"/>
                <a:gd name="T97" fmla="*/ 185381179 h 2046"/>
                <a:gd name="T98" fmla="*/ 1138662038 w 2214"/>
                <a:gd name="T99" fmla="*/ 190660944 h 2046"/>
                <a:gd name="T100" fmla="*/ 1175392930 w 2214"/>
                <a:gd name="T101" fmla="*/ 195940708 h 2046"/>
                <a:gd name="T102" fmla="*/ 1216715512 w 2214"/>
                <a:gd name="T103" fmla="*/ 198874050 h 2046"/>
                <a:gd name="T104" fmla="*/ 1258038094 w 2214"/>
                <a:gd name="T105" fmla="*/ 199460655 h 2046"/>
                <a:gd name="T106" fmla="*/ 1299360676 w 2214"/>
                <a:gd name="T107" fmla="*/ 200047261 h 2046"/>
                <a:gd name="T108" fmla="*/ 1340682383 w 2214"/>
                <a:gd name="T109" fmla="*/ 200047261 h 2046"/>
                <a:gd name="T110" fmla="*/ 1382004965 w 2214"/>
                <a:gd name="T111" fmla="*/ 200047261 h 2046"/>
                <a:gd name="T112" fmla="*/ 1423327547 w 2214"/>
                <a:gd name="T113" fmla="*/ 200047261 h 2046"/>
                <a:gd name="T114" fmla="*/ 1464650129 w 2214"/>
                <a:gd name="T115" fmla="*/ 200047261 h 2046"/>
                <a:gd name="T116" fmla="*/ 1505972711 w 2214"/>
                <a:gd name="T117" fmla="*/ 200047261 h 2046"/>
                <a:gd name="T118" fmla="*/ 1547294419 w 2214"/>
                <a:gd name="T119" fmla="*/ 200047261 h 2046"/>
                <a:gd name="T120" fmla="*/ 1588617001 w 2214"/>
                <a:gd name="T121" fmla="*/ 200047261 h 2046"/>
                <a:gd name="T122" fmla="*/ 1629939583 w 2214"/>
                <a:gd name="T123" fmla="*/ 200047261 h 2046"/>
                <a:gd name="T124" fmla="*/ 1671262165 w 2214"/>
                <a:gd name="T125" fmla="*/ 200047261 h 20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14" h="2046">
                  <a:moveTo>
                    <a:pt x="0" y="2046"/>
                  </a:moveTo>
                  <a:lnTo>
                    <a:pt x="6" y="2046"/>
                  </a:lnTo>
                  <a:lnTo>
                    <a:pt x="12" y="2046"/>
                  </a:lnTo>
                  <a:lnTo>
                    <a:pt x="18" y="2046"/>
                  </a:lnTo>
                  <a:lnTo>
                    <a:pt x="24" y="2046"/>
                  </a:lnTo>
                  <a:lnTo>
                    <a:pt x="30" y="2046"/>
                  </a:lnTo>
                  <a:lnTo>
                    <a:pt x="36" y="2046"/>
                  </a:lnTo>
                  <a:lnTo>
                    <a:pt x="42" y="2046"/>
                  </a:lnTo>
                  <a:lnTo>
                    <a:pt x="48" y="2046"/>
                  </a:lnTo>
                  <a:lnTo>
                    <a:pt x="54" y="2046"/>
                  </a:lnTo>
                  <a:lnTo>
                    <a:pt x="60" y="2046"/>
                  </a:lnTo>
                  <a:lnTo>
                    <a:pt x="66" y="2046"/>
                  </a:lnTo>
                  <a:lnTo>
                    <a:pt x="72" y="2046"/>
                  </a:lnTo>
                  <a:lnTo>
                    <a:pt x="78" y="2046"/>
                  </a:lnTo>
                  <a:lnTo>
                    <a:pt x="84" y="2046"/>
                  </a:lnTo>
                  <a:lnTo>
                    <a:pt x="90" y="2046"/>
                  </a:lnTo>
                  <a:lnTo>
                    <a:pt x="96" y="2046"/>
                  </a:lnTo>
                  <a:lnTo>
                    <a:pt x="102" y="2046"/>
                  </a:lnTo>
                  <a:lnTo>
                    <a:pt x="108" y="2046"/>
                  </a:lnTo>
                  <a:lnTo>
                    <a:pt x="114" y="2046"/>
                  </a:lnTo>
                  <a:lnTo>
                    <a:pt x="120" y="2046"/>
                  </a:lnTo>
                  <a:lnTo>
                    <a:pt x="126" y="2046"/>
                  </a:lnTo>
                  <a:lnTo>
                    <a:pt x="132" y="2046"/>
                  </a:lnTo>
                  <a:lnTo>
                    <a:pt x="138" y="2046"/>
                  </a:lnTo>
                  <a:lnTo>
                    <a:pt x="144" y="2046"/>
                  </a:lnTo>
                  <a:lnTo>
                    <a:pt x="150" y="2046"/>
                  </a:lnTo>
                  <a:lnTo>
                    <a:pt x="156" y="2046"/>
                  </a:lnTo>
                  <a:lnTo>
                    <a:pt x="162" y="2046"/>
                  </a:lnTo>
                  <a:lnTo>
                    <a:pt x="168" y="2046"/>
                  </a:lnTo>
                  <a:lnTo>
                    <a:pt x="174" y="2046"/>
                  </a:lnTo>
                  <a:lnTo>
                    <a:pt x="180" y="2046"/>
                  </a:lnTo>
                  <a:lnTo>
                    <a:pt x="186" y="2046"/>
                  </a:lnTo>
                  <a:lnTo>
                    <a:pt x="192" y="2046"/>
                  </a:lnTo>
                  <a:lnTo>
                    <a:pt x="198" y="2046"/>
                  </a:lnTo>
                  <a:lnTo>
                    <a:pt x="204" y="2046"/>
                  </a:lnTo>
                  <a:lnTo>
                    <a:pt x="210" y="2046"/>
                  </a:lnTo>
                  <a:lnTo>
                    <a:pt x="216" y="2046"/>
                  </a:lnTo>
                  <a:lnTo>
                    <a:pt x="222" y="2046"/>
                  </a:lnTo>
                  <a:lnTo>
                    <a:pt x="228" y="2046"/>
                  </a:lnTo>
                  <a:lnTo>
                    <a:pt x="234" y="2046"/>
                  </a:lnTo>
                  <a:lnTo>
                    <a:pt x="240" y="2046"/>
                  </a:lnTo>
                  <a:lnTo>
                    <a:pt x="246" y="2046"/>
                  </a:lnTo>
                  <a:lnTo>
                    <a:pt x="252" y="2046"/>
                  </a:lnTo>
                  <a:lnTo>
                    <a:pt x="258" y="2046"/>
                  </a:lnTo>
                  <a:lnTo>
                    <a:pt x="264" y="2046"/>
                  </a:lnTo>
                  <a:lnTo>
                    <a:pt x="270" y="2046"/>
                  </a:lnTo>
                  <a:lnTo>
                    <a:pt x="276" y="2046"/>
                  </a:lnTo>
                  <a:lnTo>
                    <a:pt x="282" y="2046"/>
                  </a:lnTo>
                  <a:lnTo>
                    <a:pt x="288" y="2046"/>
                  </a:lnTo>
                  <a:lnTo>
                    <a:pt x="294" y="2046"/>
                  </a:lnTo>
                  <a:lnTo>
                    <a:pt x="300" y="2046"/>
                  </a:lnTo>
                  <a:lnTo>
                    <a:pt x="306" y="2046"/>
                  </a:lnTo>
                  <a:lnTo>
                    <a:pt x="312" y="2046"/>
                  </a:lnTo>
                  <a:lnTo>
                    <a:pt x="318" y="2046"/>
                  </a:lnTo>
                  <a:lnTo>
                    <a:pt x="324" y="2046"/>
                  </a:lnTo>
                  <a:lnTo>
                    <a:pt x="330" y="2046"/>
                  </a:lnTo>
                  <a:lnTo>
                    <a:pt x="336" y="2046"/>
                  </a:lnTo>
                  <a:lnTo>
                    <a:pt x="342" y="2046"/>
                  </a:lnTo>
                  <a:lnTo>
                    <a:pt x="348" y="2046"/>
                  </a:lnTo>
                  <a:lnTo>
                    <a:pt x="354" y="2046"/>
                  </a:lnTo>
                  <a:lnTo>
                    <a:pt x="360" y="2046"/>
                  </a:lnTo>
                  <a:lnTo>
                    <a:pt x="366" y="2046"/>
                  </a:lnTo>
                  <a:lnTo>
                    <a:pt x="372" y="2046"/>
                  </a:lnTo>
                  <a:lnTo>
                    <a:pt x="378" y="2046"/>
                  </a:lnTo>
                  <a:lnTo>
                    <a:pt x="384" y="2046"/>
                  </a:lnTo>
                  <a:lnTo>
                    <a:pt x="390" y="2046"/>
                  </a:lnTo>
                  <a:lnTo>
                    <a:pt x="396" y="2046"/>
                  </a:lnTo>
                  <a:lnTo>
                    <a:pt x="402" y="2046"/>
                  </a:lnTo>
                  <a:lnTo>
                    <a:pt x="408" y="2046"/>
                  </a:lnTo>
                  <a:lnTo>
                    <a:pt x="414" y="2046"/>
                  </a:lnTo>
                  <a:lnTo>
                    <a:pt x="420" y="2046"/>
                  </a:lnTo>
                  <a:lnTo>
                    <a:pt x="426" y="2046"/>
                  </a:lnTo>
                  <a:lnTo>
                    <a:pt x="432" y="2046"/>
                  </a:lnTo>
                  <a:lnTo>
                    <a:pt x="438" y="2046"/>
                  </a:lnTo>
                  <a:lnTo>
                    <a:pt x="444" y="2046"/>
                  </a:lnTo>
                  <a:lnTo>
                    <a:pt x="450" y="2046"/>
                  </a:lnTo>
                  <a:lnTo>
                    <a:pt x="456" y="2046"/>
                  </a:lnTo>
                  <a:lnTo>
                    <a:pt x="462" y="2046"/>
                  </a:lnTo>
                  <a:lnTo>
                    <a:pt x="468" y="2046"/>
                  </a:lnTo>
                  <a:lnTo>
                    <a:pt x="474" y="2046"/>
                  </a:lnTo>
                  <a:lnTo>
                    <a:pt x="480" y="2046"/>
                  </a:lnTo>
                  <a:lnTo>
                    <a:pt x="486" y="2046"/>
                  </a:lnTo>
                  <a:lnTo>
                    <a:pt x="492" y="2046"/>
                  </a:lnTo>
                  <a:lnTo>
                    <a:pt x="498" y="2046"/>
                  </a:lnTo>
                  <a:lnTo>
                    <a:pt x="504" y="2046"/>
                  </a:lnTo>
                  <a:lnTo>
                    <a:pt x="510" y="2046"/>
                  </a:lnTo>
                  <a:lnTo>
                    <a:pt x="516" y="2046"/>
                  </a:lnTo>
                  <a:lnTo>
                    <a:pt x="522" y="2046"/>
                  </a:lnTo>
                  <a:lnTo>
                    <a:pt x="528" y="2046"/>
                  </a:lnTo>
                  <a:lnTo>
                    <a:pt x="534" y="2046"/>
                  </a:lnTo>
                  <a:lnTo>
                    <a:pt x="540" y="2046"/>
                  </a:lnTo>
                  <a:lnTo>
                    <a:pt x="546" y="2046"/>
                  </a:lnTo>
                  <a:lnTo>
                    <a:pt x="552" y="2040"/>
                  </a:lnTo>
                  <a:lnTo>
                    <a:pt x="558" y="2040"/>
                  </a:lnTo>
                  <a:lnTo>
                    <a:pt x="564" y="2040"/>
                  </a:lnTo>
                  <a:lnTo>
                    <a:pt x="570" y="2040"/>
                  </a:lnTo>
                  <a:lnTo>
                    <a:pt x="576" y="2040"/>
                  </a:lnTo>
                  <a:lnTo>
                    <a:pt x="582" y="2040"/>
                  </a:lnTo>
                  <a:lnTo>
                    <a:pt x="588" y="2040"/>
                  </a:lnTo>
                  <a:lnTo>
                    <a:pt x="594" y="2040"/>
                  </a:lnTo>
                  <a:lnTo>
                    <a:pt x="600" y="2040"/>
                  </a:lnTo>
                  <a:lnTo>
                    <a:pt x="606" y="2034"/>
                  </a:lnTo>
                  <a:lnTo>
                    <a:pt x="612" y="2034"/>
                  </a:lnTo>
                  <a:lnTo>
                    <a:pt x="618" y="2034"/>
                  </a:lnTo>
                  <a:lnTo>
                    <a:pt x="624" y="2034"/>
                  </a:lnTo>
                  <a:lnTo>
                    <a:pt x="630" y="2028"/>
                  </a:lnTo>
                  <a:lnTo>
                    <a:pt x="636" y="2028"/>
                  </a:lnTo>
                  <a:lnTo>
                    <a:pt x="642" y="2028"/>
                  </a:lnTo>
                  <a:lnTo>
                    <a:pt x="648" y="2022"/>
                  </a:lnTo>
                  <a:lnTo>
                    <a:pt x="654" y="2016"/>
                  </a:lnTo>
                  <a:lnTo>
                    <a:pt x="660" y="2016"/>
                  </a:lnTo>
                  <a:lnTo>
                    <a:pt x="666" y="2010"/>
                  </a:lnTo>
                  <a:lnTo>
                    <a:pt x="672" y="2010"/>
                  </a:lnTo>
                  <a:lnTo>
                    <a:pt x="678" y="2004"/>
                  </a:lnTo>
                  <a:lnTo>
                    <a:pt x="684" y="1998"/>
                  </a:lnTo>
                  <a:lnTo>
                    <a:pt x="690" y="1992"/>
                  </a:lnTo>
                  <a:lnTo>
                    <a:pt x="696" y="1986"/>
                  </a:lnTo>
                  <a:lnTo>
                    <a:pt x="702" y="1980"/>
                  </a:lnTo>
                  <a:lnTo>
                    <a:pt x="708" y="1974"/>
                  </a:lnTo>
                  <a:lnTo>
                    <a:pt x="714" y="1968"/>
                  </a:lnTo>
                  <a:lnTo>
                    <a:pt x="720" y="1962"/>
                  </a:lnTo>
                  <a:lnTo>
                    <a:pt x="726" y="1956"/>
                  </a:lnTo>
                  <a:lnTo>
                    <a:pt x="726" y="1950"/>
                  </a:lnTo>
                  <a:lnTo>
                    <a:pt x="732" y="1944"/>
                  </a:lnTo>
                  <a:lnTo>
                    <a:pt x="738" y="1938"/>
                  </a:lnTo>
                  <a:lnTo>
                    <a:pt x="738" y="1932"/>
                  </a:lnTo>
                  <a:lnTo>
                    <a:pt x="744" y="1926"/>
                  </a:lnTo>
                  <a:lnTo>
                    <a:pt x="744" y="1920"/>
                  </a:lnTo>
                  <a:lnTo>
                    <a:pt x="750" y="1914"/>
                  </a:lnTo>
                  <a:lnTo>
                    <a:pt x="750" y="1908"/>
                  </a:lnTo>
                  <a:lnTo>
                    <a:pt x="756" y="1902"/>
                  </a:lnTo>
                  <a:lnTo>
                    <a:pt x="756" y="1896"/>
                  </a:lnTo>
                  <a:lnTo>
                    <a:pt x="762" y="1890"/>
                  </a:lnTo>
                  <a:lnTo>
                    <a:pt x="762" y="1884"/>
                  </a:lnTo>
                  <a:lnTo>
                    <a:pt x="762" y="1878"/>
                  </a:lnTo>
                  <a:lnTo>
                    <a:pt x="768" y="1872"/>
                  </a:lnTo>
                  <a:lnTo>
                    <a:pt x="768" y="1866"/>
                  </a:lnTo>
                  <a:lnTo>
                    <a:pt x="774" y="1860"/>
                  </a:lnTo>
                  <a:lnTo>
                    <a:pt x="774" y="1854"/>
                  </a:lnTo>
                  <a:lnTo>
                    <a:pt x="774" y="1848"/>
                  </a:lnTo>
                  <a:lnTo>
                    <a:pt x="780" y="1842"/>
                  </a:lnTo>
                  <a:lnTo>
                    <a:pt x="780" y="1836"/>
                  </a:lnTo>
                  <a:lnTo>
                    <a:pt x="780" y="1830"/>
                  </a:lnTo>
                  <a:lnTo>
                    <a:pt x="786" y="1824"/>
                  </a:lnTo>
                  <a:lnTo>
                    <a:pt x="786" y="1818"/>
                  </a:lnTo>
                  <a:lnTo>
                    <a:pt x="786" y="1812"/>
                  </a:lnTo>
                  <a:lnTo>
                    <a:pt x="792" y="1806"/>
                  </a:lnTo>
                  <a:lnTo>
                    <a:pt x="792" y="1794"/>
                  </a:lnTo>
                  <a:lnTo>
                    <a:pt x="798" y="1788"/>
                  </a:lnTo>
                  <a:lnTo>
                    <a:pt x="798" y="1782"/>
                  </a:lnTo>
                  <a:lnTo>
                    <a:pt x="798" y="1776"/>
                  </a:lnTo>
                  <a:lnTo>
                    <a:pt x="804" y="1764"/>
                  </a:lnTo>
                  <a:lnTo>
                    <a:pt x="804" y="1758"/>
                  </a:lnTo>
                  <a:lnTo>
                    <a:pt x="804" y="1752"/>
                  </a:lnTo>
                  <a:lnTo>
                    <a:pt x="810" y="1740"/>
                  </a:lnTo>
                  <a:lnTo>
                    <a:pt x="810" y="1734"/>
                  </a:lnTo>
                  <a:lnTo>
                    <a:pt x="810" y="1722"/>
                  </a:lnTo>
                  <a:lnTo>
                    <a:pt x="816" y="1716"/>
                  </a:lnTo>
                  <a:lnTo>
                    <a:pt x="816" y="1704"/>
                  </a:lnTo>
                  <a:lnTo>
                    <a:pt x="822" y="1698"/>
                  </a:lnTo>
                  <a:lnTo>
                    <a:pt x="822" y="1686"/>
                  </a:lnTo>
                  <a:lnTo>
                    <a:pt x="822" y="1680"/>
                  </a:lnTo>
                  <a:lnTo>
                    <a:pt x="828" y="1668"/>
                  </a:lnTo>
                  <a:lnTo>
                    <a:pt x="828" y="1656"/>
                  </a:lnTo>
                  <a:lnTo>
                    <a:pt x="828" y="1650"/>
                  </a:lnTo>
                  <a:lnTo>
                    <a:pt x="834" y="1638"/>
                  </a:lnTo>
                  <a:lnTo>
                    <a:pt x="834" y="1626"/>
                  </a:lnTo>
                  <a:lnTo>
                    <a:pt x="834" y="1620"/>
                  </a:lnTo>
                  <a:lnTo>
                    <a:pt x="840" y="1608"/>
                  </a:lnTo>
                  <a:lnTo>
                    <a:pt x="840" y="1596"/>
                  </a:lnTo>
                  <a:lnTo>
                    <a:pt x="840" y="1584"/>
                  </a:lnTo>
                  <a:lnTo>
                    <a:pt x="846" y="1572"/>
                  </a:lnTo>
                  <a:lnTo>
                    <a:pt x="846" y="1560"/>
                  </a:lnTo>
                  <a:lnTo>
                    <a:pt x="852" y="1548"/>
                  </a:lnTo>
                  <a:lnTo>
                    <a:pt x="852" y="1536"/>
                  </a:lnTo>
                  <a:lnTo>
                    <a:pt x="852" y="1524"/>
                  </a:lnTo>
                  <a:lnTo>
                    <a:pt x="858" y="1512"/>
                  </a:lnTo>
                  <a:lnTo>
                    <a:pt x="858" y="1500"/>
                  </a:lnTo>
                  <a:lnTo>
                    <a:pt x="858" y="1488"/>
                  </a:lnTo>
                  <a:lnTo>
                    <a:pt x="864" y="1476"/>
                  </a:lnTo>
                  <a:lnTo>
                    <a:pt x="864" y="1464"/>
                  </a:lnTo>
                  <a:lnTo>
                    <a:pt x="864" y="1452"/>
                  </a:lnTo>
                  <a:lnTo>
                    <a:pt x="870" y="1434"/>
                  </a:lnTo>
                  <a:lnTo>
                    <a:pt x="870" y="1422"/>
                  </a:lnTo>
                  <a:lnTo>
                    <a:pt x="876" y="1410"/>
                  </a:lnTo>
                  <a:lnTo>
                    <a:pt x="876" y="1392"/>
                  </a:lnTo>
                  <a:lnTo>
                    <a:pt x="876" y="1380"/>
                  </a:lnTo>
                  <a:lnTo>
                    <a:pt x="882" y="1368"/>
                  </a:lnTo>
                  <a:lnTo>
                    <a:pt x="882" y="1350"/>
                  </a:lnTo>
                  <a:lnTo>
                    <a:pt x="882" y="1338"/>
                  </a:lnTo>
                  <a:lnTo>
                    <a:pt x="888" y="1326"/>
                  </a:lnTo>
                  <a:lnTo>
                    <a:pt x="888" y="1308"/>
                  </a:lnTo>
                  <a:lnTo>
                    <a:pt x="888" y="1296"/>
                  </a:lnTo>
                  <a:lnTo>
                    <a:pt x="894" y="1278"/>
                  </a:lnTo>
                  <a:lnTo>
                    <a:pt x="894" y="1260"/>
                  </a:lnTo>
                  <a:lnTo>
                    <a:pt x="894" y="1248"/>
                  </a:lnTo>
                  <a:lnTo>
                    <a:pt x="900" y="1230"/>
                  </a:lnTo>
                  <a:lnTo>
                    <a:pt x="900" y="1218"/>
                  </a:lnTo>
                  <a:lnTo>
                    <a:pt x="906" y="1200"/>
                  </a:lnTo>
                  <a:lnTo>
                    <a:pt x="906" y="1182"/>
                  </a:lnTo>
                  <a:lnTo>
                    <a:pt x="906" y="1170"/>
                  </a:lnTo>
                  <a:lnTo>
                    <a:pt x="912" y="1152"/>
                  </a:lnTo>
                  <a:lnTo>
                    <a:pt x="912" y="1134"/>
                  </a:lnTo>
                  <a:lnTo>
                    <a:pt x="912" y="1122"/>
                  </a:lnTo>
                  <a:lnTo>
                    <a:pt x="918" y="1104"/>
                  </a:lnTo>
                  <a:lnTo>
                    <a:pt x="918" y="1086"/>
                  </a:lnTo>
                  <a:lnTo>
                    <a:pt x="918" y="1068"/>
                  </a:lnTo>
                  <a:lnTo>
                    <a:pt x="924" y="1050"/>
                  </a:lnTo>
                  <a:lnTo>
                    <a:pt x="924" y="1038"/>
                  </a:lnTo>
                  <a:lnTo>
                    <a:pt x="930" y="1020"/>
                  </a:lnTo>
                  <a:lnTo>
                    <a:pt x="930" y="1002"/>
                  </a:lnTo>
                  <a:lnTo>
                    <a:pt x="930" y="984"/>
                  </a:lnTo>
                  <a:lnTo>
                    <a:pt x="936" y="966"/>
                  </a:lnTo>
                  <a:lnTo>
                    <a:pt x="936" y="948"/>
                  </a:lnTo>
                  <a:lnTo>
                    <a:pt x="936" y="930"/>
                  </a:lnTo>
                  <a:lnTo>
                    <a:pt x="942" y="918"/>
                  </a:lnTo>
                  <a:lnTo>
                    <a:pt x="942" y="900"/>
                  </a:lnTo>
                  <a:lnTo>
                    <a:pt x="942" y="882"/>
                  </a:lnTo>
                  <a:lnTo>
                    <a:pt x="948" y="864"/>
                  </a:lnTo>
                  <a:lnTo>
                    <a:pt x="948" y="846"/>
                  </a:lnTo>
                  <a:lnTo>
                    <a:pt x="954" y="828"/>
                  </a:lnTo>
                  <a:lnTo>
                    <a:pt x="954" y="810"/>
                  </a:lnTo>
                  <a:lnTo>
                    <a:pt x="954" y="792"/>
                  </a:lnTo>
                  <a:lnTo>
                    <a:pt x="960" y="774"/>
                  </a:lnTo>
                  <a:lnTo>
                    <a:pt x="960" y="756"/>
                  </a:lnTo>
                  <a:lnTo>
                    <a:pt x="960" y="738"/>
                  </a:lnTo>
                  <a:lnTo>
                    <a:pt x="966" y="720"/>
                  </a:lnTo>
                  <a:lnTo>
                    <a:pt x="966" y="708"/>
                  </a:lnTo>
                  <a:lnTo>
                    <a:pt x="966" y="690"/>
                  </a:lnTo>
                  <a:lnTo>
                    <a:pt x="972" y="672"/>
                  </a:lnTo>
                  <a:lnTo>
                    <a:pt x="972" y="654"/>
                  </a:lnTo>
                  <a:lnTo>
                    <a:pt x="972" y="636"/>
                  </a:lnTo>
                  <a:lnTo>
                    <a:pt x="978" y="618"/>
                  </a:lnTo>
                  <a:lnTo>
                    <a:pt x="978" y="600"/>
                  </a:lnTo>
                  <a:lnTo>
                    <a:pt x="984" y="582"/>
                  </a:lnTo>
                  <a:lnTo>
                    <a:pt x="984" y="570"/>
                  </a:lnTo>
                  <a:lnTo>
                    <a:pt x="984" y="552"/>
                  </a:lnTo>
                  <a:lnTo>
                    <a:pt x="990" y="534"/>
                  </a:lnTo>
                  <a:lnTo>
                    <a:pt x="990" y="516"/>
                  </a:lnTo>
                  <a:lnTo>
                    <a:pt x="990" y="504"/>
                  </a:lnTo>
                  <a:lnTo>
                    <a:pt x="996" y="486"/>
                  </a:lnTo>
                  <a:lnTo>
                    <a:pt x="996" y="468"/>
                  </a:lnTo>
                  <a:lnTo>
                    <a:pt x="996" y="450"/>
                  </a:lnTo>
                  <a:lnTo>
                    <a:pt x="1002" y="438"/>
                  </a:lnTo>
                  <a:lnTo>
                    <a:pt x="1002" y="420"/>
                  </a:lnTo>
                  <a:lnTo>
                    <a:pt x="1008" y="408"/>
                  </a:lnTo>
                  <a:lnTo>
                    <a:pt x="1008" y="390"/>
                  </a:lnTo>
                  <a:lnTo>
                    <a:pt x="1008" y="378"/>
                  </a:lnTo>
                  <a:lnTo>
                    <a:pt x="1014" y="360"/>
                  </a:lnTo>
                  <a:lnTo>
                    <a:pt x="1014" y="348"/>
                  </a:lnTo>
                  <a:lnTo>
                    <a:pt x="1014" y="330"/>
                  </a:lnTo>
                  <a:lnTo>
                    <a:pt x="1020" y="318"/>
                  </a:lnTo>
                  <a:lnTo>
                    <a:pt x="1020" y="300"/>
                  </a:lnTo>
                  <a:lnTo>
                    <a:pt x="1020" y="288"/>
                  </a:lnTo>
                  <a:lnTo>
                    <a:pt x="1026" y="276"/>
                  </a:lnTo>
                  <a:lnTo>
                    <a:pt x="1026" y="264"/>
                  </a:lnTo>
                  <a:lnTo>
                    <a:pt x="1032" y="246"/>
                  </a:lnTo>
                  <a:lnTo>
                    <a:pt x="1032" y="234"/>
                  </a:lnTo>
                  <a:lnTo>
                    <a:pt x="1032" y="222"/>
                  </a:lnTo>
                  <a:lnTo>
                    <a:pt x="1038" y="210"/>
                  </a:lnTo>
                  <a:lnTo>
                    <a:pt x="1038" y="198"/>
                  </a:lnTo>
                  <a:lnTo>
                    <a:pt x="1038" y="186"/>
                  </a:lnTo>
                  <a:lnTo>
                    <a:pt x="1044" y="174"/>
                  </a:lnTo>
                  <a:lnTo>
                    <a:pt x="1044" y="168"/>
                  </a:lnTo>
                  <a:lnTo>
                    <a:pt x="1044" y="156"/>
                  </a:lnTo>
                  <a:lnTo>
                    <a:pt x="1050" y="144"/>
                  </a:lnTo>
                  <a:lnTo>
                    <a:pt x="1050" y="132"/>
                  </a:lnTo>
                  <a:lnTo>
                    <a:pt x="1050" y="126"/>
                  </a:lnTo>
                  <a:lnTo>
                    <a:pt x="1056" y="114"/>
                  </a:lnTo>
                  <a:lnTo>
                    <a:pt x="1056" y="108"/>
                  </a:lnTo>
                  <a:lnTo>
                    <a:pt x="1062" y="96"/>
                  </a:lnTo>
                  <a:lnTo>
                    <a:pt x="1062" y="90"/>
                  </a:lnTo>
                  <a:lnTo>
                    <a:pt x="1062" y="78"/>
                  </a:lnTo>
                  <a:lnTo>
                    <a:pt x="1068" y="72"/>
                  </a:lnTo>
                  <a:lnTo>
                    <a:pt x="1068" y="66"/>
                  </a:lnTo>
                  <a:lnTo>
                    <a:pt x="1068" y="60"/>
                  </a:lnTo>
                  <a:lnTo>
                    <a:pt x="1074" y="54"/>
                  </a:lnTo>
                  <a:lnTo>
                    <a:pt x="1074" y="48"/>
                  </a:lnTo>
                  <a:lnTo>
                    <a:pt x="1074" y="42"/>
                  </a:lnTo>
                  <a:lnTo>
                    <a:pt x="1080" y="36"/>
                  </a:lnTo>
                  <a:lnTo>
                    <a:pt x="1080" y="30"/>
                  </a:lnTo>
                  <a:lnTo>
                    <a:pt x="1086" y="24"/>
                  </a:lnTo>
                  <a:lnTo>
                    <a:pt x="1086" y="18"/>
                  </a:lnTo>
                  <a:lnTo>
                    <a:pt x="1092" y="12"/>
                  </a:lnTo>
                  <a:lnTo>
                    <a:pt x="1098" y="6"/>
                  </a:lnTo>
                  <a:lnTo>
                    <a:pt x="1104" y="0"/>
                  </a:lnTo>
                  <a:lnTo>
                    <a:pt x="1110" y="0"/>
                  </a:lnTo>
                  <a:lnTo>
                    <a:pt x="1116" y="6"/>
                  </a:lnTo>
                  <a:lnTo>
                    <a:pt x="1122" y="12"/>
                  </a:lnTo>
                  <a:lnTo>
                    <a:pt x="1128" y="18"/>
                  </a:lnTo>
                  <a:lnTo>
                    <a:pt x="1128" y="24"/>
                  </a:lnTo>
                  <a:lnTo>
                    <a:pt x="1134" y="30"/>
                  </a:lnTo>
                  <a:lnTo>
                    <a:pt x="1134" y="36"/>
                  </a:lnTo>
                  <a:lnTo>
                    <a:pt x="1140" y="42"/>
                  </a:lnTo>
                  <a:lnTo>
                    <a:pt x="1140" y="48"/>
                  </a:lnTo>
                  <a:lnTo>
                    <a:pt x="1140" y="54"/>
                  </a:lnTo>
                  <a:lnTo>
                    <a:pt x="1146" y="60"/>
                  </a:lnTo>
                  <a:lnTo>
                    <a:pt x="1146" y="66"/>
                  </a:lnTo>
                  <a:lnTo>
                    <a:pt x="1146" y="72"/>
                  </a:lnTo>
                  <a:lnTo>
                    <a:pt x="1152" y="78"/>
                  </a:lnTo>
                  <a:lnTo>
                    <a:pt x="1152" y="90"/>
                  </a:lnTo>
                  <a:lnTo>
                    <a:pt x="1152" y="96"/>
                  </a:lnTo>
                  <a:lnTo>
                    <a:pt x="1158" y="108"/>
                  </a:lnTo>
                  <a:lnTo>
                    <a:pt x="1158" y="114"/>
                  </a:lnTo>
                  <a:lnTo>
                    <a:pt x="1164" y="126"/>
                  </a:lnTo>
                  <a:lnTo>
                    <a:pt x="1164" y="132"/>
                  </a:lnTo>
                  <a:lnTo>
                    <a:pt x="1164" y="144"/>
                  </a:lnTo>
                  <a:lnTo>
                    <a:pt x="1170" y="156"/>
                  </a:lnTo>
                  <a:lnTo>
                    <a:pt x="1170" y="168"/>
                  </a:lnTo>
                  <a:lnTo>
                    <a:pt x="1170" y="174"/>
                  </a:lnTo>
                  <a:lnTo>
                    <a:pt x="1176" y="186"/>
                  </a:lnTo>
                  <a:lnTo>
                    <a:pt x="1176" y="198"/>
                  </a:lnTo>
                  <a:lnTo>
                    <a:pt x="1176" y="210"/>
                  </a:lnTo>
                  <a:lnTo>
                    <a:pt x="1182" y="222"/>
                  </a:lnTo>
                  <a:lnTo>
                    <a:pt x="1182" y="234"/>
                  </a:lnTo>
                  <a:lnTo>
                    <a:pt x="1182" y="246"/>
                  </a:lnTo>
                  <a:lnTo>
                    <a:pt x="1188" y="264"/>
                  </a:lnTo>
                  <a:lnTo>
                    <a:pt x="1188" y="276"/>
                  </a:lnTo>
                  <a:lnTo>
                    <a:pt x="1194" y="288"/>
                  </a:lnTo>
                  <a:lnTo>
                    <a:pt x="1194" y="300"/>
                  </a:lnTo>
                  <a:lnTo>
                    <a:pt x="1194" y="318"/>
                  </a:lnTo>
                  <a:lnTo>
                    <a:pt x="1200" y="330"/>
                  </a:lnTo>
                  <a:lnTo>
                    <a:pt x="1200" y="348"/>
                  </a:lnTo>
                  <a:lnTo>
                    <a:pt x="1200" y="360"/>
                  </a:lnTo>
                  <a:lnTo>
                    <a:pt x="1206" y="378"/>
                  </a:lnTo>
                  <a:lnTo>
                    <a:pt x="1206" y="390"/>
                  </a:lnTo>
                  <a:lnTo>
                    <a:pt x="1206" y="408"/>
                  </a:lnTo>
                  <a:lnTo>
                    <a:pt x="1212" y="420"/>
                  </a:lnTo>
                  <a:lnTo>
                    <a:pt x="1212" y="438"/>
                  </a:lnTo>
                  <a:lnTo>
                    <a:pt x="1218" y="450"/>
                  </a:lnTo>
                  <a:lnTo>
                    <a:pt x="1218" y="468"/>
                  </a:lnTo>
                  <a:lnTo>
                    <a:pt x="1218" y="486"/>
                  </a:lnTo>
                  <a:lnTo>
                    <a:pt x="1224" y="504"/>
                  </a:lnTo>
                  <a:lnTo>
                    <a:pt x="1224" y="516"/>
                  </a:lnTo>
                  <a:lnTo>
                    <a:pt x="1224" y="534"/>
                  </a:lnTo>
                  <a:lnTo>
                    <a:pt x="1230" y="552"/>
                  </a:lnTo>
                  <a:lnTo>
                    <a:pt x="1230" y="570"/>
                  </a:lnTo>
                  <a:lnTo>
                    <a:pt x="1230" y="582"/>
                  </a:lnTo>
                  <a:lnTo>
                    <a:pt x="1236" y="600"/>
                  </a:lnTo>
                  <a:lnTo>
                    <a:pt x="1236" y="618"/>
                  </a:lnTo>
                  <a:lnTo>
                    <a:pt x="1242" y="636"/>
                  </a:lnTo>
                  <a:lnTo>
                    <a:pt x="1242" y="654"/>
                  </a:lnTo>
                  <a:lnTo>
                    <a:pt x="1242" y="672"/>
                  </a:lnTo>
                  <a:lnTo>
                    <a:pt x="1248" y="690"/>
                  </a:lnTo>
                  <a:lnTo>
                    <a:pt x="1248" y="708"/>
                  </a:lnTo>
                  <a:lnTo>
                    <a:pt x="1248" y="720"/>
                  </a:lnTo>
                  <a:lnTo>
                    <a:pt x="1254" y="738"/>
                  </a:lnTo>
                  <a:lnTo>
                    <a:pt x="1254" y="756"/>
                  </a:lnTo>
                  <a:lnTo>
                    <a:pt x="1254" y="774"/>
                  </a:lnTo>
                  <a:lnTo>
                    <a:pt x="1260" y="792"/>
                  </a:lnTo>
                  <a:lnTo>
                    <a:pt x="1260" y="810"/>
                  </a:lnTo>
                  <a:lnTo>
                    <a:pt x="1260" y="828"/>
                  </a:lnTo>
                  <a:lnTo>
                    <a:pt x="1266" y="846"/>
                  </a:lnTo>
                  <a:lnTo>
                    <a:pt x="1266" y="864"/>
                  </a:lnTo>
                  <a:lnTo>
                    <a:pt x="1272" y="882"/>
                  </a:lnTo>
                  <a:lnTo>
                    <a:pt x="1272" y="900"/>
                  </a:lnTo>
                  <a:lnTo>
                    <a:pt x="1272" y="918"/>
                  </a:lnTo>
                  <a:lnTo>
                    <a:pt x="1278" y="930"/>
                  </a:lnTo>
                  <a:lnTo>
                    <a:pt x="1278" y="948"/>
                  </a:lnTo>
                  <a:lnTo>
                    <a:pt x="1278" y="966"/>
                  </a:lnTo>
                  <a:lnTo>
                    <a:pt x="1284" y="984"/>
                  </a:lnTo>
                  <a:lnTo>
                    <a:pt x="1284" y="1002"/>
                  </a:lnTo>
                  <a:lnTo>
                    <a:pt x="1284" y="1020"/>
                  </a:lnTo>
                  <a:lnTo>
                    <a:pt x="1290" y="1038"/>
                  </a:lnTo>
                  <a:lnTo>
                    <a:pt x="1290" y="1050"/>
                  </a:lnTo>
                  <a:lnTo>
                    <a:pt x="1296" y="1068"/>
                  </a:lnTo>
                  <a:lnTo>
                    <a:pt x="1296" y="1086"/>
                  </a:lnTo>
                  <a:lnTo>
                    <a:pt x="1296" y="1104"/>
                  </a:lnTo>
                  <a:lnTo>
                    <a:pt x="1302" y="1122"/>
                  </a:lnTo>
                  <a:lnTo>
                    <a:pt x="1302" y="1134"/>
                  </a:lnTo>
                  <a:lnTo>
                    <a:pt x="1302" y="1152"/>
                  </a:lnTo>
                  <a:lnTo>
                    <a:pt x="1308" y="1170"/>
                  </a:lnTo>
                  <a:lnTo>
                    <a:pt x="1308" y="1182"/>
                  </a:lnTo>
                  <a:lnTo>
                    <a:pt x="1308" y="1200"/>
                  </a:lnTo>
                  <a:lnTo>
                    <a:pt x="1314" y="1218"/>
                  </a:lnTo>
                  <a:lnTo>
                    <a:pt x="1314" y="1230"/>
                  </a:lnTo>
                  <a:lnTo>
                    <a:pt x="1320" y="1248"/>
                  </a:lnTo>
                  <a:lnTo>
                    <a:pt x="1320" y="1260"/>
                  </a:lnTo>
                  <a:lnTo>
                    <a:pt x="1320" y="1278"/>
                  </a:lnTo>
                  <a:lnTo>
                    <a:pt x="1326" y="1296"/>
                  </a:lnTo>
                  <a:lnTo>
                    <a:pt x="1326" y="1308"/>
                  </a:lnTo>
                  <a:lnTo>
                    <a:pt x="1326" y="1326"/>
                  </a:lnTo>
                  <a:lnTo>
                    <a:pt x="1332" y="1338"/>
                  </a:lnTo>
                  <a:lnTo>
                    <a:pt x="1332" y="1350"/>
                  </a:lnTo>
                  <a:lnTo>
                    <a:pt x="1332" y="1368"/>
                  </a:lnTo>
                  <a:lnTo>
                    <a:pt x="1338" y="1380"/>
                  </a:lnTo>
                  <a:lnTo>
                    <a:pt x="1338" y="1392"/>
                  </a:lnTo>
                  <a:lnTo>
                    <a:pt x="1338" y="1410"/>
                  </a:lnTo>
                  <a:lnTo>
                    <a:pt x="1344" y="1422"/>
                  </a:lnTo>
                  <a:lnTo>
                    <a:pt x="1344" y="1434"/>
                  </a:lnTo>
                  <a:lnTo>
                    <a:pt x="1350" y="1452"/>
                  </a:lnTo>
                  <a:lnTo>
                    <a:pt x="1350" y="1464"/>
                  </a:lnTo>
                  <a:lnTo>
                    <a:pt x="1350" y="1476"/>
                  </a:lnTo>
                  <a:lnTo>
                    <a:pt x="1356" y="1488"/>
                  </a:lnTo>
                  <a:lnTo>
                    <a:pt x="1356" y="1500"/>
                  </a:lnTo>
                  <a:lnTo>
                    <a:pt x="1356" y="1512"/>
                  </a:lnTo>
                  <a:lnTo>
                    <a:pt x="1362" y="1524"/>
                  </a:lnTo>
                  <a:lnTo>
                    <a:pt x="1362" y="1536"/>
                  </a:lnTo>
                  <a:lnTo>
                    <a:pt x="1362" y="1548"/>
                  </a:lnTo>
                  <a:lnTo>
                    <a:pt x="1368" y="1560"/>
                  </a:lnTo>
                  <a:lnTo>
                    <a:pt x="1368" y="1572"/>
                  </a:lnTo>
                  <a:lnTo>
                    <a:pt x="1374" y="1584"/>
                  </a:lnTo>
                  <a:lnTo>
                    <a:pt x="1374" y="1596"/>
                  </a:lnTo>
                  <a:lnTo>
                    <a:pt x="1374" y="1608"/>
                  </a:lnTo>
                  <a:lnTo>
                    <a:pt x="1380" y="1620"/>
                  </a:lnTo>
                  <a:lnTo>
                    <a:pt x="1380" y="1626"/>
                  </a:lnTo>
                  <a:lnTo>
                    <a:pt x="1380" y="1638"/>
                  </a:lnTo>
                  <a:lnTo>
                    <a:pt x="1386" y="1650"/>
                  </a:lnTo>
                  <a:lnTo>
                    <a:pt x="1386" y="1656"/>
                  </a:lnTo>
                  <a:lnTo>
                    <a:pt x="1386" y="1668"/>
                  </a:lnTo>
                  <a:lnTo>
                    <a:pt x="1392" y="1680"/>
                  </a:lnTo>
                  <a:lnTo>
                    <a:pt x="1392" y="1686"/>
                  </a:lnTo>
                  <a:lnTo>
                    <a:pt x="1392" y="1698"/>
                  </a:lnTo>
                  <a:lnTo>
                    <a:pt x="1398" y="1704"/>
                  </a:lnTo>
                  <a:lnTo>
                    <a:pt x="1398" y="1716"/>
                  </a:lnTo>
                  <a:lnTo>
                    <a:pt x="1404" y="1722"/>
                  </a:lnTo>
                  <a:lnTo>
                    <a:pt x="1404" y="1734"/>
                  </a:lnTo>
                  <a:lnTo>
                    <a:pt x="1404" y="1740"/>
                  </a:lnTo>
                  <a:lnTo>
                    <a:pt x="1410" y="1752"/>
                  </a:lnTo>
                  <a:lnTo>
                    <a:pt x="1410" y="1758"/>
                  </a:lnTo>
                  <a:lnTo>
                    <a:pt x="1410" y="1764"/>
                  </a:lnTo>
                  <a:lnTo>
                    <a:pt x="1416" y="1776"/>
                  </a:lnTo>
                  <a:lnTo>
                    <a:pt x="1416" y="1782"/>
                  </a:lnTo>
                  <a:lnTo>
                    <a:pt x="1416" y="1788"/>
                  </a:lnTo>
                  <a:lnTo>
                    <a:pt x="1422" y="1794"/>
                  </a:lnTo>
                  <a:lnTo>
                    <a:pt x="1422" y="1806"/>
                  </a:lnTo>
                  <a:lnTo>
                    <a:pt x="1428" y="1812"/>
                  </a:lnTo>
                  <a:lnTo>
                    <a:pt x="1428" y="1818"/>
                  </a:lnTo>
                  <a:lnTo>
                    <a:pt x="1428" y="1824"/>
                  </a:lnTo>
                  <a:lnTo>
                    <a:pt x="1434" y="1830"/>
                  </a:lnTo>
                  <a:lnTo>
                    <a:pt x="1434" y="1836"/>
                  </a:lnTo>
                  <a:lnTo>
                    <a:pt x="1434" y="1842"/>
                  </a:lnTo>
                  <a:lnTo>
                    <a:pt x="1440" y="1848"/>
                  </a:lnTo>
                  <a:lnTo>
                    <a:pt x="1440" y="1854"/>
                  </a:lnTo>
                  <a:lnTo>
                    <a:pt x="1440" y="1860"/>
                  </a:lnTo>
                  <a:lnTo>
                    <a:pt x="1446" y="1866"/>
                  </a:lnTo>
                  <a:lnTo>
                    <a:pt x="1446" y="1872"/>
                  </a:lnTo>
                  <a:lnTo>
                    <a:pt x="1452" y="1878"/>
                  </a:lnTo>
                  <a:lnTo>
                    <a:pt x="1452" y="1884"/>
                  </a:lnTo>
                  <a:lnTo>
                    <a:pt x="1458" y="1890"/>
                  </a:lnTo>
                  <a:lnTo>
                    <a:pt x="1458" y="1896"/>
                  </a:lnTo>
                  <a:lnTo>
                    <a:pt x="1458" y="1902"/>
                  </a:lnTo>
                  <a:lnTo>
                    <a:pt x="1464" y="1908"/>
                  </a:lnTo>
                  <a:lnTo>
                    <a:pt x="1464" y="1914"/>
                  </a:lnTo>
                  <a:lnTo>
                    <a:pt x="1470" y="1920"/>
                  </a:lnTo>
                  <a:lnTo>
                    <a:pt x="1470" y="1926"/>
                  </a:lnTo>
                  <a:lnTo>
                    <a:pt x="1476" y="1932"/>
                  </a:lnTo>
                  <a:lnTo>
                    <a:pt x="1482" y="1938"/>
                  </a:lnTo>
                  <a:lnTo>
                    <a:pt x="1482" y="1944"/>
                  </a:lnTo>
                  <a:lnTo>
                    <a:pt x="1488" y="1950"/>
                  </a:lnTo>
                  <a:lnTo>
                    <a:pt x="1488" y="1956"/>
                  </a:lnTo>
                  <a:lnTo>
                    <a:pt x="1494" y="1962"/>
                  </a:lnTo>
                  <a:lnTo>
                    <a:pt x="1500" y="1968"/>
                  </a:lnTo>
                  <a:lnTo>
                    <a:pt x="1506" y="1974"/>
                  </a:lnTo>
                  <a:lnTo>
                    <a:pt x="1512" y="1980"/>
                  </a:lnTo>
                  <a:lnTo>
                    <a:pt x="1518" y="1986"/>
                  </a:lnTo>
                  <a:lnTo>
                    <a:pt x="1524" y="1992"/>
                  </a:lnTo>
                  <a:lnTo>
                    <a:pt x="1530" y="1998"/>
                  </a:lnTo>
                  <a:lnTo>
                    <a:pt x="1536" y="2004"/>
                  </a:lnTo>
                  <a:lnTo>
                    <a:pt x="1542" y="2010"/>
                  </a:lnTo>
                  <a:lnTo>
                    <a:pt x="1548" y="2016"/>
                  </a:lnTo>
                  <a:lnTo>
                    <a:pt x="1554" y="2016"/>
                  </a:lnTo>
                  <a:lnTo>
                    <a:pt x="1560" y="2022"/>
                  </a:lnTo>
                  <a:lnTo>
                    <a:pt x="1566" y="2022"/>
                  </a:lnTo>
                  <a:lnTo>
                    <a:pt x="1572" y="2028"/>
                  </a:lnTo>
                  <a:lnTo>
                    <a:pt x="1578" y="2028"/>
                  </a:lnTo>
                  <a:lnTo>
                    <a:pt x="1584" y="2028"/>
                  </a:lnTo>
                  <a:lnTo>
                    <a:pt x="1590" y="2034"/>
                  </a:lnTo>
                  <a:lnTo>
                    <a:pt x="1596" y="2034"/>
                  </a:lnTo>
                  <a:lnTo>
                    <a:pt x="1602" y="2034"/>
                  </a:lnTo>
                  <a:lnTo>
                    <a:pt x="1608" y="2034"/>
                  </a:lnTo>
                  <a:lnTo>
                    <a:pt x="1614" y="2040"/>
                  </a:lnTo>
                  <a:lnTo>
                    <a:pt x="1620" y="2040"/>
                  </a:lnTo>
                  <a:lnTo>
                    <a:pt x="1626" y="2040"/>
                  </a:lnTo>
                  <a:lnTo>
                    <a:pt x="1632" y="2040"/>
                  </a:lnTo>
                  <a:lnTo>
                    <a:pt x="1638" y="2040"/>
                  </a:lnTo>
                  <a:lnTo>
                    <a:pt x="1644" y="2040"/>
                  </a:lnTo>
                  <a:lnTo>
                    <a:pt x="1650" y="2040"/>
                  </a:lnTo>
                  <a:lnTo>
                    <a:pt x="1656" y="2040"/>
                  </a:lnTo>
                  <a:lnTo>
                    <a:pt x="1662" y="2046"/>
                  </a:lnTo>
                  <a:lnTo>
                    <a:pt x="1668" y="2046"/>
                  </a:lnTo>
                  <a:lnTo>
                    <a:pt x="1674" y="2046"/>
                  </a:lnTo>
                  <a:lnTo>
                    <a:pt x="1680" y="2046"/>
                  </a:lnTo>
                  <a:lnTo>
                    <a:pt x="1686" y="2046"/>
                  </a:lnTo>
                  <a:lnTo>
                    <a:pt x="1692" y="2046"/>
                  </a:lnTo>
                  <a:lnTo>
                    <a:pt x="1698" y="2046"/>
                  </a:lnTo>
                  <a:lnTo>
                    <a:pt x="1704" y="2046"/>
                  </a:lnTo>
                  <a:lnTo>
                    <a:pt x="1710" y="2046"/>
                  </a:lnTo>
                  <a:lnTo>
                    <a:pt x="1716" y="2046"/>
                  </a:lnTo>
                  <a:lnTo>
                    <a:pt x="1722" y="2046"/>
                  </a:lnTo>
                  <a:lnTo>
                    <a:pt x="1728" y="2046"/>
                  </a:lnTo>
                  <a:lnTo>
                    <a:pt x="1734" y="2046"/>
                  </a:lnTo>
                  <a:lnTo>
                    <a:pt x="1740" y="2046"/>
                  </a:lnTo>
                  <a:lnTo>
                    <a:pt x="1746" y="2046"/>
                  </a:lnTo>
                  <a:lnTo>
                    <a:pt x="1752" y="2046"/>
                  </a:lnTo>
                  <a:lnTo>
                    <a:pt x="1758" y="2046"/>
                  </a:lnTo>
                  <a:lnTo>
                    <a:pt x="1764" y="2046"/>
                  </a:lnTo>
                  <a:lnTo>
                    <a:pt x="1770" y="2046"/>
                  </a:lnTo>
                  <a:lnTo>
                    <a:pt x="1776" y="2046"/>
                  </a:lnTo>
                  <a:lnTo>
                    <a:pt x="1782" y="2046"/>
                  </a:lnTo>
                  <a:lnTo>
                    <a:pt x="1788" y="2046"/>
                  </a:lnTo>
                  <a:lnTo>
                    <a:pt x="1794" y="2046"/>
                  </a:lnTo>
                  <a:lnTo>
                    <a:pt x="1800" y="2046"/>
                  </a:lnTo>
                  <a:lnTo>
                    <a:pt x="1806" y="2046"/>
                  </a:lnTo>
                  <a:lnTo>
                    <a:pt x="1812" y="2046"/>
                  </a:lnTo>
                  <a:lnTo>
                    <a:pt x="1818" y="2046"/>
                  </a:lnTo>
                  <a:lnTo>
                    <a:pt x="1824" y="2046"/>
                  </a:lnTo>
                  <a:lnTo>
                    <a:pt x="1830" y="2046"/>
                  </a:lnTo>
                  <a:lnTo>
                    <a:pt x="1836" y="2046"/>
                  </a:lnTo>
                  <a:lnTo>
                    <a:pt x="1842" y="2046"/>
                  </a:lnTo>
                  <a:lnTo>
                    <a:pt x="1848" y="2046"/>
                  </a:lnTo>
                  <a:lnTo>
                    <a:pt x="1854" y="2046"/>
                  </a:lnTo>
                  <a:lnTo>
                    <a:pt x="1860" y="2046"/>
                  </a:lnTo>
                  <a:lnTo>
                    <a:pt x="1866" y="2046"/>
                  </a:lnTo>
                  <a:lnTo>
                    <a:pt x="1872" y="2046"/>
                  </a:lnTo>
                  <a:lnTo>
                    <a:pt x="1878" y="2046"/>
                  </a:lnTo>
                  <a:lnTo>
                    <a:pt x="1884" y="2046"/>
                  </a:lnTo>
                  <a:lnTo>
                    <a:pt x="1890" y="2046"/>
                  </a:lnTo>
                  <a:lnTo>
                    <a:pt x="1896" y="2046"/>
                  </a:lnTo>
                  <a:lnTo>
                    <a:pt x="1902" y="2046"/>
                  </a:lnTo>
                  <a:lnTo>
                    <a:pt x="1908" y="2046"/>
                  </a:lnTo>
                  <a:lnTo>
                    <a:pt x="1914" y="2046"/>
                  </a:lnTo>
                  <a:lnTo>
                    <a:pt x="1920" y="2046"/>
                  </a:lnTo>
                  <a:lnTo>
                    <a:pt x="1926" y="2046"/>
                  </a:lnTo>
                  <a:lnTo>
                    <a:pt x="1932" y="2046"/>
                  </a:lnTo>
                  <a:lnTo>
                    <a:pt x="1938" y="2046"/>
                  </a:lnTo>
                  <a:lnTo>
                    <a:pt x="1944" y="2046"/>
                  </a:lnTo>
                  <a:lnTo>
                    <a:pt x="1950" y="2046"/>
                  </a:lnTo>
                  <a:lnTo>
                    <a:pt x="1956" y="2046"/>
                  </a:lnTo>
                  <a:lnTo>
                    <a:pt x="1962" y="2046"/>
                  </a:lnTo>
                  <a:lnTo>
                    <a:pt x="1968" y="2046"/>
                  </a:lnTo>
                  <a:lnTo>
                    <a:pt x="1974" y="2046"/>
                  </a:lnTo>
                  <a:lnTo>
                    <a:pt x="1980" y="2046"/>
                  </a:lnTo>
                  <a:lnTo>
                    <a:pt x="1986" y="2046"/>
                  </a:lnTo>
                  <a:lnTo>
                    <a:pt x="1992" y="2046"/>
                  </a:lnTo>
                  <a:lnTo>
                    <a:pt x="1998" y="2046"/>
                  </a:lnTo>
                  <a:lnTo>
                    <a:pt x="2004" y="2046"/>
                  </a:lnTo>
                  <a:lnTo>
                    <a:pt x="2010" y="2046"/>
                  </a:lnTo>
                  <a:lnTo>
                    <a:pt x="2016" y="2046"/>
                  </a:lnTo>
                  <a:lnTo>
                    <a:pt x="2022" y="2046"/>
                  </a:lnTo>
                  <a:lnTo>
                    <a:pt x="2028" y="2046"/>
                  </a:lnTo>
                  <a:lnTo>
                    <a:pt x="2034" y="2046"/>
                  </a:lnTo>
                  <a:lnTo>
                    <a:pt x="2040" y="2046"/>
                  </a:lnTo>
                  <a:lnTo>
                    <a:pt x="2046" y="2046"/>
                  </a:lnTo>
                  <a:lnTo>
                    <a:pt x="2052" y="2046"/>
                  </a:lnTo>
                  <a:lnTo>
                    <a:pt x="2058" y="2046"/>
                  </a:lnTo>
                  <a:lnTo>
                    <a:pt x="2064" y="2046"/>
                  </a:lnTo>
                  <a:lnTo>
                    <a:pt x="2070" y="2046"/>
                  </a:lnTo>
                  <a:lnTo>
                    <a:pt x="2076" y="2046"/>
                  </a:lnTo>
                  <a:lnTo>
                    <a:pt x="2082" y="2046"/>
                  </a:lnTo>
                  <a:lnTo>
                    <a:pt x="2088" y="2046"/>
                  </a:lnTo>
                  <a:lnTo>
                    <a:pt x="2094" y="2046"/>
                  </a:lnTo>
                  <a:lnTo>
                    <a:pt x="2100" y="2046"/>
                  </a:lnTo>
                  <a:lnTo>
                    <a:pt x="2106" y="2046"/>
                  </a:lnTo>
                  <a:lnTo>
                    <a:pt x="2112" y="2046"/>
                  </a:lnTo>
                  <a:lnTo>
                    <a:pt x="2118" y="2046"/>
                  </a:lnTo>
                  <a:lnTo>
                    <a:pt x="2124" y="2046"/>
                  </a:lnTo>
                  <a:lnTo>
                    <a:pt x="2130" y="2046"/>
                  </a:lnTo>
                  <a:lnTo>
                    <a:pt x="2136" y="2046"/>
                  </a:lnTo>
                  <a:lnTo>
                    <a:pt x="2142" y="2046"/>
                  </a:lnTo>
                  <a:lnTo>
                    <a:pt x="2148" y="2046"/>
                  </a:lnTo>
                  <a:lnTo>
                    <a:pt x="2154" y="2046"/>
                  </a:lnTo>
                  <a:lnTo>
                    <a:pt x="2160" y="2046"/>
                  </a:lnTo>
                  <a:lnTo>
                    <a:pt x="2166" y="2046"/>
                  </a:lnTo>
                  <a:lnTo>
                    <a:pt x="2172" y="2046"/>
                  </a:lnTo>
                  <a:lnTo>
                    <a:pt x="2178" y="2046"/>
                  </a:lnTo>
                  <a:lnTo>
                    <a:pt x="2184" y="2046"/>
                  </a:lnTo>
                  <a:lnTo>
                    <a:pt x="2190" y="2046"/>
                  </a:lnTo>
                  <a:lnTo>
                    <a:pt x="2196" y="2046"/>
                  </a:lnTo>
                  <a:lnTo>
                    <a:pt x="2202" y="2046"/>
                  </a:lnTo>
                  <a:lnTo>
                    <a:pt x="2208" y="2046"/>
                  </a:lnTo>
                  <a:lnTo>
                    <a:pt x="2214" y="2046"/>
                  </a:lnTo>
                </a:path>
              </a:pathLst>
            </a:custGeom>
            <a:noFill/>
            <a:ln w="34925">
              <a:solidFill>
                <a:srgbClr val="0000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cs typeface="微软雅黑" panose="020B0503020204020204" charset="-122"/>
              </a:endParaRPr>
            </a:p>
          </p:txBody>
        </p:sp>
        <p:sp>
          <p:nvSpPr>
            <p:cNvPr id="48" name="Line 30"/>
            <p:cNvSpPr>
              <a:spLocks noChangeShapeType="1"/>
            </p:cNvSpPr>
            <p:nvPr/>
          </p:nvSpPr>
          <p:spPr bwMode="auto">
            <a:xfrm flipH="1">
              <a:off x="9264" y="6722"/>
              <a:ext cx="760" cy="0"/>
            </a:xfrm>
            <a:prstGeom prst="line">
              <a:avLst/>
            </a:prstGeom>
            <a:noFill/>
            <a:ln w="3492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49" name="Line 31"/>
            <p:cNvSpPr>
              <a:spLocks noChangeShapeType="1"/>
            </p:cNvSpPr>
            <p:nvPr/>
          </p:nvSpPr>
          <p:spPr bwMode="auto">
            <a:xfrm flipH="1">
              <a:off x="12974" y="6722"/>
              <a:ext cx="760" cy="0"/>
            </a:xfrm>
            <a:prstGeom prst="line">
              <a:avLst/>
            </a:prstGeom>
            <a:noFill/>
            <a:ln w="3492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50" name="Text Box 33"/>
            <p:cNvSpPr txBox="1">
              <a:spLocks noChangeArrowheads="1"/>
            </p:cNvSpPr>
            <p:nvPr/>
          </p:nvSpPr>
          <p:spPr bwMode="auto">
            <a:xfrm>
              <a:off x="8994" y="7892"/>
              <a:ext cx="2421"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solidFill>
                    <a:srgbClr val="CC0099"/>
                  </a:solidFill>
                  <a:latin typeface="微软雅黑" panose="020B0503020204020204" charset="-122"/>
                  <a:ea typeface="微软雅黑" panose="020B0503020204020204" charset="-122"/>
                  <a:cs typeface="微软雅黑" panose="020B0503020204020204" charset="-122"/>
                </a:rPr>
                <a:t>增益</a:t>
              </a:r>
              <a:r>
                <a:rPr lang="en-US" altLang="en-US">
                  <a:solidFill>
                    <a:srgbClr val="CC0099"/>
                  </a:solidFill>
                  <a:latin typeface="微软雅黑" panose="020B0503020204020204" charset="-122"/>
                  <a:ea typeface="微软雅黑" panose="020B0503020204020204" charset="-122"/>
                  <a:cs typeface="微软雅黑" panose="020B0503020204020204" charset="-122"/>
                </a:rPr>
                <a:t> &gt; </a:t>
              </a:r>
              <a:r>
                <a:rPr lang="zh-CN" altLang="en-US">
                  <a:solidFill>
                    <a:srgbClr val="CC0099"/>
                  </a:solidFill>
                  <a:latin typeface="微软雅黑" panose="020B0503020204020204" charset="-122"/>
                  <a:ea typeface="微软雅黑" panose="020B0503020204020204" charset="-122"/>
                  <a:cs typeface="微软雅黑" panose="020B0503020204020204" charset="-122"/>
                </a:rPr>
                <a:t>损耗</a:t>
              </a:r>
              <a:endParaRPr lang="zh-CN" altLang="en-US">
                <a:solidFill>
                  <a:srgbClr val="CC0099"/>
                </a:solidFill>
                <a:latin typeface="微软雅黑" panose="020B0503020204020204" charset="-122"/>
                <a:ea typeface="微软雅黑" panose="020B0503020204020204" charset="-122"/>
                <a:cs typeface="微软雅黑" panose="020B0503020204020204" charset="-122"/>
              </a:endParaRPr>
            </a:p>
          </p:txBody>
        </p:sp>
        <p:sp>
          <p:nvSpPr>
            <p:cNvPr id="51" name="Line 34"/>
            <p:cNvSpPr>
              <a:spLocks noChangeShapeType="1"/>
            </p:cNvSpPr>
            <p:nvPr/>
          </p:nvSpPr>
          <p:spPr bwMode="auto">
            <a:xfrm flipV="1">
              <a:off x="11016" y="7417"/>
              <a:ext cx="515" cy="642"/>
            </a:xfrm>
            <a:prstGeom prst="line">
              <a:avLst/>
            </a:prstGeom>
            <a:noFill/>
            <a:ln w="34925">
              <a:solidFill>
                <a:srgbClr val="CC00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52" name="Text Box 35"/>
            <p:cNvSpPr txBox="1">
              <a:spLocks noChangeArrowheads="1"/>
            </p:cNvSpPr>
            <p:nvPr/>
          </p:nvSpPr>
          <p:spPr bwMode="auto">
            <a:xfrm>
              <a:off x="9604" y="6027"/>
              <a:ext cx="4059"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algn="ctr"/>
              <a:r>
                <a:rPr lang="zh-CN" altLang="en-US">
                  <a:solidFill>
                    <a:schemeClr val="accent5"/>
                  </a:solidFill>
                  <a:latin typeface="微软雅黑" panose="020B0503020204020204" charset="-122"/>
                  <a:ea typeface="微软雅黑" panose="020B0503020204020204" charset="-122"/>
                  <a:cs typeface="微软雅黑" panose="020B0503020204020204" charset="-122"/>
                </a:rPr>
                <a:t>可饱和吸收体</a:t>
              </a:r>
              <a:endParaRPr lang="zh-CN" altLang="en-US">
                <a:solidFill>
                  <a:schemeClr val="accent5"/>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被动锁模</a:t>
            </a:r>
            <a:endParaRPr lang="zh-CN" altLang="en-US"/>
          </a:p>
        </p:txBody>
      </p:sp>
      <p:sp>
        <p:nvSpPr>
          <p:cNvPr id="3" name="矩形 2"/>
          <p:cNvSpPr/>
          <p:nvPr/>
        </p:nvSpPr>
        <p:spPr>
          <a:xfrm>
            <a:off x="466344" y="1117104"/>
            <a:ext cx="8348472" cy="2861310"/>
          </a:xfrm>
          <a:prstGeom prst="rect">
            <a:avLst/>
          </a:prstGeom>
        </p:spPr>
        <p:txBody>
          <a:bodyPr wrap="square">
            <a:spAutoFit/>
          </a:bodyPr>
          <a:lstStyle/>
          <a:p>
            <a:pPr marL="342900" indent="-342900">
              <a:lnSpc>
                <a:spcPct val="150000"/>
              </a:lnSpc>
              <a:buClr>
                <a:srgbClr val="4472C4"/>
              </a:buClr>
              <a:buFont typeface="Wingdings" panose="05000000000000000000" charset="0"/>
              <a:buChar char=""/>
            </a:pPr>
            <a:r>
              <a:rPr lang="zh-CN" altLang="en-US" sz="2000" b="1" dirty="0">
                <a:latin typeface="微软雅黑" panose="020B0503020204020204" charset="-122"/>
                <a:ea typeface="微软雅黑" panose="020B0503020204020204" charset="-122"/>
                <a:cs typeface="微软雅黑" panose="020B0503020204020204" charset="-122"/>
              </a:rPr>
              <a:t>被动锁模装置很简单，只需在腔内插入一个装有</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rPr>
              <a:t>饱和吸收</a:t>
            </a:r>
            <a:r>
              <a:rPr lang="zh-CN" altLang="en-US" sz="2000" b="1" dirty="0" smtClean="0">
                <a:solidFill>
                  <a:srgbClr val="C00000"/>
                </a:solidFill>
                <a:latin typeface="微软雅黑" panose="020B0503020204020204" charset="-122"/>
                <a:ea typeface="微软雅黑" panose="020B0503020204020204" charset="-122"/>
                <a:cs typeface="微软雅黑" panose="020B0503020204020204" charset="-122"/>
              </a:rPr>
              <a:t>染料</a:t>
            </a:r>
            <a:r>
              <a:rPr lang="zh-CN" altLang="en-US" sz="2000" b="1" dirty="0" smtClean="0">
                <a:latin typeface="微软雅黑" panose="020B0503020204020204" charset="-122"/>
                <a:ea typeface="微软雅黑" panose="020B0503020204020204" charset="-122"/>
                <a:cs typeface="微软雅黑" panose="020B0503020204020204" charset="-122"/>
              </a:rPr>
              <a:t>的“盒” </a:t>
            </a:r>
            <a:r>
              <a:rPr lang="zh-CN" altLang="en-US" sz="2000" b="1" dirty="0">
                <a:latin typeface="微软雅黑" panose="020B0503020204020204" charset="-122"/>
                <a:ea typeface="微软雅黑" panose="020B0503020204020204" charset="-122"/>
                <a:cs typeface="微软雅黑" panose="020B0503020204020204" charset="-122"/>
              </a:rPr>
              <a:t>即可。</a:t>
            </a:r>
            <a:endParaRPr lang="en-US" altLang="zh-CN" sz="2000" b="1" dirty="0" smtClean="0">
              <a:latin typeface="微软雅黑" panose="020B0503020204020204" charset="-122"/>
              <a:ea typeface="微软雅黑" panose="020B0503020204020204" charset="-122"/>
              <a:cs typeface="微软雅黑" panose="020B0503020204020204" charset="-122"/>
            </a:endParaRPr>
          </a:p>
          <a:p>
            <a:pPr marL="342900" indent="-342900">
              <a:lnSpc>
                <a:spcPct val="150000"/>
              </a:lnSpc>
              <a:buClr>
                <a:srgbClr val="4472C4"/>
              </a:buClr>
              <a:buFont typeface="Wingdings" panose="05000000000000000000" charset="0"/>
              <a:buChar char=""/>
            </a:pPr>
            <a:r>
              <a:rPr lang="zh-CN" altLang="en-US" sz="2000" b="1" dirty="0" smtClean="0">
                <a:solidFill>
                  <a:schemeClr val="accent5"/>
                </a:solidFill>
                <a:latin typeface="微软雅黑" panose="020B0503020204020204" charset="-122"/>
                <a:ea typeface="微软雅黑" panose="020B0503020204020204" charset="-122"/>
                <a:cs typeface="微软雅黑" panose="020B0503020204020204" charset="-122"/>
              </a:rPr>
              <a:t>原理</a:t>
            </a:r>
            <a:r>
              <a:rPr lang="zh-CN" altLang="en-US" sz="2000" b="1" dirty="0" smtClean="0">
                <a:solidFill>
                  <a:schemeClr val="tx1"/>
                </a:solidFill>
                <a:latin typeface="微软雅黑" panose="020B0503020204020204" charset="-122"/>
                <a:ea typeface="微软雅黑" panose="020B0503020204020204" charset="-122"/>
                <a:cs typeface="微软雅黑" panose="020B0503020204020204" charset="-122"/>
              </a:rPr>
              <a:t>：当</a:t>
            </a:r>
            <a:r>
              <a:rPr lang="zh-CN" altLang="en-US" sz="2000" b="1" dirty="0">
                <a:solidFill>
                  <a:schemeClr val="tx1"/>
                </a:solidFill>
                <a:latin typeface="微软雅黑" panose="020B0503020204020204" charset="-122"/>
                <a:ea typeface="微软雅黑" panose="020B0503020204020204" charset="-122"/>
                <a:cs typeface="微软雅黑" panose="020B0503020204020204" charset="-122"/>
              </a:rPr>
              <a:t>某些纵模偶然得到相干加强时，出现光场</a:t>
            </a:r>
            <a:r>
              <a:rPr lang="zh-CN" altLang="en-US" sz="2000" b="1" dirty="0" smtClean="0">
                <a:solidFill>
                  <a:schemeClr val="tx1"/>
                </a:solidFill>
                <a:latin typeface="微软雅黑" panose="020B0503020204020204" charset="-122"/>
                <a:ea typeface="微软雅黑" panose="020B0503020204020204" charset="-122"/>
                <a:cs typeface="微软雅黑" panose="020B0503020204020204" charset="-122"/>
              </a:rPr>
              <a:t>较强的部分，其他</a:t>
            </a:r>
            <a:r>
              <a:rPr lang="zh-CN" altLang="en-US" sz="2000" b="1" dirty="0">
                <a:solidFill>
                  <a:schemeClr val="tx1"/>
                </a:solidFill>
                <a:latin typeface="微软雅黑" panose="020B0503020204020204" charset="-122"/>
                <a:ea typeface="微软雅黑" panose="020B0503020204020204" charset="-122"/>
                <a:cs typeface="微软雅黑" panose="020B0503020204020204" charset="-122"/>
              </a:rPr>
              <a:t>部分则较弱。</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rPr>
              <a:t>这些较强的部分通过染料，被吸收的少，</a:t>
            </a:r>
            <a:r>
              <a:rPr lang="zh-CN" altLang="en-US" sz="2000" b="1" dirty="0" smtClean="0">
                <a:solidFill>
                  <a:srgbClr val="C00000"/>
                </a:solidFill>
                <a:latin typeface="微软雅黑" panose="020B0503020204020204" charset="-122"/>
                <a:ea typeface="微软雅黑" panose="020B0503020204020204" charset="-122"/>
                <a:cs typeface="微软雅黑" panose="020B0503020204020204" charset="-122"/>
              </a:rPr>
              <a:t>损耗</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rPr>
              <a:t>不大；较弱的部分通过染料，被吸收的多，反而更被减弱</a:t>
            </a:r>
            <a:r>
              <a:rPr lang="zh-CN" altLang="en-US" sz="2000" b="1" dirty="0" smtClean="0">
                <a:solidFill>
                  <a:srgbClr val="C00000"/>
                </a:solidFill>
                <a:latin typeface="微软雅黑" panose="020B0503020204020204" charset="-122"/>
                <a:ea typeface="微软雅黑" panose="020B0503020204020204" charset="-122"/>
                <a:cs typeface="微软雅黑" panose="020B0503020204020204" charset="-122"/>
              </a:rPr>
              <a:t>。</a:t>
            </a:r>
            <a:r>
              <a:rPr lang="zh-CN" altLang="en-US" sz="2000" b="1" dirty="0" smtClean="0">
                <a:latin typeface="微软雅黑" panose="020B0503020204020204" charset="-122"/>
                <a:ea typeface="微软雅黑" panose="020B0503020204020204" charset="-122"/>
                <a:cs typeface="微软雅黑" panose="020B0503020204020204" charset="-122"/>
              </a:rPr>
              <a:t>最终</a:t>
            </a:r>
            <a:r>
              <a:rPr lang="zh-CN" altLang="en-US" sz="2000" b="1" dirty="0">
                <a:latin typeface="微软雅黑" panose="020B0503020204020204" charset="-122"/>
                <a:ea typeface="微软雅黑" panose="020B0503020204020204" charset="-122"/>
                <a:cs typeface="微软雅黑" panose="020B0503020204020204" charset="-122"/>
              </a:rPr>
              <a:t>造成这些强处（纵模相干叠加处）以窄脉冲的形式被</a:t>
            </a:r>
            <a:r>
              <a:rPr lang="zh-CN" altLang="en-US" sz="2000" b="1" dirty="0" smtClean="0">
                <a:latin typeface="微软雅黑" panose="020B0503020204020204" charset="-122"/>
                <a:ea typeface="微软雅黑" panose="020B0503020204020204" charset="-122"/>
                <a:cs typeface="微软雅黑" panose="020B0503020204020204" charset="-122"/>
              </a:rPr>
              <a:t>选出来。</a:t>
            </a:r>
            <a:endParaRPr lang="zh-CN" altLang="en-US" sz="2000" b="1" dirty="0">
              <a:cs typeface="微软雅黑" panose="020B0503020204020204" charset="-122"/>
            </a:endParaRPr>
          </a:p>
        </p:txBody>
      </p:sp>
      <p:grpSp>
        <p:nvGrpSpPr>
          <p:cNvPr id="5" name="组合 4"/>
          <p:cNvGrpSpPr/>
          <p:nvPr/>
        </p:nvGrpSpPr>
        <p:grpSpPr>
          <a:xfrm>
            <a:off x="3430270" y="4110355"/>
            <a:ext cx="3385820" cy="2530475"/>
            <a:chOff x="8994" y="6027"/>
            <a:chExt cx="5332" cy="3985"/>
          </a:xfrm>
        </p:grpSpPr>
        <p:sp>
          <p:nvSpPr>
            <p:cNvPr id="40" name="Freeform 19"/>
            <p:cNvSpPr/>
            <p:nvPr/>
          </p:nvSpPr>
          <p:spPr bwMode="auto">
            <a:xfrm>
              <a:off x="11254" y="7222"/>
              <a:ext cx="420" cy="510"/>
            </a:xfrm>
            <a:custGeom>
              <a:avLst/>
              <a:gdLst>
                <a:gd name="T0" fmla="*/ 30241875 w 168"/>
                <a:gd name="T1" fmla="*/ 110886875 h 204"/>
                <a:gd name="T2" fmla="*/ 141128750 w 168"/>
                <a:gd name="T3" fmla="*/ 443547500 h 204"/>
                <a:gd name="T4" fmla="*/ 231854375 w 168"/>
                <a:gd name="T5" fmla="*/ 514111875 h 204"/>
                <a:gd name="T6" fmla="*/ 372983125 w 168"/>
                <a:gd name="T7" fmla="*/ 352821875 h 204"/>
                <a:gd name="T8" fmla="*/ 423386250 w 168"/>
                <a:gd name="T9" fmla="*/ 141128750 h 204"/>
                <a:gd name="T10" fmla="*/ 367942813 w 168"/>
                <a:gd name="T11" fmla="*/ 88206263 h 204"/>
                <a:gd name="T12" fmla="*/ 173891575 w 168"/>
                <a:gd name="T13" fmla="*/ 45362813 h 204"/>
                <a:gd name="T14" fmla="*/ 0 w 168"/>
                <a:gd name="T15" fmla="*/ 0 h 2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8" h="204">
                  <a:moveTo>
                    <a:pt x="12" y="44"/>
                  </a:moveTo>
                  <a:lnTo>
                    <a:pt x="56" y="176"/>
                  </a:lnTo>
                  <a:lnTo>
                    <a:pt x="92" y="204"/>
                  </a:lnTo>
                  <a:lnTo>
                    <a:pt x="148" y="140"/>
                  </a:lnTo>
                  <a:lnTo>
                    <a:pt x="168" y="56"/>
                  </a:lnTo>
                  <a:lnTo>
                    <a:pt x="146" y="35"/>
                  </a:lnTo>
                  <a:lnTo>
                    <a:pt x="69" y="18"/>
                  </a:lnTo>
                  <a:lnTo>
                    <a:pt x="0" y="0"/>
                  </a:lnTo>
                </a:path>
              </a:pathLst>
            </a:custGeom>
            <a:solidFill>
              <a:srgbClr val="FFFF00"/>
            </a:solidFill>
            <a:ln w="34925" cap="flat" cmpd="sng">
              <a:solidFill>
                <a:srgbClr val="FFFF00"/>
              </a:solidFill>
              <a:prstDash val="solid"/>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41" name="Freeform 21"/>
            <p:cNvSpPr/>
            <p:nvPr/>
          </p:nvSpPr>
          <p:spPr bwMode="auto">
            <a:xfrm>
              <a:off x="9256" y="7114"/>
              <a:ext cx="5070" cy="1150"/>
            </a:xfrm>
            <a:custGeom>
              <a:avLst/>
              <a:gdLst>
                <a:gd name="T0" fmla="*/ 0 w 2028"/>
                <a:gd name="T1" fmla="*/ 22682200 h 460"/>
                <a:gd name="T2" fmla="*/ 2147483647 w 2028"/>
                <a:gd name="T3" fmla="*/ 133569075 h 460"/>
                <a:gd name="T4" fmla="*/ 2147483647 w 2028"/>
                <a:gd name="T5" fmla="*/ 829132200 h 460"/>
                <a:gd name="T6" fmla="*/ 2147483647 w 2028"/>
                <a:gd name="T7" fmla="*/ 1108868750 h 460"/>
                <a:gd name="T8" fmla="*/ 2147483647 w 2028"/>
                <a:gd name="T9" fmla="*/ 1129030000 h 4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8" h="460">
                  <a:moveTo>
                    <a:pt x="0" y="9"/>
                  </a:moveTo>
                  <a:cubicBezTo>
                    <a:pt x="143" y="16"/>
                    <a:pt x="654" y="0"/>
                    <a:pt x="865" y="53"/>
                  </a:cubicBezTo>
                  <a:cubicBezTo>
                    <a:pt x="1076" y="106"/>
                    <a:pt x="1092" y="265"/>
                    <a:pt x="1265" y="329"/>
                  </a:cubicBezTo>
                  <a:cubicBezTo>
                    <a:pt x="1438" y="393"/>
                    <a:pt x="1774" y="420"/>
                    <a:pt x="1901" y="440"/>
                  </a:cubicBezTo>
                  <a:cubicBezTo>
                    <a:pt x="2028" y="460"/>
                    <a:pt x="2002" y="446"/>
                    <a:pt x="2028" y="448"/>
                  </a:cubicBezTo>
                </a:path>
              </a:pathLst>
            </a:custGeom>
            <a:noFill/>
            <a:ln w="34925" cap="flat" cmpd="sng">
              <a:solidFill>
                <a:srgbClr val="33CC33"/>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42" name="Text Box 22"/>
            <p:cNvSpPr txBox="1">
              <a:spLocks noChangeArrowheads="1"/>
            </p:cNvSpPr>
            <p:nvPr/>
          </p:nvSpPr>
          <p:spPr bwMode="auto">
            <a:xfrm>
              <a:off x="12951" y="7492"/>
              <a:ext cx="1088"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solidFill>
                    <a:srgbClr val="33CC33"/>
                  </a:solidFill>
                  <a:latin typeface="微软雅黑" panose="020B0503020204020204" charset="-122"/>
                  <a:ea typeface="微软雅黑" panose="020B0503020204020204" charset="-122"/>
                  <a:cs typeface="微软雅黑" panose="020B0503020204020204" charset="-122"/>
                </a:rPr>
                <a:t>增益</a:t>
              </a:r>
              <a:endParaRPr lang="zh-CN" altLang="en-US">
                <a:solidFill>
                  <a:srgbClr val="33CC33"/>
                </a:solidFill>
                <a:latin typeface="微软雅黑" panose="020B0503020204020204" charset="-122"/>
                <a:ea typeface="微软雅黑" panose="020B0503020204020204" charset="-122"/>
                <a:cs typeface="微软雅黑" panose="020B0503020204020204" charset="-122"/>
              </a:endParaRPr>
            </a:p>
          </p:txBody>
        </p:sp>
        <p:sp>
          <p:nvSpPr>
            <p:cNvPr id="43" name="Line 24"/>
            <p:cNvSpPr>
              <a:spLocks noChangeShapeType="1"/>
            </p:cNvSpPr>
            <p:nvPr/>
          </p:nvSpPr>
          <p:spPr bwMode="auto">
            <a:xfrm>
              <a:off x="9321" y="9392"/>
              <a:ext cx="4632" cy="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44" name="Text Box 25"/>
            <p:cNvSpPr txBox="1">
              <a:spLocks noChangeArrowheads="1"/>
            </p:cNvSpPr>
            <p:nvPr/>
          </p:nvSpPr>
          <p:spPr bwMode="auto">
            <a:xfrm>
              <a:off x="12865" y="9384"/>
              <a:ext cx="1088"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latin typeface="微软雅黑" panose="020B0503020204020204" charset="-122"/>
                  <a:ea typeface="微软雅黑" panose="020B0503020204020204" charset="-122"/>
                  <a:cs typeface="微软雅黑" panose="020B0503020204020204" charset="-122"/>
                </a:rPr>
                <a:t>时间</a:t>
              </a:r>
              <a:endParaRPr lang="zh-CN" altLang="en-US">
                <a:latin typeface="微软雅黑" panose="020B0503020204020204" charset="-122"/>
                <a:ea typeface="微软雅黑" panose="020B0503020204020204" charset="-122"/>
                <a:cs typeface="微软雅黑" panose="020B0503020204020204" charset="-122"/>
              </a:endParaRPr>
            </a:p>
          </p:txBody>
        </p:sp>
        <p:sp>
          <p:nvSpPr>
            <p:cNvPr id="45" name="Freeform 26"/>
            <p:cNvSpPr/>
            <p:nvPr/>
          </p:nvSpPr>
          <p:spPr bwMode="auto">
            <a:xfrm>
              <a:off x="9961" y="7929"/>
              <a:ext cx="3050" cy="1415"/>
            </a:xfrm>
            <a:custGeom>
              <a:avLst/>
              <a:gdLst>
                <a:gd name="T0" fmla="*/ 36730892 w 2214"/>
                <a:gd name="T1" fmla="*/ 394597838 h 2046"/>
                <a:gd name="T2" fmla="*/ 78053474 w 2214"/>
                <a:gd name="T3" fmla="*/ 394597838 h 2046"/>
                <a:gd name="T4" fmla="*/ 119376056 w 2214"/>
                <a:gd name="T5" fmla="*/ 394597838 h 2046"/>
                <a:gd name="T6" fmla="*/ 160698638 w 2214"/>
                <a:gd name="T7" fmla="*/ 394597838 h 2046"/>
                <a:gd name="T8" fmla="*/ 202020346 w 2214"/>
                <a:gd name="T9" fmla="*/ 394597838 h 2046"/>
                <a:gd name="T10" fmla="*/ 243342928 w 2214"/>
                <a:gd name="T11" fmla="*/ 394597838 h 2046"/>
                <a:gd name="T12" fmla="*/ 284665509 w 2214"/>
                <a:gd name="T13" fmla="*/ 394597838 h 2046"/>
                <a:gd name="T14" fmla="*/ 325988091 w 2214"/>
                <a:gd name="T15" fmla="*/ 394597838 h 2046"/>
                <a:gd name="T16" fmla="*/ 367310673 w 2214"/>
                <a:gd name="T17" fmla="*/ 394597838 h 2046"/>
                <a:gd name="T18" fmla="*/ 408632381 w 2214"/>
                <a:gd name="T19" fmla="*/ 394597838 h 2046"/>
                <a:gd name="T20" fmla="*/ 449954963 w 2214"/>
                <a:gd name="T21" fmla="*/ 393440646 h 2046"/>
                <a:gd name="T22" fmla="*/ 491277545 w 2214"/>
                <a:gd name="T23" fmla="*/ 391126264 h 2046"/>
                <a:gd name="T24" fmla="*/ 532600127 w 2214"/>
                <a:gd name="T25" fmla="*/ 383025925 h 2046"/>
                <a:gd name="T26" fmla="*/ 564739329 w 2214"/>
                <a:gd name="T27" fmla="*/ 372611642 h 2046"/>
                <a:gd name="T28" fmla="*/ 583105213 w 2214"/>
                <a:gd name="T29" fmla="*/ 362196921 h 2046"/>
                <a:gd name="T30" fmla="*/ 601470222 w 2214"/>
                <a:gd name="T31" fmla="*/ 351782199 h 2046"/>
                <a:gd name="T32" fmla="*/ 615244416 w 2214"/>
                <a:gd name="T33" fmla="*/ 339053095 h 2046"/>
                <a:gd name="T34" fmla="*/ 629018610 w 2214"/>
                <a:gd name="T35" fmla="*/ 324010047 h 2046"/>
                <a:gd name="T36" fmla="*/ 642792804 w 2214"/>
                <a:gd name="T37" fmla="*/ 305494987 h 2046"/>
                <a:gd name="T38" fmla="*/ 661158687 w 2214"/>
                <a:gd name="T39" fmla="*/ 284665983 h 2046"/>
                <a:gd name="T40" fmla="*/ 674932881 w 2214"/>
                <a:gd name="T41" fmla="*/ 260364966 h 2046"/>
                <a:gd name="T42" fmla="*/ 688707075 w 2214"/>
                <a:gd name="T43" fmla="*/ 234907196 h 2046"/>
                <a:gd name="T44" fmla="*/ 702481269 w 2214"/>
                <a:gd name="T45" fmla="*/ 205977853 h 2046"/>
                <a:gd name="T46" fmla="*/ 720846278 w 2214"/>
                <a:gd name="T47" fmla="*/ 177048510 h 2046"/>
                <a:gd name="T48" fmla="*/ 734620472 w 2214"/>
                <a:gd name="T49" fmla="*/ 145804346 h 2046"/>
                <a:gd name="T50" fmla="*/ 748394666 w 2214"/>
                <a:gd name="T51" fmla="*/ 115717811 h 2046"/>
                <a:gd name="T52" fmla="*/ 762168860 w 2214"/>
                <a:gd name="T53" fmla="*/ 86788468 h 2046"/>
                <a:gd name="T54" fmla="*/ 780534744 w 2214"/>
                <a:gd name="T55" fmla="*/ 61330260 h 2046"/>
                <a:gd name="T56" fmla="*/ 794308938 w 2214"/>
                <a:gd name="T57" fmla="*/ 38186873 h 2046"/>
                <a:gd name="T58" fmla="*/ 808083132 w 2214"/>
                <a:gd name="T59" fmla="*/ 20829004 h 2046"/>
                <a:gd name="T60" fmla="*/ 821856451 w 2214"/>
                <a:gd name="T61" fmla="*/ 8100339 h 2046"/>
                <a:gd name="T62" fmla="*/ 853996528 w 2214"/>
                <a:gd name="T63" fmla="*/ 1157191 h 2046"/>
                <a:gd name="T64" fmla="*/ 876953227 w 2214"/>
                <a:gd name="T65" fmla="*/ 11571913 h 2046"/>
                <a:gd name="T66" fmla="*/ 890727421 w 2214"/>
                <a:gd name="T67" fmla="*/ 25457769 h 2046"/>
                <a:gd name="T68" fmla="*/ 904501615 w 2214"/>
                <a:gd name="T69" fmla="*/ 45130021 h 2046"/>
                <a:gd name="T70" fmla="*/ 918275809 w 2214"/>
                <a:gd name="T71" fmla="*/ 69430599 h 2046"/>
                <a:gd name="T72" fmla="*/ 936641692 w 2214"/>
                <a:gd name="T73" fmla="*/ 97203190 h 2046"/>
                <a:gd name="T74" fmla="*/ 950415886 w 2214"/>
                <a:gd name="T75" fmla="*/ 126132533 h 2046"/>
                <a:gd name="T76" fmla="*/ 964189206 w 2214"/>
                <a:gd name="T77" fmla="*/ 156219067 h 2046"/>
                <a:gd name="T78" fmla="*/ 977963400 w 2214"/>
                <a:gd name="T79" fmla="*/ 186305602 h 2046"/>
                <a:gd name="T80" fmla="*/ 996329283 w 2214"/>
                <a:gd name="T81" fmla="*/ 216392575 h 2046"/>
                <a:gd name="T82" fmla="*/ 1010103477 w 2214"/>
                <a:gd name="T83" fmla="*/ 243007535 h 2046"/>
                <a:gd name="T84" fmla="*/ 1023877671 w 2214"/>
                <a:gd name="T85" fmla="*/ 268465305 h 2046"/>
                <a:gd name="T86" fmla="*/ 1037651865 w 2214"/>
                <a:gd name="T87" fmla="*/ 291609130 h 2046"/>
                <a:gd name="T88" fmla="*/ 1056016874 w 2214"/>
                <a:gd name="T89" fmla="*/ 312438134 h 2046"/>
                <a:gd name="T90" fmla="*/ 1069791068 w 2214"/>
                <a:gd name="T91" fmla="*/ 328638812 h 2046"/>
                <a:gd name="T92" fmla="*/ 1083565262 w 2214"/>
                <a:gd name="T93" fmla="*/ 343681860 h 2046"/>
                <a:gd name="T94" fmla="*/ 1097339456 w 2214"/>
                <a:gd name="T95" fmla="*/ 355253773 h 2046"/>
                <a:gd name="T96" fmla="*/ 1115705340 w 2214"/>
                <a:gd name="T97" fmla="*/ 365668495 h 2046"/>
                <a:gd name="T98" fmla="*/ 1138662038 w 2214"/>
                <a:gd name="T99" fmla="*/ 376082777 h 2046"/>
                <a:gd name="T100" fmla="*/ 1175392930 w 2214"/>
                <a:gd name="T101" fmla="*/ 386497499 h 2046"/>
                <a:gd name="T102" fmla="*/ 1216715512 w 2214"/>
                <a:gd name="T103" fmla="*/ 392283455 h 2046"/>
                <a:gd name="T104" fmla="*/ 1258038094 w 2214"/>
                <a:gd name="T105" fmla="*/ 393440646 h 2046"/>
                <a:gd name="T106" fmla="*/ 1299360676 w 2214"/>
                <a:gd name="T107" fmla="*/ 394597838 h 2046"/>
                <a:gd name="T108" fmla="*/ 1340682383 w 2214"/>
                <a:gd name="T109" fmla="*/ 394597838 h 2046"/>
                <a:gd name="T110" fmla="*/ 1382004965 w 2214"/>
                <a:gd name="T111" fmla="*/ 394597838 h 2046"/>
                <a:gd name="T112" fmla="*/ 1423327547 w 2214"/>
                <a:gd name="T113" fmla="*/ 394597838 h 2046"/>
                <a:gd name="T114" fmla="*/ 1464650129 w 2214"/>
                <a:gd name="T115" fmla="*/ 394597838 h 2046"/>
                <a:gd name="T116" fmla="*/ 1505972711 w 2214"/>
                <a:gd name="T117" fmla="*/ 394597838 h 2046"/>
                <a:gd name="T118" fmla="*/ 1547294419 w 2214"/>
                <a:gd name="T119" fmla="*/ 394597838 h 2046"/>
                <a:gd name="T120" fmla="*/ 1588617001 w 2214"/>
                <a:gd name="T121" fmla="*/ 394597838 h 2046"/>
                <a:gd name="T122" fmla="*/ 1629939583 w 2214"/>
                <a:gd name="T123" fmla="*/ 394597838 h 2046"/>
                <a:gd name="T124" fmla="*/ 1671262165 w 2214"/>
                <a:gd name="T125" fmla="*/ 394597838 h 20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14" h="2046">
                  <a:moveTo>
                    <a:pt x="0" y="2046"/>
                  </a:moveTo>
                  <a:lnTo>
                    <a:pt x="6" y="2046"/>
                  </a:lnTo>
                  <a:lnTo>
                    <a:pt x="12" y="2046"/>
                  </a:lnTo>
                  <a:lnTo>
                    <a:pt x="18" y="2046"/>
                  </a:lnTo>
                  <a:lnTo>
                    <a:pt x="24" y="2046"/>
                  </a:lnTo>
                  <a:lnTo>
                    <a:pt x="30" y="2046"/>
                  </a:lnTo>
                  <a:lnTo>
                    <a:pt x="36" y="2046"/>
                  </a:lnTo>
                  <a:lnTo>
                    <a:pt x="42" y="2046"/>
                  </a:lnTo>
                  <a:lnTo>
                    <a:pt x="48" y="2046"/>
                  </a:lnTo>
                  <a:lnTo>
                    <a:pt x="54" y="2046"/>
                  </a:lnTo>
                  <a:lnTo>
                    <a:pt x="60" y="2046"/>
                  </a:lnTo>
                  <a:lnTo>
                    <a:pt x="66" y="2046"/>
                  </a:lnTo>
                  <a:lnTo>
                    <a:pt x="72" y="2046"/>
                  </a:lnTo>
                  <a:lnTo>
                    <a:pt x="78" y="2046"/>
                  </a:lnTo>
                  <a:lnTo>
                    <a:pt x="84" y="2046"/>
                  </a:lnTo>
                  <a:lnTo>
                    <a:pt x="90" y="2046"/>
                  </a:lnTo>
                  <a:lnTo>
                    <a:pt x="96" y="2046"/>
                  </a:lnTo>
                  <a:lnTo>
                    <a:pt x="102" y="2046"/>
                  </a:lnTo>
                  <a:lnTo>
                    <a:pt x="108" y="2046"/>
                  </a:lnTo>
                  <a:lnTo>
                    <a:pt x="114" y="2046"/>
                  </a:lnTo>
                  <a:lnTo>
                    <a:pt x="120" y="2046"/>
                  </a:lnTo>
                  <a:lnTo>
                    <a:pt x="126" y="2046"/>
                  </a:lnTo>
                  <a:lnTo>
                    <a:pt x="132" y="2046"/>
                  </a:lnTo>
                  <a:lnTo>
                    <a:pt x="138" y="2046"/>
                  </a:lnTo>
                  <a:lnTo>
                    <a:pt x="144" y="2046"/>
                  </a:lnTo>
                  <a:lnTo>
                    <a:pt x="150" y="2046"/>
                  </a:lnTo>
                  <a:lnTo>
                    <a:pt x="156" y="2046"/>
                  </a:lnTo>
                  <a:lnTo>
                    <a:pt x="162" y="2046"/>
                  </a:lnTo>
                  <a:lnTo>
                    <a:pt x="168" y="2046"/>
                  </a:lnTo>
                  <a:lnTo>
                    <a:pt x="174" y="2046"/>
                  </a:lnTo>
                  <a:lnTo>
                    <a:pt x="180" y="2046"/>
                  </a:lnTo>
                  <a:lnTo>
                    <a:pt x="186" y="2046"/>
                  </a:lnTo>
                  <a:lnTo>
                    <a:pt x="192" y="2046"/>
                  </a:lnTo>
                  <a:lnTo>
                    <a:pt x="198" y="2046"/>
                  </a:lnTo>
                  <a:lnTo>
                    <a:pt x="204" y="2046"/>
                  </a:lnTo>
                  <a:lnTo>
                    <a:pt x="210" y="2046"/>
                  </a:lnTo>
                  <a:lnTo>
                    <a:pt x="216" y="2046"/>
                  </a:lnTo>
                  <a:lnTo>
                    <a:pt x="222" y="2046"/>
                  </a:lnTo>
                  <a:lnTo>
                    <a:pt x="228" y="2046"/>
                  </a:lnTo>
                  <a:lnTo>
                    <a:pt x="234" y="2046"/>
                  </a:lnTo>
                  <a:lnTo>
                    <a:pt x="240" y="2046"/>
                  </a:lnTo>
                  <a:lnTo>
                    <a:pt x="246" y="2046"/>
                  </a:lnTo>
                  <a:lnTo>
                    <a:pt x="252" y="2046"/>
                  </a:lnTo>
                  <a:lnTo>
                    <a:pt x="258" y="2046"/>
                  </a:lnTo>
                  <a:lnTo>
                    <a:pt x="264" y="2046"/>
                  </a:lnTo>
                  <a:lnTo>
                    <a:pt x="270" y="2046"/>
                  </a:lnTo>
                  <a:lnTo>
                    <a:pt x="276" y="2046"/>
                  </a:lnTo>
                  <a:lnTo>
                    <a:pt x="282" y="2046"/>
                  </a:lnTo>
                  <a:lnTo>
                    <a:pt x="288" y="2046"/>
                  </a:lnTo>
                  <a:lnTo>
                    <a:pt x="294" y="2046"/>
                  </a:lnTo>
                  <a:lnTo>
                    <a:pt x="300" y="2046"/>
                  </a:lnTo>
                  <a:lnTo>
                    <a:pt x="306" y="2046"/>
                  </a:lnTo>
                  <a:lnTo>
                    <a:pt x="312" y="2046"/>
                  </a:lnTo>
                  <a:lnTo>
                    <a:pt x="318" y="2046"/>
                  </a:lnTo>
                  <a:lnTo>
                    <a:pt x="324" y="2046"/>
                  </a:lnTo>
                  <a:lnTo>
                    <a:pt x="330" y="2046"/>
                  </a:lnTo>
                  <a:lnTo>
                    <a:pt x="336" y="2046"/>
                  </a:lnTo>
                  <a:lnTo>
                    <a:pt x="342" y="2046"/>
                  </a:lnTo>
                  <a:lnTo>
                    <a:pt x="348" y="2046"/>
                  </a:lnTo>
                  <a:lnTo>
                    <a:pt x="354" y="2046"/>
                  </a:lnTo>
                  <a:lnTo>
                    <a:pt x="360" y="2046"/>
                  </a:lnTo>
                  <a:lnTo>
                    <a:pt x="366" y="2046"/>
                  </a:lnTo>
                  <a:lnTo>
                    <a:pt x="372" y="2046"/>
                  </a:lnTo>
                  <a:lnTo>
                    <a:pt x="378" y="2046"/>
                  </a:lnTo>
                  <a:lnTo>
                    <a:pt x="384" y="2046"/>
                  </a:lnTo>
                  <a:lnTo>
                    <a:pt x="390" y="2046"/>
                  </a:lnTo>
                  <a:lnTo>
                    <a:pt x="396" y="2046"/>
                  </a:lnTo>
                  <a:lnTo>
                    <a:pt x="402" y="2046"/>
                  </a:lnTo>
                  <a:lnTo>
                    <a:pt x="408" y="2046"/>
                  </a:lnTo>
                  <a:lnTo>
                    <a:pt x="414" y="2046"/>
                  </a:lnTo>
                  <a:lnTo>
                    <a:pt x="420" y="2046"/>
                  </a:lnTo>
                  <a:lnTo>
                    <a:pt x="426" y="2046"/>
                  </a:lnTo>
                  <a:lnTo>
                    <a:pt x="432" y="2046"/>
                  </a:lnTo>
                  <a:lnTo>
                    <a:pt x="438" y="2046"/>
                  </a:lnTo>
                  <a:lnTo>
                    <a:pt x="444" y="2046"/>
                  </a:lnTo>
                  <a:lnTo>
                    <a:pt x="450" y="2046"/>
                  </a:lnTo>
                  <a:lnTo>
                    <a:pt x="456" y="2046"/>
                  </a:lnTo>
                  <a:lnTo>
                    <a:pt x="462" y="2046"/>
                  </a:lnTo>
                  <a:lnTo>
                    <a:pt x="468" y="2046"/>
                  </a:lnTo>
                  <a:lnTo>
                    <a:pt x="474" y="2046"/>
                  </a:lnTo>
                  <a:lnTo>
                    <a:pt x="480" y="2046"/>
                  </a:lnTo>
                  <a:lnTo>
                    <a:pt x="486" y="2046"/>
                  </a:lnTo>
                  <a:lnTo>
                    <a:pt x="492" y="2046"/>
                  </a:lnTo>
                  <a:lnTo>
                    <a:pt x="498" y="2046"/>
                  </a:lnTo>
                  <a:lnTo>
                    <a:pt x="504" y="2046"/>
                  </a:lnTo>
                  <a:lnTo>
                    <a:pt x="510" y="2046"/>
                  </a:lnTo>
                  <a:lnTo>
                    <a:pt x="516" y="2046"/>
                  </a:lnTo>
                  <a:lnTo>
                    <a:pt x="522" y="2046"/>
                  </a:lnTo>
                  <a:lnTo>
                    <a:pt x="528" y="2046"/>
                  </a:lnTo>
                  <a:lnTo>
                    <a:pt x="534" y="2046"/>
                  </a:lnTo>
                  <a:lnTo>
                    <a:pt x="540" y="2046"/>
                  </a:lnTo>
                  <a:lnTo>
                    <a:pt x="546" y="2046"/>
                  </a:lnTo>
                  <a:lnTo>
                    <a:pt x="552" y="2040"/>
                  </a:lnTo>
                  <a:lnTo>
                    <a:pt x="558" y="2040"/>
                  </a:lnTo>
                  <a:lnTo>
                    <a:pt x="564" y="2040"/>
                  </a:lnTo>
                  <a:lnTo>
                    <a:pt x="570" y="2040"/>
                  </a:lnTo>
                  <a:lnTo>
                    <a:pt x="576" y="2040"/>
                  </a:lnTo>
                  <a:lnTo>
                    <a:pt x="582" y="2040"/>
                  </a:lnTo>
                  <a:lnTo>
                    <a:pt x="588" y="2040"/>
                  </a:lnTo>
                  <a:lnTo>
                    <a:pt x="594" y="2040"/>
                  </a:lnTo>
                  <a:lnTo>
                    <a:pt x="600" y="2040"/>
                  </a:lnTo>
                  <a:lnTo>
                    <a:pt x="606" y="2034"/>
                  </a:lnTo>
                  <a:lnTo>
                    <a:pt x="612" y="2034"/>
                  </a:lnTo>
                  <a:lnTo>
                    <a:pt x="618" y="2034"/>
                  </a:lnTo>
                  <a:lnTo>
                    <a:pt x="624" y="2034"/>
                  </a:lnTo>
                  <a:lnTo>
                    <a:pt x="630" y="2028"/>
                  </a:lnTo>
                  <a:lnTo>
                    <a:pt x="636" y="2028"/>
                  </a:lnTo>
                  <a:lnTo>
                    <a:pt x="642" y="2028"/>
                  </a:lnTo>
                  <a:lnTo>
                    <a:pt x="648" y="2022"/>
                  </a:lnTo>
                  <a:lnTo>
                    <a:pt x="654" y="2016"/>
                  </a:lnTo>
                  <a:lnTo>
                    <a:pt x="660" y="2016"/>
                  </a:lnTo>
                  <a:lnTo>
                    <a:pt x="666" y="2010"/>
                  </a:lnTo>
                  <a:lnTo>
                    <a:pt x="672" y="2010"/>
                  </a:lnTo>
                  <a:lnTo>
                    <a:pt x="678" y="2004"/>
                  </a:lnTo>
                  <a:lnTo>
                    <a:pt x="684" y="1998"/>
                  </a:lnTo>
                  <a:lnTo>
                    <a:pt x="690" y="1992"/>
                  </a:lnTo>
                  <a:lnTo>
                    <a:pt x="696" y="1986"/>
                  </a:lnTo>
                  <a:lnTo>
                    <a:pt x="702" y="1980"/>
                  </a:lnTo>
                  <a:lnTo>
                    <a:pt x="708" y="1974"/>
                  </a:lnTo>
                  <a:lnTo>
                    <a:pt x="714" y="1968"/>
                  </a:lnTo>
                  <a:lnTo>
                    <a:pt x="720" y="1962"/>
                  </a:lnTo>
                  <a:lnTo>
                    <a:pt x="726" y="1956"/>
                  </a:lnTo>
                  <a:lnTo>
                    <a:pt x="726" y="1950"/>
                  </a:lnTo>
                  <a:lnTo>
                    <a:pt x="732" y="1944"/>
                  </a:lnTo>
                  <a:lnTo>
                    <a:pt x="738" y="1938"/>
                  </a:lnTo>
                  <a:lnTo>
                    <a:pt x="738" y="1932"/>
                  </a:lnTo>
                  <a:lnTo>
                    <a:pt x="744" y="1926"/>
                  </a:lnTo>
                  <a:lnTo>
                    <a:pt x="744" y="1920"/>
                  </a:lnTo>
                  <a:lnTo>
                    <a:pt x="750" y="1914"/>
                  </a:lnTo>
                  <a:lnTo>
                    <a:pt x="750" y="1908"/>
                  </a:lnTo>
                  <a:lnTo>
                    <a:pt x="756" y="1902"/>
                  </a:lnTo>
                  <a:lnTo>
                    <a:pt x="756" y="1896"/>
                  </a:lnTo>
                  <a:lnTo>
                    <a:pt x="762" y="1890"/>
                  </a:lnTo>
                  <a:lnTo>
                    <a:pt x="762" y="1884"/>
                  </a:lnTo>
                  <a:lnTo>
                    <a:pt x="762" y="1878"/>
                  </a:lnTo>
                  <a:lnTo>
                    <a:pt x="768" y="1872"/>
                  </a:lnTo>
                  <a:lnTo>
                    <a:pt x="768" y="1866"/>
                  </a:lnTo>
                  <a:lnTo>
                    <a:pt x="774" y="1860"/>
                  </a:lnTo>
                  <a:lnTo>
                    <a:pt x="774" y="1854"/>
                  </a:lnTo>
                  <a:lnTo>
                    <a:pt x="774" y="1848"/>
                  </a:lnTo>
                  <a:lnTo>
                    <a:pt x="780" y="1842"/>
                  </a:lnTo>
                  <a:lnTo>
                    <a:pt x="780" y="1836"/>
                  </a:lnTo>
                  <a:lnTo>
                    <a:pt x="780" y="1830"/>
                  </a:lnTo>
                  <a:lnTo>
                    <a:pt x="786" y="1824"/>
                  </a:lnTo>
                  <a:lnTo>
                    <a:pt x="786" y="1818"/>
                  </a:lnTo>
                  <a:lnTo>
                    <a:pt x="786" y="1812"/>
                  </a:lnTo>
                  <a:lnTo>
                    <a:pt x="792" y="1806"/>
                  </a:lnTo>
                  <a:lnTo>
                    <a:pt x="792" y="1794"/>
                  </a:lnTo>
                  <a:lnTo>
                    <a:pt x="798" y="1788"/>
                  </a:lnTo>
                  <a:lnTo>
                    <a:pt x="798" y="1782"/>
                  </a:lnTo>
                  <a:lnTo>
                    <a:pt x="798" y="1776"/>
                  </a:lnTo>
                  <a:lnTo>
                    <a:pt x="804" y="1764"/>
                  </a:lnTo>
                  <a:lnTo>
                    <a:pt x="804" y="1758"/>
                  </a:lnTo>
                  <a:lnTo>
                    <a:pt x="804" y="1752"/>
                  </a:lnTo>
                  <a:lnTo>
                    <a:pt x="810" y="1740"/>
                  </a:lnTo>
                  <a:lnTo>
                    <a:pt x="810" y="1734"/>
                  </a:lnTo>
                  <a:lnTo>
                    <a:pt x="810" y="1722"/>
                  </a:lnTo>
                  <a:lnTo>
                    <a:pt x="816" y="1716"/>
                  </a:lnTo>
                  <a:lnTo>
                    <a:pt x="816" y="1704"/>
                  </a:lnTo>
                  <a:lnTo>
                    <a:pt x="822" y="1698"/>
                  </a:lnTo>
                  <a:lnTo>
                    <a:pt x="822" y="1686"/>
                  </a:lnTo>
                  <a:lnTo>
                    <a:pt x="822" y="1680"/>
                  </a:lnTo>
                  <a:lnTo>
                    <a:pt x="828" y="1668"/>
                  </a:lnTo>
                  <a:lnTo>
                    <a:pt x="828" y="1656"/>
                  </a:lnTo>
                  <a:lnTo>
                    <a:pt x="828" y="1650"/>
                  </a:lnTo>
                  <a:lnTo>
                    <a:pt x="834" y="1638"/>
                  </a:lnTo>
                  <a:lnTo>
                    <a:pt x="834" y="1626"/>
                  </a:lnTo>
                  <a:lnTo>
                    <a:pt x="834" y="1620"/>
                  </a:lnTo>
                  <a:lnTo>
                    <a:pt x="840" y="1608"/>
                  </a:lnTo>
                  <a:lnTo>
                    <a:pt x="840" y="1596"/>
                  </a:lnTo>
                  <a:lnTo>
                    <a:pt x="840" y="1584"/>
                  </a:lnTo>
                  <a:lnTo>
                    <a:pt x="846" y="1572"/>
                  </a:lnTo>
                  <a:lnTo>
                    <a:pt x="846" y="1560"/>
                  </a:lnTo>
                  <a:lnTo>
                    <a:pt x="852" y="1548"/>
                  </a:lnTo>
                  <a:lnTo>
                    <a:pt x="852" y="1536"/>
                  </a:lnTo>
                  <a:lnTo>
                    <a:pt x="852" y="1524"/>
                  </a:lnTo>
                  <a:lnTo>
                    <a:pt x="858" y="1512"/>
                  </a:lnTo>
                  <a:lnTo>
                    <a:pt x="858" y="1500"/>
                  </a:lnTo>
                  <a:lnTo>
                    <a:pt x="858" y="1488"/>
                  </a:lnTo>
                  <a:lnTo>
                    <a:pt x="864" y="1476"/>
                  </a:lnTo>
                  <a:lnTo>
                    <a:pt x="864" y="1464"/>
                  </a:lnTo>
                  <a:lnTo>
                    <a:pt x="864" y="1452"/>
                  </a:lnTo>
                  <a:lnTo>
                    <a:pt x="870" y="1434"/>
                  </a:lnTo>
                  <a:lnTo>
                    <a:pt x="870" y="1422"/>
                  </a:lnTo>
                  <a:lnTo>
                    <a:pt x="876" y="1410"/>
                  </a:lnTo>
                  <a:lnTo>
                    <a:pt x="876" y="1392"/>
                  </a:lnTo>
                  <a:lnTo>
                    <a:pt x="876" y="1380"/>
                  </a:lnTo>
                  <a:lnTo>
                    <a:pt x="882" y="1368"/>
                  </a:lnTo>
                  <a:lnTo>
                    <a:pt x="882" y="1350"/>
                  </a:lnTo>
                  <a:lnTo>
                    <a:pt x="882" y="1338"/>
                  </a:lnTo>
                  <a:lnTo>
                    <a:pt x="888" y="1326"/>
                  </a:lnTo>
                  <a:lnTo>
                    <a:pt x="888" y="1308"/>
                  </a:lnTo>
                  <a:lnTo>
                    <a:pt x="888" y="1296"/>
                  </a:lnTo>
                  <a:lnTo>
                    <a:pt x="894" y="1278"/>
                  </a:lnTo>
                  <a:lnTo>
                    <a:pt x="894" y="1260"/>
                  </a:lnTo>
                  <a:lnTo>
                    <a:pt x="894" y="1248"/>
                  </a:lnTo>
                  <a:lnTo>
                    <a:pt x="900" y="1230"/>
                  </a:lnTo>
                  <a:lnTo>
                    <a:pt x="900" y="1218"/>
                  </a:lnTo>
                  <a:lnTo>
                    <a:pt x="906" y="1200"/>
                  </a:lnTo>
                  <a:lnTo>
                    <a:pt x="906" y="1182"/>
                  </a:lnTo>
                  <a:lnTo>
                    <a:pt x="906" y="1170"/>
                  </a:lnTo>
                  <a:lnTo>
                    <a:pt x="912" y="1152"/>
                  </a:lnTo>
                  <a:lnTo>
                    <a:pt x="912" y="1134"/>
                  </a:lnTo>
                  <a:lnTo>
                    <a:pt x="912" y="1122"/>
                  </a:lnTo>
                  <a:lnTo>
                    <a:pt x="918" y="1104"/>
                  </a:lnTo>
                  <a:lnTo>
                    <a:pt x="918" y="1086"/>
                  </a:lnTo>
                  <a:lnTo>
                    <a:pt x="918" y="1068"/>
                  </a:lnTo>
                  <a:lnTo>
                    <a:pt x="924" y="1050"/>
                  </a:lnTo>
                  <a:lnTo>
                    <a:pt x="924" y="1038"/>
                  </a:lnTo>
                  <a:lnTo>
                    <a:pt x="930" y="1020"/>
                  </a:lnTo>
                  <a:lnTo>
                    <a:pt x="930" y="1002"/>
                  </a:lnTo>
                  <a:lnTo>
                    <a:pt x="930" y="984"/>
                  </a:lnTo>
                  <a:lnTo>
                    <a:pt x="936" y="966"/>
                  </a:lnTo>
                  <a:lnTo>
                    <a:pt x="936" y="948"/>
                  </a:lnTo>
                  <a:lnTo>
                    <a:pt x="936" y="930"/>
                  </a:lnTo>
                  <a:lnTo>
                    <a:pt x="942" y="918"/>
                  </a:lnTo>
                  <a:lnTo>
                    <a:pt x="942" y="900"/>
                  </a:lnTo>
                  <a:lnTo>
                    <a:pt x="942" y="882"/>
                  </a:lnTo>
                  <a:lnTo>
                    <a:pt x="948" y="864"/>
                  </a:lnTo>
                  <a:lnTo>
                    <a:pt x="948" y="846"/>
                  </a:lnTo>
                  <a:lnTo>
                    <a:pt x="954" y="828"/>
                  </a:lnTo>
                  <a:lnTo>
                    <a:pt x="954" y="810"/>
                  </a:lnTo>
                  <a:lnTo>
                    <a:pt x="954" y="792"/>
                  </a:lnTo>
                  <a:lnTo>
                    <a:pt x="960" y="774"/>
                  </a:lnTo>
                  <a:lnTo>
                    <a:pt x="960" y="756"/>
                  </a:lnTo>
                  <a:lnTo>
                    <a:pt x="960" y="738"/>
                  </a:lnTo>
                  <a:lnTo>
                    <a:pt x="966" y="720"/>
                  </a:lnTo>
                  <a:lnTo>
                    <a:pt x="966" y="708"/>
                  </a:lnTo>
                  <a:lnTo>
                    <a:pt x="966" y="690"/>
                  </a:lnTo>
                  <a:lnTo>
                    <a:pt x="972" y="672"/>
                  </a:lnTo>
                  <a:lnTo>
                    <a:pt x="972" y="654"/>
                  </a:lnTo>
                  <a:lnTo>
                    <a:pt x="972" y="636"/>
                  </a:lnTo>
                  <a:lnTo>
                    <a:pt x="978" y="618"/>
                  </a:lnTo>
                  <a:lnTo>
                    <a:pt x="978" y="600"/>
                  </a:lnTo>
                  <a:lnTo>
                    <a:pt x="984" y="582"/>
                  </a:lnTo>
                  <a:lnTo>
                    <a:pt x="984" y="570"/>
                  </a:lnTo>
                  <a:lnTo>
                    <a:pt x="984" y="552"/>
                  </a:lnTo>
                  <a:lnTo>
                    <a:pt x="990" y="534"/>
                  </a:lnTo>
                  <a:lnTo>
                    <a:pt x="990" y="516"/>
                  </a:lnTo>
                  <a:lnTo>
                    <a:pt x="990" y="504"/>
                  </a:lnTo>
                  <a:lnTo>
                    <a:pt x="996" y="486"/>
                  </a:lnTo>
                  <a:lnTo>
                    <a:pt x="996" y="468"/>
                  </a:lnTo>
                  <a:lnTo>
                    <a:pt x="996" y="450"/>
                  </a:lnTo>
                  <a:lnTo>
                    <a:pt x="1002" y="438"/>
                  </a:lnTo>
                  <a:lnTo>
                    <a:pt x="1002" y="420"/>
                  </a:lnTo>
                  <a:lnTo>
                    <a:pt x="1008" y="408"/>
                  </a:lnTo>
                  <a:lnTo>
                    <a:pt x="1008" y="390"/>
                  </a:lnTo>
                  <a:lnTo>
                    <a:pt x="1008" y="378"/>
                  </a:lnTo>
                  <a:lnTo>
                    <a:pt x="1014" y="360"/>
                  </a:lnTo>
                  <a:lnTo>
                    <a:pt x="1014" y="348"/>
                  </a:lnTo>
                  <a:lnTo>
                    <a:pt x="1014" y="330"/>
                  </a:lnTo>
                  <a:lnTo>
                    <a:pt x="1020" y="318"/>
                  </a:lnTo>
                  <a:lnTo>
                    <a:pt x="1020" y="300"/>
                  </a:lnTo>
                  <a:lnTo>
                    <a:pt x="1020" y="288"/>
                  </a:lnTo>
                  <a:lnTo>
                    <a:pt x="1026" y="276"/>
                  </a:lnTo>
                  <a:lnTo>
                    <a:pt x="1026" y="264"/>
                  </a:lnTo>
                  <a:lnTo>
                    <a:pt x="1032" y="246"/>
                  </a:lnTo>
                  <a:lnTo>
                    <a:pt x="1032" y="234"/>
                  </a:lnTo>
                  <a:lnTo>
                    <a:pt x="1032" y="222"/>
                  </a:lnTo>
                  <a:lnTo>
                    <a:pt x="1038" y="210"/>
                  </a:lnTo>
                  <a:lnTo>
                    <a:pt x="1038" y="198"/>
                  </a:lnTo>
                  <a:lnTo>
                    <a:pt x="1038" y="186"/>
                  </a:lnTo>
                  <a:lnTo>
                    <a:pt x="1044" y="174"/>
                  </a:lnTo>
                  <a:lnTo>
                    <a:pt x="1044" y="168"/>
                  </a:lnTo>
                  <a:lnTo>
                    <a:pt x="1044" y="156"/>
                  </a:lnTo>
                  <a:lnTo>
                    <a:pt x="1050" y="144"/>
                  </a:lnTo>
                  <a:lnTo>
                    <a:pt x="1050" y="132"/>
                  </a:lnTo>
                  <a:lnTo>
                    <a:pt x="1050" y="126"/>
                  </a:lnTo>
                  <a:lnTo>
                    <a:pt x="1056" y="114"/>
                  </a:lnTo>
                  <a:lnTo>
                    <a:pt x="1056" y="108"/>
                  </a:lnTo>
                  <a:lnTo>
                    <a:pt x="1062" y="96"/>
                  </a:lnTo>
                  <a:lnTo>
                    <a:pt x="1062" y="90"/>
                  </a:lnTo>
                  <a:lnTo>
                    <a:pt x="1062" y="78"/>
                  </a:lnTo>
                  <a:lnTo>
                    <a:pt x="1068" y="72"/>
                  </a:lnTo>
                  <a:lnTo>
                    <a:pt x="1068" y="66"/>
                  </a:lnTo>
                  <a:lnTo>
                    <a:pt x="1068" y="60"/>
                  </a:lnTo>
                  <a:lnTo>
                    <a:pt x="1074" y="54"/>
                  </a:lnTo>
                  <a:lnTo>
                    <a:pt x="1074" y="48"/>
                  </a:lnTo>
                  <a:lnTo>
                    <a:pt x="1074" y="42"/>
                  </a:lnTo>
                  <a:lnTo>
                    <a:pt x="1080" y="36"/>
                  </a:lnTo>
                  <a:lnTo>
                    <a:pt x="1080" y="30"/>
                  </a:lnTo>
                  <a:lnTo>
                    <a:pt x="1086" y="24"/>
                  </a:lnTo>
                  <a:lnTo>
                    <a:pt x="1086" y="18"/>
                  </a:lnTo>
                  <a:lnTo>
                    <a:pt x="1092" y="12"/>
                  </a:lnTo>
                  <a:lnTo>
                    <a:pt x="1098" y="6"/>
                  </a:lnTo>
                  <a:lnTo>
                    <a:pt x="1104" y="0"/>
                  </a:lnTo>
                  <a:lnTo>
                    <a:pt x="1110" y="0"/>
                  </a:lnTo>
                  <a:lnTo>
                    <a:pt x="1116" y="6"/>
                  </a:lnTo>
                  <a:lnTo>
                    <a:pt x="1122" y="12"/>
                  </a:lnTo>
                  <a:lnTo>
                    <a:pt x="1128" y="18"/>
                  </a:lnTo>
                  <a:lnTo>
                    <a:pt x="1128" y="24"/>
                  </a:lnTo>
                  <a:lnTo>
                    <a:pt x="1134" y="30"/>
                  </a:lnTo>
                  <a:lnTo>
                    <a:pt x="1134" y="36"/>
                  </a:lnTo>
                  <a:lnTo>
                    <a:pt x="1140" y="42"/>
                  </a:lnTo>
                  <a:lnTo>
                    <a:pt x="1140" y="48"/>
                  </a:lnTo>
                  <a:lnTo>
                    <a:pt x="1140" y="54"/>
                  </a:lnTo>
                  <a:lnTo>
                    <a:pt x="1146" y="60"/>
                  </a:lnTo>
                  <a:lnTo>
                    <a:pt x="1146" y="66"/>
                  </a:lnTo>
                  <a:lnTo>
                    <a:pt x="1146" y="72"/>
                  </a:lnTo>
                  <a:lnTo>
                    <a:pt x="1152" y="78"/>
                  </a:lnTo>
                  <a:lnTo>
                    <a:pt x="1152" y="90"/>
                  </a:lnTo>
                  <a:lnTo>
                    <a:pt x="1152" y="96"/>
                  </a:lnTo>
                  <a:lnTo>
                    <a:pt x="1158" y="108"/>
                  </a:lnTo>
                  <a:lnTo>
                    <a:pt x="1158" y="114"/>
                  </a:lnTo>
                  <a:lnTo>
                    <a:pt x="1164" y="126"/>
                  </a:lnTo>
                  <a:lnTo>
                    <a:pt x="1164" y="132"/>
                  </a:lnTo>
                  <a:lnTo>
                    <a:pt x="1164" y="144"/>
                  </a:lnTo>
                  <a:lnTo>
                    <a:pt x="1170" y="156"/>
                  </a:lnTo>
                  <a:lnTo>
                    <a:pt x="1170" y="168"/>
                  </a:lnTo>
                  <a:lnTo>
                    <a:pt x="1170" y="174"/>
                  </a:lnTo>
                  <a:lnTo>
                    <a:pt x="1176" y="186"/>
                  </a:lnTo>
                  <a:lnTo>
                    <a:pt x="1176" y="198"/>
                  </a:lnTo>
                  <a:lnTo>
                    <a:pt x="1176" y="210"/>
                  </a:lnTo>
                  <a:lnTo>
                    <a:pt x="1182" y="222"/>
                  </a:lnTo>
                  <a:lnTo>
                    <a:pt x="1182" y="234"/>
                  </a:lnTo>
                  <a:lnTo>
                    <a:pt x="1182" y="246"/>
                  </a:lnTo>
                  <a:lnTo>
                    <a:pt x="1188" y="264"/>
                  </a:lnTo>
                  <a:lnTo>
                    <a:pt x="1188" y="276"/>
                  </a:lnTo>
                  <a:lnTo>
                    <a:pt x="1194" y="288"/>
                  </a:lnTo>
                  <a:lnTo>
                    <a:pt x="1194" y="300"/>
                  </a:lnTo>
                  <a:lnTo>
                    <a:pt x="1194" y="318"/>
                  </a:lnTo>
                  <a:lnTo>
                    <a:pt x="1200" y="330"/>
                  </a:lnTo>
                  <a:lnTo>
                    <a:pt x="1200" y="348"/>
                  </a:lnTo>
                  <a:lnTo>
                    <a:pt x="1200" y="360"/>
                  </a:lnTo>
                  <a:lnTo>
                    <a:pt x="1206" y="378"/>
                  </a:lnTo>
                  <a:lnTo>
                    <a:pt x="1206" y="390"/>
                  </a:lnTo>
                  <a:lnTo>
                    <a:pt x="1206" y="408"/>
                  </a:lnTo>
                  <a:lnTo>
                    <a:pt x="1212" y="420"/>
                  </a:lnTo>
                  <a:lnTo>
                    <a:pt x="1212" y="438"/>
                  </a:lnTo>
                  <a:lnTo>
                    <a:pt x="1218" y="450"/>
                  </a:lnTo>
                  <a:lnTo>
                    <a:pt x="1218" y="468"/>
                  </a:lnTo>
                  <a:lnTo>
                    <a:pt x="1218" y="486"/>
                  </a:lnTo>
                  <a:lnTo>
                    <a:pt x="1224" y="504"/>
                  </a:lnTo>
                  <a:lnTo>
                    <a:pt x="1224" y="516"/>
                  </a:lnTo>
                  <a:lnTo>
                    <a:pt x="1224" y="534"/>
                  </a:lnTo>
                  <a:lnTo>
                    <a:pt x="1230" y="552"/>
                  </a:lnTo>
                  <a:lnTo>
                    <a:pt x="1230" y="570"/>
                  </a:lnTo>
                  <a:lnTo>
                    <a:pt x="1230" y="582"/>
                  </a:lnTo>
                  <a:lnTo>
                    <a:pt x="1236" y="600"/>
                  </a:lnTo>
                  <a:lnTo>
                    <a:pt x="1236" y="618"/>
                  </a:lnTo>
                  <a:lnTo>
                    <a:pt x="1242" y="636"/>
                  </a:lnTo>
                  <a:lnTo>
                    <a:pt x="1242" y="654"/>
                  </a:lnTo>
                  <a:lnTo>
                    <a:pt x="1242" y="672"/>
                  </a:lnTo>
                  <a:lnTo>
                    <a:pt x="1248" y="690"/>
                  </a:lnTo>
                  <a:lnTo>
                    <a:pt x="1248" y="708"/>
                  </a:lnTo>
                  <a:lnTo>
                    <a:pt x="1248" y="720"/>
                  </a:lnTo>
                  <a:lnTo>
                    <a:pt x="1254" y="738"/>
                  </a:lnTo>
                  <a:lnTo>
                    <a:pt x="1254" y="756"/>
                  </a:lnTo>
                  <a:lnTo>
                    <a:pt x="1254" y="774"/>
                  </a:lnTo>
                  <a:lnTo>
                    <a:pt x="1260" y="792"/>
                  </a:lnTo>
                  <a:lnTo>
                    <a:pt x="1260" y="810"/>
                  </a:lnTo>
                  <a:lnTo>
                    <a:pt x="1260" y="828"/>
                  </a:lnTo>
                  <a:lnTo>
                    <a:pt x="1266" y="846"/>
                  </a:lnTo>
                  <a:lnTo>
                    <a:pt x="1266" y="864"/>
                  </a:lnTo>
                  <a:lnTo>
                    <a:pt x="1272" y="882"/>
                  </a:lnTo>
                  <a:lnTo>
                    <a:pt x="1272" y="900"/>
                  </a:lnTo>
                  <a:lnTo>
                    <a:pt x="1272" y="918"/>
                  </a:lnTo>
                  <a:lnTo>
                    <a:pt x="1278" y="930"/>
                  </a:lnTo>
                  <a:lnTo>
                    <a:pt x="1278" y="948"/>
                  </a:lnTo>
                  <a:lnTo>
                    <a:pt x="1278" y="966"/>
                  </a:lnTo>
                  <a:lnTo>
                    <a:pt x="1284" y="984"/>
                  </a:lnTo>
                  <a:lnTo>
                    <a:pt x="1284" y="1002"/>
                  </a:lnTo>
                  <a:lnTo>
                    <a:pt x="1284" y="1020"/>
                  </a:lnTo>
                  <a:lnTo>
                    <a:pt x="1290" y="1038"/>
                  </a:lnTo>
                  <a:lnTo>
                    <a:pt x="1290" y="1050"/>
                  </a:lnTo>
                  <a:lnTo>
                    <a:pt x="1296" y="1068"/>
                  </a:lnTo>
                  <a:lnTo>
                    <a:pt x="1296" y="1086"/>
                  </a:lnTo>
                  <a:lnTo>
                    <a:pt x="1296" y="1104"/>
                  </a:lnTo>
                  <a:lnTo>
                    <a:pt x="1302" y="1122"/>
                  </a:lnTo>
                  <a:lnTo>
                    <a:pt x="1302" y="1134"/>
                  </a:lnTo>
                  <a:lnTo>
                    <a:pt x="1302" y="1152"/>
                  </a:lnTo>
                  <a:lnTo>
                    <a:pt x="1308" y="1170"/>
                  </a:lnTo>
                  <a:lnTo>
                    <a:pt x="1308" y="1182"/>
                  </a:lnTo>
                  <a:lnTo>
                    <a:pt x="1308" y="1200"/>
                  </a:lnTo>
                  <a:lnTo>
                    <a:pt x="1314" y="1218"/>
                  </a:lnTo>
                  <a:lnTo>
                    <a:pt x="1314" y="1230"/>
                  </a:lnTo>
                  <a:lnTo>
                    <a:pt x="1320" y="1248"/>
                  </a:lnTo>
                  <a:lnTo>
                    <a:pt x="1320" y="1260"/>
                  </a:lnTo>
                  <a:lnTo>
                    <a:pt x="1320" y="1278"/>
                  </a:lnTo>
                  <a:lnTo>
                    <a:pt x="1326" y="1296"/>
                  </a:lnTo>
                  <a:lnTo>
                    <a:pt x="1326" y="1308"/>
                  </a:lnTo>
                  <a:lnTo>
                    <a:pt x="1326" y="1326"/>
                  </a:lnTo>
                  <a:lnTo>
                    <a:pt x="1332" y="1338"/>
                  </a:lnTo>
                  <a:lnTo>
                    <a:pt x="1332" y="1350"/>
                  </a:lnTo>
                  <a:lnTo>
                    <a:pt x="1332" y="1368"/>
                  </a:lnTo>
                  <a:lnTo>
                    <a:pt x="1338" y="1380"/>
                  </a:lnTo>
                  <a:lnTo>
                    <a:pt x="1338" y="1392"/>
                  </a:lnTo>
                  <a:lnTo>
                    <a:pt x="1338" y="1410"/>
                  </a:lnTo>
                  <a:lnTo>
                    <a:pt x="1344" y="1422"/>
                  </a:lnTo>
                  <a:lnTo>
                    <a:pt x="1344" y="1434"/>
                  </a:lnTo>
                  <a:lnTo>
                    <a:pt x="1350" y="1452"/>
                  </a:lnTo>
                  <a:lnTo>
                    <a:pt x="1350" y="1464"/>
                  </a:lnTo>
                  <a:lnTo>
                    <a:pt x="1350" y="1476"/>
                  </a:lnTo>
                  <a:lnTo>
                    <a:pt x="1356" y="1488"/>
                  </a:lnTo>
                  <a:lnTo>
                    <a:pt x="1356" y="1500"/>
                  </a:lnTo>
                  <a:lnTo>
                    <a:pt x="1356" y="1512"/>
                  </a:lnTo>
                  <a:lnTo>
                    <a:pt x="1362" y="1524"/>
                  </a:lnTo>
                  <a:lnTo>
                    <a:pt x="1362" y="1536"/>
                  </a:lnTo>
                  <a:lnTo>
                    <a:pt x="1362" y="1548"/>
                  </a:lnTo>
                  <a:lnTo>
                    <a:pt x="1368" y="1560"/>
                  </a:lnTo>
                  <a:lnTo>
                    <a:pt x="1368" y="1572"/>
                  </a:lnTo>
                  <a:lnTo>
                    <a:pt x="1374" y="1584"/>
                  </a:lnTo>
                  <a:lnTo>
                    <a:pt x="1374" y="1596"/>
                  </a:lnTo>
                  <a:lnTo>
                    <a:pt x="1374" y="1608"/>
                  </a:lnTo>
                  <a:lnTo>
                    <a:pt x="1380" y="1620"/>
                  </a:lnTo>
                  <a:lnTo>
                    <a:pt x="1380" y="1626"/>
                  </a:lnTo>
                  <a:lnTo>
                    <a:pt x="1380" y="1638"/>
                  </a:lnTo>
                  <a:lnTo>
                    <a:pt x="1386" y="1650"/>
                  </a:lnTo>
                  <a:lnTo>
                    <a:pt x="1386" y="1656"/>
                  </a:lnTo>
                  <a:lnTo>
                    <a:pt x="1386" y="1668"/>
                  </a:lnTo>
                  <a:lnTo>
                    <a:pt x="1392" y="1680"/>
                  </a:lnTo>
                  <a:lnTo>
                    <a:pt x="1392" y="1686"/>
                  </a:lnTo>
                  <a:lnTo>
                    <a:pt x="1392" y="1698"/>
                  </a:lnTo>
                  <a:lnTo>
                    <a:pt x="1398" y="1704"/>
                  </a:lnTo>
                  <a:lnTo>
                    <a:pt x="1398" y="1716"/>
                  </a:lnTo>
                  <a:lnTo>
                    <a:pt x="1404" y="1722"/>
                  </a:lnTo>
                  <a:lnTo>
                    <a:pt x="1404" y="1734"/>
                  </a:lnTo>
                  <a:lnTo>
                    <a:pt x="1404" y="1740"/>
                  </a:lnTo>
                  <a:lnTo>
                    <a:pt x="1410" y="1752"/>
                  </a:lnTo>
                  <a:lnTo>
                    <a:pt x="1410" y="1758"/>
                  </a:lnTo>
                  <a:lnTo>
                    <a:pt x="1410" y="1764"/>
                  </a:lnTo>
                  <a:lnTo>
                    <a:pt x="1416" y="1776"/>
                  </a:lnTo>
                  <a:lnTo>
                    <a:pt x="1416" y="1782"/>
                  </a:lnTo>
                  <a:lnTo>
                    <a:pt x="1416" y="1788"/>
                  </a:lnTo>
                  <a:lnTo>
                    <a:pt x="1422" y="1794"/>
                  </a:lnTo>
                  <a:lnTo>
                    <a:pt x="1422" y="1806"/>
                  </a:lnTo>
                  <a:lnTo>
                    <a:pt x="1428" y="1812"/>
                  </a:lnTo>
                  <a:lnTo>
                    <a:pt x="1428" y="1818"/>
                  </a:lnTo>
                  <a:lnTo>
                    <a:pt x="1428" y="1824"/>
                  </a:lnTo>
                  <a:lnTo>
                    <a:pt x="1434" y="1830"/>
                  </a:lnTo>
                  <a:lnTo>
                    <a:pt x="1434" y="1836"/>
                  </a:lnTo>
                  <a:lnTo>
                    <a:pt x="1434" y="1842"/>
                  </a:lnTo>
                  <a:lnTo>
                    <a:pt x="1440" y="1848"/>
                  </a:lnTo>
                  <a:lnTo>
                    <a:pt x="1440" y="1854"/>
                  </a:lnTo>
                  <a:lnTo>
                    <a:pt x="1440" y="1860"/>
                  </a:lnTo>
                  <a:lnTo>
                    <a:pt x="1446" y="1866"/>
                  </a:lnTo>
                  <a:lnTo>
                    <a:pt x="1446" y="1872"/>
                  </a:lnTo>
                  <a:lnTo>
                    <a:pt x="1452" y="1878"/>
                  </a:lnTo>
                  <a:lnTo>
                    <a:pt x="1452" y="1884"/>
                  </a:lnTo>
                  <a:lnTo>
                    <a:pt x="1458" y="1890"/>
                  </a:lnTo>
                  <a:lnTo>
                    <a:pt x="1458" y="1896"/>
                  </a:lnTo>
                  <a:lnTo>
                    <a:pt x="1458" y="1902"/>
                  </a:lnTo>
                  <a:lnTo>
                    <a:pt x="1464" y="1908"/>
                  </a:lnTo>
                  <a:lnTo>
                    <a:pt x="1464" y="1914"/>
                  </a:lnTo>
                  <a:lnTo>
                    <a:pt x="1470" y="1920"/>
                  </a:lnTo>
                  <a:lnTo>
                    <a:pt x="1470" y="1926"/>
                  </a:lnTo>
                  <a:lnTo>
                    <a:pt x="1476" y="1932"/>
                  </a:lnTo>
                  <a:lnTo>
                    <a:pt x="1482" y="1938"/>
                  </a:lnTo>
                  <a:lnTo>
                    <a:pt x="1482" y="1944"/>
                  </a:lnTo>
                  <a:lnTo>
                    <a:pt x="1488" y="1950"/>
                  </a:lnTo>
                  <a:lnTo>
                    <a:pt x="1488" y="1956"/>
                  </a:lnTo>
                  <a:lnTo>
                    <a:pt x="1494" y="1962"/>
                  </a:lnTo>
                  <a:lnTo>
                    <a:pt x="1500" y="1968"/>
                  </a:lnTo>
                  <a:lnTo>
                    <a:pt x="1506" y="1974"/>
                  </a:lnTo>
                  <a:lnTo>
                    <a:pt x="1512" y="1980"/>
                  </a:lnTo>
                  <a:lnTo>
                    <a:pt x="1518" y="1986"/>
                  </a:lnTo>
                  <a:lnTo>
                    <a:pt x="1524" y="1992"/>
                  </a:lnTo>
                  <a:lnTo>
                    <a:pt x="1530" y="1998"/>
                  </a:lnTo>
                  <a:lnTo>
                    <a:pt x="1536" y="2004"/>
                  </a:lnTo>
                  <a:lnTo>
                    <a:pt x="1542" y="2010"/>
                  </a:lnTo>
                  <a:lnTo>
                    <a:pt x="1548" y="2016"/>
                  </a:lnTo>
                  <a:lnTo>
                    <a:pt x="1554" y="2016"/>
                  </a:lnTo>
                  <a:lnTo>
                    <a:pt x="1560" y="2022"/>
                  </a:lnTo>
                  <a:lnTo>
                    <a:pt x="1566" y="2022"/>
                  </a:lnTo>
                  <a:lnTo>
                    <a:pt x="1572" y="2028"/>
                  </a:lnTo>
                  <a:lnTo>
                    <a:pt x="1578" y="2028"/>
                  </a:lnTo>
                  <a:lnTo>
                    <a:pt x="1584" y="2028"/>
                  </a:lnTo>
                  <a:lnTo>
                    <a:pt x="1590" y="2034"/>
                  </a:lnTo>
                  <a:lnTo>
                    <a:pt x="1596" y="2034"/>
                  </a:lnTo>
                  <a:lnTo>
                    <a:pt x="1602" y="2034"/>
                  </a:lnTo>
                  <a:lnTo>
                    <a:pt x="1608" y="2034"/>
                  </a:lnTo>
                  <a:lnTo>
                    <a:pt x="1614" y="2040"/>
                  </a:lnTo>
                  <a:lnTo>
                    <a:pt x="1620" y="2040"/>
                  </a:lnTo>
                  <a:lnTo>
                    <a:pt x="1626" y="2040"/>
                  </a:lnTo>
                  <a:lnTo>
                    <a:pt x="1632" y="2040"/>
                  </a:lnTo>
                  <a:lnTo>
                    <a:pt x="1638" y="2040"/>
                  </a:lnTo>
                  <a:lnTo>
                    <a:pt x="1644" y="2040"/>
                  </a:lnTo>
                  <a:lnTo>
                    <a:pt x="1650" y="2040"/>
                  </a:lnTo>
                  <a:lnTo>
                    <a:pt x="1656" y="2040"/>
                  </a:lnTo>
                  <a:lnTo>
                    <a:pt x="1662" y="2046"/>
                  </a:lnTo>
                  <a:lnTo>
                    <a:pt x="1668" y="2046"/>
                  </a:lnTo>
                  <a:lnTo>
                    <a:pt x="1674" y="2046"/>
                  </a:lnTo>
                  <a:lnTo>
                    <a:pt x="1680" y="2046"/>
                  </a:lnTo>
                  <a:lnTo>
                    <a:pt x="1686" y="2046"/>
                  </a:lnTo>
                  <a:lnTo>
                    <a:pt x="1692" y="2046"/>
                  </a:lnTo>
                  <a:lnTo>
                    <a:pt x="1698" y="2046"/>
                  </a:lnTo>
                  <a:lnTo>
                    <a:pt x="1704" y="2046"/>
                  </a:lnTo>
                  <a:lnTo>
                    <a:pt x="1710" y="2046"/>
                  </a:lnTo>
                  <a:lnTo>
                    <a:pt x="1716" y="2046"/>
                  </a:lnTo>
                  <a:lnTo>
                    <a:pt x="1722" y="2046"/>
                  </a:lnTo>
                  <a:lnTo>
                    <a:pt x="1728" y="2046"/>
                  </a:lnTo>
                  <a:lnTo>
                    <a:pt x="1734" y="2046"/>
                  </a:lnTo>
                  <a:lnTo>
                    <a:pt x="1740" y="2046"/>
                  </a:lnTo>
                  <a:lnTo>
                    <a:pt x="1746" y="2046"/>
                  </a:lnTo>
                  <a:lnTo>
                    <a:pt x="1752" y="2046"/>
                  </a:lnTo>
                  <a:lnTo>
                    <a:pt x="1758" y="2046"/>
                  </a:lnTo>
                  <a:lnTo>
                    <a:pt x="1764" y="2046"/>
                  </a:lnTo>
                  <a:lnTo>
                    <a:pt x="1770" y="2046"/>
                  </a:lnTo>
                  <a:lnTo>
                    <a:pt x="1776" y="2046"/>
                  </a:lnTo>
                  <a:lnTo>
                    <a:pt x="1782" y="2046"/>
                  </a:lnTo>
                  <a:lnTo>
                    <a:pt x="1788" y="2046"/>
                  </a:lnTo>
                  <a:lnTo>
                    <a:pt x="1794" y="2046"/>
                  </a:lnTo>
                  <a:lnTo>
                    <a:pt x="1800" y="2046"/>
                  </a:lnTo>
                  <a:lnTo>
                    <a:pt x="1806" y="2046"/>
                  </a:lnTo>
                  <a:lnTo>
                    <a:pt x="1812" y="2046"/>
                  </a:lnTo>
                  <a:lnTo>
                    <a:pt x="1818" y="2046"/>
                  </a:lnTo>
                  <a:lnTo>
                    <a:pt x="1824" y="2046"/>
                  </a:lnTo>
                  <a:lnTo>
                    <a:pt x="1830" y="2046"/>
                  </a:lnTo>
                  <a:lnTo>
                    <a:pt x="1836" y="2046"/>
                  </a:lnTo>
                  <a:lnTo>
                    <a:pt x="1842" y="2046"/>
                  </a:lnTo>
                  <a:lnTo>
                    <a:pt x="1848" y="2046"/>
                  </a:lnTo>
                  <a:lnTo>
                    <a:pt x="1854" y="2046"/>
                  </a:lnTo>
                  <a:lnTo>
                    <a:pt x="1860" y="2046"/>
                  </a:lnTo>
                  <a:lnTo>
                    <a:pt x="1866" y="2046"/>
                  </a:lnTo>
                  <a:lnTo>
                    <a:pt x="1872" y="2046"/>
                  </a:lnTo>
                  <a:lnTo>
                    <a:pt x="1878" y="2046"/>
                  </a:lnTo>
                  <a:lnTo>
                    <a:pt x="1884" y="2046"/>
                  </a:lnTo>
                  <a:lnTo>
                    <a:pt x="1890" y="2046"/>
                  </a:lnTo>
                  <a:lnTo>
                    <a:pt x="1896" y="2046"/>
                  </a:lnTo>
                  <a:lnTo>
                    <a:pt x="1902" y="2046"/>
                  </a:lnTo>
                  <a:lnTo>
                    <a:pt x="1908" y="2046"/>
                  </a:lnTo>
                  <a:lnTo>
                    <a:pt x="1914" y="2046"/>
                  </a:lnTo>
                  <a:lnTo>
                    <a:pt x="1920" y="2046"/>
                  </a:lnTo>
                  <a:lnTo>
                    <a:pt x="1926" y="2046"/>
                  </a:lnTo>
                  <a:lnTo>
                    <a:pt x="1932" y="2046"/>
                  </a:lnTo>
                  <a:lnTo>
                    <a:pt x="1938" y="2046"/>
                  </a:lnTo>
                  <a:lnTo>
                    <a:pt x="1944" y="2046"/>
                  </a:lnTo>
                  <a:lnTo>
                    <a:pt x="1950" y="2046"/>
                  </a:lnTo>
                  <a:lnTo>
                    <a:pt x="1956" y="2046"/>
                  </a:lnTo>
                  <a:lnTo>
                    <a:pt x="1962" y="2046"/>
                  </a:lnTo>
                  <a:lnTo>
                    <a:pt x="1968" y="2046"/>
                  </a:lnTo>
                  <a:lnTo>
                    <a:pt x="1974" y="2046"/>
                  </a:lnTo>
                  <a:lnTo>
                    <a:pt x="1980" y="2046"/>
                  </a:lnTo>
                  <a:lnTo>
                    <a:pt x="1986" y="2046"/>
                  </a:lnTo>
                  <a:lnTo>
                    <a:pt x="1992" y="2046"/>
                  </a:lnTo>
                  <a:lnTo>
                    <a:pt x="1998" y="2046"/>
                  </a:lnTo>
                  <a:lnTo>
                    <a:pt x="2004" y="2046"/>
                  </a:lnTo>
                  <a:lnTo>
                    <a:pt x="2010" y="2046"/>
                  </a:lnTo>
                  <a:lnTo>
                    <a:pt x="2016" y="2046"/>
                  </a:lnTo>
                  <a:lnTo>
                    <a:pt x="2022" y="2046"/>
                  </a:lnTo>
                  <a:lnTo>
                    <a:pt x="2028" y="2046"/>
                  </a:lnTo>
                  <a:lnTo>
                    <a:pt x="2034" y="2046"/>
                  </a:lnTo>
                  <a:lnTo>
                    <a:pt x="2040" y="2046"/>
                  </a:lnTo>
                  <a:lnTo>
                    <a:pt x="2046" y="2046"/>
                  </a:lnTo>
                  <a:lnTo>
                    <a:pt x="2052" y="2046"/>
                  </a:lnTo>
                  <a:lnTo>
                    <a:pt x="2058" y="2046"/>
                  </a:lnTo>
                  <a:lnTo>
                    <a:pt x="2064" y="2046"/>
                  </a:lnTo>
                  <a:lnTo>
                    <a:pt x="2070" y="2046"/>
                  </a:lnTo>
                  <a:lnTo>
                    <a:pt x="2076" y="2046"/>
                  </a:lnTo>
                  <a:lnTo>
                    <a:pt x="2082" y="2046"/>
                  </a:lnTo>
                  <a:lnTo>
                    <a:pt x="2088" y="2046"/>
                  </a:lnTo>
                  <a:lnTo>
                    <a:pt x="2094" y="2046"/>
                  </a:lnTo>
                  <a:lnTo>
                    <a:pt x="2100" y="2046"/>
                  </a:lnTo>
                  <a:lnTo>
                    <a:pt x="2106" y="2046"/>
                  </a:lnTo>
                  <a:lnTo>
                    <a:pt x="2112" y="2046"/>
                  </a:lnTo>
                  <a:lnTo>
                    <a:pt x="2118" y="2046"/>
                  </a:lnTo>
                  <a:lnTo>
                    <a:pt x="2124" y="2046"/>
                  </a:lnTo>
                  <a:lnTo>
                    <a:pt x="2130" y="2046"/>
                  </a:lnTo>
                  <a:lnTo>
                    <a:pt x="2136" y="2046"/>
                  </a:lnTo>
                  <a:lnTo>
                    <a:pt x="2142" y="2046"/>
                  </a:lnTo>
                  <a:lnTo>
                    <a:pt x="2148" y="2046"/>
                  </a:lnTo>
                  <a:lnTo>
                    <a:pt x="2154" y="2046"/>
                  </a:lnTo>
                  <a:lnTo>
                    <a:pt x="2160" y="2046"/>
                  </a:lnTo>
                  <a:lnTo>
                    <a:pt x="2166" y="2046"/>
                  </a:lnTo>
                  <a:lnTo>
                    <a:pt x="2172" y="2046"/>
                  </a:lnTo>
                  <a:lnTo>
                    <a:pt x="2178" y="2046"/>
                  </a:lnTo>
                  <a:lnTo>
                    <a:pt x="2184" y="2046"/>
                  </a:lnTo>
                  <a:lnTo>
                    <a:pt x="2190" y="2046"/>
                  </a:lnTo>
                  <a:lnTo>
                    <a:pt x="2196" y="2046"/>
                  </a:lnTo>
                  <a:lnTo>
                    <a:pt x="2202" y="2046"/>
                  </a:lnTo>
                  <a:lnTo>
                    <a:pt x="2208" y="2046"/>
                  </a:lnTo>
                  <a:lnTo>
                    <a:pt x="2214" y="2046"/>
                  </a:lnTo>
                </a:path>
              </a:pathLst>
            </a:custGeom>
            <a:noFill/>
            <a:ln w="38100" cmpd="sng">
              <a:solidFill>
                <a:srgbClr val="FF0000"/>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cs typeface="微软雅黑" panose="020B0503020204020204" charset="-122"/>
              </a:endParaRPr>
            </a:p>
          </p:txBody>
        </p:sp>
        <p:sp>
          <p:nvSpPr>
            <p:cNvPr id="46" name="Text Box 28"/>
            <p:cNvSpPr txBox="1">
              <a:spLocks noChangeArrowheads="1"/>
            </p:cNvSpPr>
            <p:nvPr/>
          </p:nvSpPr>
          <p:spPr bwMode="auto">
            <a:xfrm>
              <a:off x="12986" y="6652"/>
              <a:ext cx="1088"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solidFill>
                    <a:schemeClr val="accent2"/>
                  </a:solidFill>
                  <a:latin typeface="微软雅黑" panose="020B0503020204020204" charset="-122"/>
                  <a:ea typeface="微软雅黑" panose="020B0503020204020204" charset="-122"/>
                  <a:cs typeface="微软雅黑" panose="020B0503020204020204" charset="-122"/>
                </a:rPr>
                <a:t>损耗</a:t>
              </a:r>
              <a:endParaRPr lang="zh-CN" altLang="en-US">
                <a:solidFill>
                  <a:schemeClr val="accent2"/>
                </a:solidFill>
                <a:latin typeface="微软雅黑" panose="020B0503020204020204" charset="-122"/>
                <a:ea typeface="微软雅黑" panose="020B0503020204020204" charset="-122"/>
                <a:cs typeface="微软雅黑" panose="020B0503020204020204" charset="-122"/>
              </a:endParaRPr>
            </a:p>
          </p:txBody>
        </p:sp>
        <p:sp>
          <p:nvSpPr>
            <p:cNvPr id="47" name="Freeform 29"/>
            <p:cNvSpPr/>
            <p:nvPr/>
          </p:nvSpPr>
          <p:spPr bwMode="auto">
            <a:xfrm flipV="1">
              <a:off x="9966" y="6724"/>
              <a:ext cx="3050" cy="1008"/>
            </a:xfrm>
            <a:custGeom>
              <a:avLst/>
              <a:gdLst>
                <a:gd name="T0" fmla="*/ 36730892 w 2214"/>
                <a:gd name="T1" fmla="*/ 200047261 h 2046"/>
                <a:gd name="T2" fmla="*/ 78053474 w 2214"/>
                <a:gd name="T3" fmla="*/ 200047261 h 2046"/>
                <a:gd name="T4" fmla="*/ 119376056 w 2214"/>
                <a:gd name="T5" fmla="*/ 200047261 h 2046"/>
                <a:gd name="T6" fmla="*/ 160698638 w 2214"/>
                <a:gd name="T7" fmla="*/ 200047261 h 2046"/>
                <a:gd name="T8" fmla="*/ 202020346 w 2214"/>
                <a:gd name="T9" fmla="*/ 200047261 h 2046"/>
                <a:gd name="T10" fmla="*/ 243342928 w 2214"/>
                <a:gd name="T11" fmla="*/ 200047261 h 2046"/>
                <a:gd name="T12" fmla="*/ 284665509 w 2214"/>
                <a:gd name="T13" fmla="*/ 200047261 h 2046"/>
                <a:gd name="T14" fmla="*/ 325988091 w 2214"/>
                <a:gd name="T15" fmla="*/ 200047261 h 2046"/>
                <a:gd name="T16" fmla="*/ 367310673 w 2214"/>
                <a:gd name="T17" fmla="*/ 200047261 h 2046"/>
                <a:gd name="T18" fmla="*/ 408632381 w 2214"/>
                <a:gd name="T19" fmla="*/ 200047261 h 2046"/>
                <a:gd name="T20" fmla="*/ 449954963 w 2214"/>
                <a:gd name="T21" fmla="*/ 199460655 h 2046"/>
                <a:gd name="T22" fmla="*/ 491277545 w 2214"/>
                <a:gd name="T23" fmla="*/ 198287444 h 2046"/>
                <a:gd name="T24" fmla="*/ 532600127 w 2214"/>
                <a:gd name="T25" fmla="*/ 194180891 h 2046"/>
                <a:gd name="T26" fmla="*/ 564739329 w 2214"/>
                <a:gd name="T27" fmla="*/ 188900814 h 2046"/>
                <a:gd name="T28" fmla="*/ 583105213 w 2214"/>
                <a:gd name="T29" fmla="*/ 183621049 h 2046"/>
                <a:gd name="T30" fmla="*/ 601470222 w 2214"/>
                <a:gd name="T31" fmla="*/ 178341284 h 2046"/>
                <a:gd name="T32" fmla="*/ 615244416 w 2214"/>
                <a:gd name="T33" fmla="*/ 171887996 h 2046"/>
                <a:gd name="T34" fmla="*/ 629018610 w 2214"/>
                <a:gd name="T35" fmla="*/ 164261808 h 2046"/>
                <a:gd name="T36" fmla="*/ 642792804 w 2214"/>
                <a:gd name="T37" fmla="*/ 154875178 h 2046"/>
                <a:gd name="T38" fmla="*/ 661158687 w 2214"/>
                <a:gd name="T39" fmla="*/ 144315649 h 2046"/>
                <a:gd name="T40" fmla="*/ 674932881 w 2214"/>
                <a:gd name="T41" fmla="*/ 131995990 h 2046"/>
                <a:gd name="T42" fmla="*/ 688707075 w 2214"/>
                <a:gd name="T43" fmla="*/ 119089725 h 2046"/>
                <a:gd name="T44" fmla="*/ 702481269 w 2214"/>
                <a:gd name="T45" fmla="*/ 104423643 h 2046"/>
                <a:gd name="T46" fmla="*/ 720846278 w 2214"/>
                <a:gd name="T47" fmla="*/ 89757248 h 2046"/>
                <a:gd name="T48" fmla="*/ 734620472 w 2214"/>
                <a:gd name="T49" fmla="*/ 73917642 h 2046"/>
                <a:gd name="T50" fmla="*/ 748394666 w 2214"/>
                <a:gd name="T51" fmla="*/ 58664954 h 2046"/>
                <a:gd name="T52" fmla="*/ 762168860 w 2214"/>
                <a:gd name="T53" fmla="*/ 43998559 h 2046"/>
                <a:gd name="T54" fmla="*/ 780534744 w 2214"/>
                <a:gd name="T55" fmla="*/ 31092294 h 2046"/>
                <a:gd name="T56" fmla="*/ 794308938 w 2214"/>
                <a:gd name="T57" fmla="*/ 19359554 h 2046"/>
                <a:gd name="T58" fmla="*/ 808083132 w 2214"/>
                <a:gd name="T59" fmla="*/ 10559529 h 2046"/>
                <a:gd name="T60" fmla="*/ 821856451 w 2214"/>
                <a:gd name="T61" fmla="*/ 4106553 h 2046"/>
                <a:gd name="T62" fmla="*/ 853996528 w 2214"/>
                <a:gd name="T63" fmla="*/ 586606 h 2046"/>
                <a:gd name="T64" fmla="*/ 876953227 w 2214"/>
                <a:gd name="T65" fmla="*/ 5866370 h 2046"/>
                <a:gd name="T66" fmla="*/ 890727421 w 2214"/>
                <a:gd name="T67" fmla="*/ 12906265 h 2046"/>
                <a:gd name="T68" fmla="*/ 904501615 w 2214"/>
                <a:gd name="T69" fmla="*/ 22879188 h 2046"/>
                <a:gd name="T70" fmla="*/ 918275809 w 2214"/>
                <a:gd name="T71" fmla="*/ 35198847 h 2046"/>
                <a:gd name="T72" fmla="*/ 936641692 w 2214"/>
                <a:gd name="T73" fmla="*/ 49278636 h 2046"/>
                <a:gd name="T74" fmla="*/ 950415886 w 2214"/>
                <a:gd name="T75" fmla="*/ 63944718 h 2046"/>
                <a:gd name="T76" fmla="*/ 964189206 w 2214"/>
                <a:gd name="T77" fmla="*/ 79197719 h 2046"/>
                <a:gd name="T78" fmla="*/ 977963400 w 2214"/>
                <a:gd name="T79" fmla="*/ 94450407 h 2046"/>
                <a:gd name="T80" fmla="*/ 996329283 w 2214"/>
                <a:gd name="T81" fmla="*/ 109703407 h 2046"/>
                <a:gd name="T82" fmla="*/ 1010103477 w 2214"/>
                <a:gd name="T83" fmla="*/ 123196278 h 2046"/>
                <a:gd name="T84" fmla="*/ 1023877671 w 2214"/>
                <a:gd name="T85" fmla="*/ 136102543 h 2046"/>
                <a:gd name="T86" fmla="*/ 1037651865 w 2214"/>
                <a:gd name="T87" fmla="*/ 147835596 h 2046"/>
                <a:gd name="T88" fmla="*/ 1056016874 w 2214"/>
                <a:gd name="T89" fmla="*/ 158395125 h 2046"/>
                <a:gd name="T90" fmla="*/ 1069791068 w 2214"/>
                <a:gd name="T91" fmla="*/ 166608231 h 2046"/>
                <a:gd name="T92" fmla="*/ 1083565262 w 2214"/>
                <a:gd name="T93" fmla="*/ 174234731 h 2046"/>
                <a:gd name="T94" fmla="*/ 1097339456 w 2214"/>
                <a:gd name="T95" fmla="*/ 180101102 h 2046"/>
                <a:gd name="T96" fmla="*/ 1115705340 w 2214"/>
                <a:gd name="T97" fmla="*/ 185381179 h 2046"/>
                <a:gd name="T98" fmla="*/ 1138662038 w 2214"/>
                <a:gd name="T99" fmla="*/ 190660944 h 2046"/>
                <a:gd name="T100" fmla="*/ 1175392930 w 2214"/>
                <a:gd name="T101" fmla="*/ 195940708 h 2046"/>
                <a:gd name="T102" fmla="*/ 1216715512 w 2214"/>
                <a:gd name="T103" fmla="*/ 198874050 h 2046"/>
                <a:gd name="T104" fmla="*/ 1258038094 w 2214"/>
                <a:gd name="T105" fmla="*/ 199460655 h 2046"/>
                <a:gd name="T106" fmla="*/ 1299360676 w 2214"/>
                <a:gd name="T107" fmla="*/ 200047261 h 2046"/>
                <a:gd name="T108" fmla="*/ 1340682383 w 2214"/>
                <a:gd name="T109" fmla="*/ 200047261 h 2046"/>
                <a:gd name="T110" fmla="*/ 1382004965 w 2214"/>
                <a:gd name="T111" fmla="*/ 200047261 h 2046"/>
                <a:gd name="T112" fmla="*/ 1423327547 w 2214"/>
                <a:gd name="T113" fmla="*/ 200047261 h 2046"/>
                <a:gd name="T114" fmla="*/ 1464650129 w 2214"/>
                <a:gd name="T115" fmla="*/ 200047261 h 2046"/>
                <a:gd name="T116" fmla="*/ 1505972711 w 2214"/>
                <a:gd name="T117" fmla="*/ 200047261 h 2046"/>
                <a:gd name="T118" fmla="*/ 1547294419 w 2214"/>
                <a:gd name="T119" fmla="*/ 200047261 h 2046"/>
                <a:gd name="T120" fmla="*/ 1588617001 w 2214"/>
                <a:gd name="T121" fmla="*/ 200047261 h 2046"/>
                <a:gd name="T122" fmla="*/ 1629939583 w 2214"/>
                <a:gd name="T123" fmla="*/ 200047261 h 2046"/>
                <a:gd name="T124" fmla="*/ 1671262165 w 2214"/>
                <a:gd name="T125" fmla="*/ 200047261 h 20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14" h="2046">
                  <a:moveTo>
                    <a:pt x="0" y="2046"/>
                  </a:moveTo>
                  <a:lnTo>
                    <a:pt x="6" y="2046"/>
                  </a:lnTo>
                  <a:lnTo>
                    <a:pt x="12" y="2046"/>
                  </a:lnTo>
                  <a:lnTo>
                    <a:pt x="18" y="2046"/>
                  </a:lnTo>
                  <a:lnTo>
                    <a:pt x="24" y="2046"/>
                  </a:lnTo>
                  <a:lnTo>
                    <a:pt x="30" y="2046"/>
                  </a:lnTo>
                  <a:lnTo>
                    <a:pt x="36" y="2046"/>
                  </a:lnTo>
                  <a:lnTo>
                    <a:pt x="42" y="2046"/>
                  </a:lnTo>
                  <a:lnTo>
                    <a:pt x="48" y="2046"/>
                  </a:lnTo>
                  <a:lnTo>
                    <a:pt x="54" y="2046"/>
                  </a:lnTo>
                  <a:lnTo>
                    <a:pt x="60" y="2046"/>
                  </a:lnTo>
                  <a:lnTo>
                    <a:pt x="66" y="2046"/>
                  </a:lnTo>
                  <a:lnTo>
                    <a:pt x="72" y="2046"/>
                  </a:lnTo>
                  <a:lnTo>
                    <a:pt x="78" y="2046"/>
                  </a:lnTo>
                  <a:lnTo>
                    <a:pt x="84" y="2046"/>
                  </a:lnTo>
                  <a:lnTo>
                    <a:pt x="90" y="2046"/>
                  </a:lnTo>
                  <a:lnTo>
                    <a:pt x="96" y="2046"/>
                  </a:lnTo>
                  <a:lnTo>
                    <a:pt x="102" y="2046"/>
                  </a:lnTo>
                  <a:lnTo>
                    <a:pt x="108" y="2046"/>
                  </a:lnTo>
                  <a:lnTo>
                    <a:pt x="114" y="2046"/>
                  </a:lnTo>
                  <a:lnTo>
                    <a:pt x="120" y="2046"/>
                  </a:lnTo>
                  <a:lnTo>
                    <a:pt x="126" y="2046"/>
                  </a:lnTo>
                  <a:lnTo>
                    <a:pt x="132" y="2046"/>
                  </a:lnTo>
                  <a:lnTo>
                    <a:pt x="138" y="2046"/>
                  </a:lnTo>
                  <a:lnTo>
                    <a:pt x="144" y="2046"/>
                  </a:lnTo>
                  <a:lnTo>
                    <a:pt x="150" y="2046"/>
                  </a:lnTo>
                  <a:lnTo>
                    <a:pt x="156" y="2046"/>
                  </a:lnTo>
                  <a:lnTo>
                    <a:pt x="162" y="2046"/>
                  </a:lnTo>
                  <a:lnTo>
                    <a:pt x="168" y="2046"/>
                  </a:lnTo>
                  <a:lnTo>
                    <a:pt x="174" y="2046"/>
                  </a:lnTo>
                  <a:lnTo>
                    <a:pt x="180" y="2046"/>
                  </a:lnTo>
                  <a:lnTo>
                    <a:pt x="186" y="2046"/>
                  </a:lnTo>
                  <a:lnTo>
                    <a:pt x="192" y="2046"/>
                  </a:lnTo>
                  <a:lnTo>
                    <a:pt x="198" y="2046"/>
                  </a:lnTo>
                  <a:lnTo>
                    <a:pt x="204" y="2046"/>
                  </a:lnTo>
                  <a:lnTo>
                    <a:pt x="210" y="2046"/>
                  </a:lnTo>
                  <a:lnTo>
                    <a:pt x="216" y="2046"/>
                  </a:lnTo>
                  <a:lnTo>
                    <a:pt x="222" y="2046"/>
                  </a:lnTo>
                  <a:lnTo>
                    <a:pt x="228" y="2046"/>
                  </a:lnTo>
                  <a:lnTo>
                    <a:pt x="234" y="2046"/>
                  </a:lnTo>
                  <a:lnTo>
                    <a:pt x="240" y="2046"/>
                  </a:lnTo>
                  <a:lnTo>
                    <a:pt x="246" y="2046"/>
                  </a:lnTo>
                  <a:lnTo>
                    <a:pt x="252" y="2046"/>
                  </a:lnTo>
                  <a:lnTo>
                    <a:pt x="258" y="2046"/>
                  </a:lnTo>
                  <a:lnTo>
                    <a:pt x="264" y="2046"/>
                  </a:lnTo>
                  <a:lnTo>
                    <a:pt x="270" y="2046"/>
                  </a:lnTo>
                  <a:lnTo>
                    <a:pt x="276" y="2046"/>
                  </a:lnTo>
                  <a:lnTo>
                    <a:pt x="282" y="2046"/>
                  </a:lnTo>
                  <a:lnTo>
                    <a:pt x="288" y="2046"/>
                  </a:lnTo>
                  <a:lnTo>
                    <a:pt x="294" y="2046"/>
                  </a:lnTo>
                  <a:lnTo>
                    <a:pt x="300" y="2046"/>
                  </a:lnTo>
                  <a:lnTo>
                    <a:pt x="306" y="2046"/>
                  </a:lnTo>
                  <a:lnTo>
                    <a:pt x="312" y="2046"/>
                  </a:lnTo>
                  <a:lnTo>
                    <a:pt x="318" y="2046"/>
                  </a:lnTo>
                  <a:lnTo>
                    <a:pt x="324" y="2046"/>
                  </a:lnTo>
                  <a:lnTo>
                    <a:pt x="330" y="2046"/>
                  </a:lnTo>
                  <a:lnTo>
                    <a:pt x="336" y="2046"/>
                  </a:lnTo>
                  <a:lnTo>
                    <a:pt x="342" y="2046"/>
                  </a:lnTo>
                  <a:lnTo>
                    <a:pt x="348" y="2046"/>
                  </a:lnTo>
                  <a:lnTo>
                    <a:pt x="354" y="2046"/>
                  </a:lnTo>
                  <a:lnTo>
                    <a:pt x="360" y="2046"/>
                  </a:lnTo>
                  <a:lnTo>
                    <a:pt x="366" y="2046"/>
                  </a:lnTo>
                  <a:lnTo>
                    <a:pt x="372" y="2046"/>
                  </a:lnTo>
                  <a:lnTo>
                    <a:pt x="378" y="2046"/>
                  </a:lnTo>
                  <a:lnTo>
                    <a:pt x="384" y="2046"/>
                  </a:lnTo>
                  <a:lnTo>
                    <a:pt x="390" y="2046"/>
                  </a:lnTo>
                  <a:lnTo>
                    <a:pt x="396" y="2046"/>
                  </a:lnTo>
                  <a:lnTo>
                    <a:pt x="402" y="2046"/>
                  </a:lnTo>
                  <a:lnTo>
                    <a:pt x="408" y="2046"/>
                  </a:lnTo>
                  <a:lnTo>
                    <a:pt x="414" y="2046"/>
                  </a:lnTo>
                  <a:lnTo>
                    <a:pt x="420" y="2046"/>
                  </a:lnTo>
                  <a:lnTo>
                    <a:pt x="426" y="2046"/>
                  </a:lnTo>
                  <a:lnTo>
                    <a:pt x="432" y="2046"/>
                  </a:lnTo>
                  <a:lnTo>
                    <a:pt x="438" y="2046"/>
                  </a:lnTo>
                  <a:lnTo>
                    <a:pt x="444" y="2046"/>
                  </a:lnTo>
                  <a:lnTo>
                    <a:pt x="450" y="2046"/>
                  </a:lnTo>
                  <a:lnTo>
                    <a:pt x="456" y="2046"/>
                  </a:lnTo>
                  <a:lnTo>
                    <a:pt x="462" y="2046"/>
                  </a:lnTo>
                  <a:lnTo>
                    <a:pt x="468" y="2046"/>
                  </a:lnTo>
                  <a:lnTo>
                    <a:pt x="474" y="2046"/>
                  </a:lnTo>
                  <a:lnTo>
                    <a:pt x="480" y="2046"/>
                  </a:lnTo>
                  <a:lnTo>
                    <a:pt x="486" y="2046"/>
                  </a:lnTo>
                  <a:lnTo>
                    <a:pt x="492" y="2046"/>
                  </a:lnTo>
                  <a:lnTo>
                    <a:pt x="498" y="2046"/>
                  </a:lnTo>
                  <a:lnTo>
                    <a:pt x="504" y="2046"/>
                  </a:lnTo>
                  <a:lnTo>
                    <a:pt x="510" y="2046"/>
                  </a:lnTo>
                  <a:lnTo>
                    <a:pt x="516" y="2046"/>
                  </a:lnTo>
                  <a:lnTo>
                    <a:pt x="522" y="2046"/>
                  </a:lnTo>
                  <a:lnTo>
                    <a:pt x="528" y="2046"/>
                  </a:lnTo>
                  <a:lnTo>
                    <a:pt x="534" y="2046"/>
                  </a:lnTo>
                  <a:lnTo>
                    <a:pt x="540" y="2046"/>
                  </a:lnTo>
                  <a:lnTo>
                    <a:pt x="546" y="2046"/>
                  </a:lnTo>
                  <a:lnTo>
                    <a:pt x="552" y="2040"/>
                  </a:lnTo>
                  <a:lnTo>
                    <a:pt x="558" y="2040"/>
                  </a:lnTo>
                  <a:lnTo>
                    <a:pt x="564" y="2040"/>
                  </a:lnTo>
                  <a:lnTo>
                    <a:pt x="570" y="2040"/>
                  </a:lnTo>
                  <a:lnTo>
                    <a:pt x="576" y="2040"/>
                  </a:lnTo>
                  <a:lnTo>
                    <a:pt x="582" y="2040"/>
                  </a:lnTo>
                  <a:lnTo>
                    <a:pt x="588" y="2040"/>
                  </a:lnTo>
                  <a:lnTo>
                    <a:pt x="594" y="2040"/>
                  </a:lnTo>
                  <a:lnTo>
                    <a:pt x="600" y="2040"/>
                  </a:lnTo>
                  <a:lnTo>
                    <a:pt x="606" y="2034"/>
                  </a:lnTo>
                  <a:lnTo>
                    <a:pt x="612" y="2034"/>
                  </a:lnTo>
                  <a:lnTo>
                    <a:pt x="618" y="2034"/>
                  </a:lnTo>
                  <a:lnTo>
                    <a:pt x="624" y="2034"/>
                  </a:lnTo>
                  <a:lnTo>
                    <a:pt x="630" y="2028"/>
                  </a:lnTo>
                  <a:lnTo>
                    <a:pt x="636" y="2028"/>
                  </a:lnTo>
                  <a:lnTo>
                    <a:pt x="642" y="2028"/>
                  </a:lnTo>
                  <a:lnTo>
                    <a:pt x="648" y="2022"/>
                  </a:lnTo>
                  <a:lnTo>
                    <a:pt x="654" y="2016"/>
                  </a:lnTo>
                  <a:lnTo>
                    <a:pt x="660" y="2016"/>
                  </a:lnTo>
                  <a:lnTo>
                    <a:pt x="666" y="2010"/>
                  </a:lnTo>
                  <a:lnTo>
                    <a:pt x="672" y="2010"/>
                  </a:lnTo>
                  <a:lnTo>
                    <a:pt x="678" y="2004"/>
                  </a:lnTo>
                  <a:lnTo>
                    <a:pt x="684" y="1998"/>
                  </a:lnTo>
                  <a:lnTo>
                    <a:pt x="690" y="1992"/>
                  </a:lnTo>
                  <a:lnTo>
                    <a:pt x="696" y="1986"/>
                  </a:lnTo>
                  <a:lnTo>
                    <a:pt x="702" y="1980"/>
                  </a:lnTo>
                  <a:lnTo>
                    <a:pt x="708" y="1974"/>
                  </a:lnTo>
                  <a:lnTo>
                    <a:pt x="714" y="1968"/>
                  </a:lnTo>
                  <a:lnTo>
                    <a:pt x="720" y="1962"/>
                  </a:lnTo>
                  <a:lnTo>
                    <a:pt x="726" y="1956"/>
                  </a:lnTo>
                  <a:lnTo>
                    <a:pt x="726" y="1950"/>
                  </a:lnTo>
                  <a:lnTo>
                    <a:pt x="732" y="1944"/>
                  </a:lnTo>
                  <a:lnTo>
                    <a:pt x="738" y="1938"/>
                  </a:lnTo>
                  <a:lnTo>
                    <a:pt x="738" y="1932"/>
                  </a:lnTo>
                  <a:lnTo>
                    <a:pt x="744" y="1926"/>
                  </a:lnTo>
                  <a:lnTo>
                    <a:pt x="744" y="1920"/>
                  </a:lnTo>
                  <a:lnTo>
                    <a:pt x="750" y="1914"/>
                  </a:lnTo>
                  <a:lnTo>
                    <a:pt x="750" y="1908"/>
                  </a:lnTo>
                  <a:lnTo>
                    <a:pt x="756" y="1902"/>
                  </a:lnTo>
                  <a:lnTo>
                    <a:pt x="756" y="1896"/>
                  </a:lnTo>
                  <a:lnTo>
                    <a:pt x="762" y="1890"/>
                  </a:lnTo>
                  <a:lnTo>
                    <a:pt x="762" y="1884"/>
                  </a:lnTo>
                  <a:lnTo>
                    <a:pt x="762" y="1878"/>
                  </a:lnTo>
                  <a:lnTo>
                    <a:pt x="768" y="1872"/>
                  </a:lnTo>
                  <a:lnTo>
                    <a:pt x="768" y="1866"/>
                  </a:lnTo>
                  <a:lnTo>
                    <a:pt x="774" y="1860"/>
                  </a:lnTo>
                  <a:lnTo>
                    <a:pt x="774" y="1854"/>
                  </a:lnTo>
                  <a:lnTo>
                    <a:pt x="774" y="1848"/>
                  </a:lnTo>
                  <a:lnTo>
                    <a:pt x="780" y="1842"/>
                  </a:lnTo>
                  <a:lnTo>
                    <a:pt x="780" y="1836"/>
                  </a:lnTo>
                  <a:lnTo>
                    <a:pt x="780" y="1830"/>
                  </a:lnTo>
                  <a:lnTo>
                    <a:pt x="786" y="1824"/>
                  </a:lnTo>
                  <a:lnTo>
                    <a:pt x="786" y="1818"/>
                  </a:lnTo>
                  <a:lnTo>
                    <a:pt x="786" y="1812"/>
                  </a:lnTo>
                  <a:lnTo>
                    <a:pt x="792" y="1806"/>
                  </a:lnTo>
                  <a:lnTo>
                    <a:pt x="792" y="1794"/>
                  </a:lnTo>
                  <a:lnTo>
                    <a:pt x="798" y="1788"/>
                  </a:lnTo>
                  <a:lnTo>
                    <a:pt x="798" y="1782"/>
                  </a:lnTo>
                  <a:lnTo>
                    <a:pt x="798" y="1776"/>
                  </a:lnTo>
                  <a:lnTo>
                    <a:pt x="804" y="1764"/>
                  </a:lnTo>
                  <a:lnTo>
                    <a:pt x="804" y="1758"/>
                  </a:lnTo>
                  <a:lnTo>
                    <a:pt x="804" y="1752"/>
                  </a:lnTo>
                  <a:lnTo>
                    <a:pt x="810" y="1740"/>
                  </a:lnTo>
                  <a:lnTo>
                    <a:pt x="810" y="1734"/>
                  </a:lnTo>
                  <a:lnTo>
                    <a:pt x="810" y="1722"/>
                  </a:lnTo>
                  <a:lnTo>
                    <a:pt x="816" y="1716"/>
                  </a:lnTo>
                  <a:lnTo>
                    <a:pt x="816" y="1704"/>
                  </a:lnTo>
                  <a:lnTo>
                    <a:pt x="822" y="1698"/>
                  </a:lnTo>
                  <a:lnTo>
                    <a:pt x="822" y="1686"/>
                  </a:lnTo>
                  <a:lnTo>
                    <a:pt x="822" y="1680"/>
                  </a:lnTo>
                  <a:lnTo>
                    <a:pt x="828" y="1668"/>
                  </a:lnTo>
                  <a:lnTo>
                    <a:pt x="828" y="1656"/>
                  </a:lnTo>
                  <a:lnTo>
                    <a:pt x="828" y="1650"/>
                  </a:lnTo>
                  <a:lnTo>
                    <a:pt x="834" y="1638"/>
                  </a:lnTo>
                  <a:lnTo>
                    <a:pt x="834" y="1626"/>
                  </a:lnTo>
                  <a:lnTo>
                    <a:pt x="834" y="1620"/>
                  </a:lnTo>
                  <a:lnTo>
                    <a:pt x="840" y="1608"/>
                  </a:lnTo>
                  <a:lnTo>
                    <a:pt x="840" y="1596"/>
                  </a:lnTo>
                  <a:lnTo>
                    <a:pt x="840" y="1584"/>
                  </a:lnTo>
                  <a:lnTo>
                    <a:pt x="846" y="1572"/>
                  </a:lnTo>
                  <a:lnTo>
                    <a:pt x="846" y="1560"/>
                  </a:lnTo>
                  <a:lnTo>
                    <a:pt x="852" y="1548"/>
                  </a:lnTo>
                  <a:lnTo>
                    <a:pt x="852" y="1536"/>
                  </a:lnTo>
                  <a:lnTo>
                    <a:pt x="852" y="1524"/>
                  </a:lnTo>
                  <a:lnTo>
                    <a:pt x="858" y="1512"/>
                  </a:lnTo>
                  <a:lnTo>
                    <a:pt x="858" y="1500"/>
                  </a:lnTo>
                  <a:lnTo>
                    <a:pt x="858" y="1488"/>
                  </a:lnTo>
                  <a:lnTo>
                    <a:pt x="864" y="1476"/>
                  </a:lnTo>
                  <a:lnTo>
                    <a:pt x="864" y="1464"/>
                  </a:lnTo>
                  <a:lnTo>
                    <a:pt x="864" y="1452"/>
                  </a:lnTo>
                  <a:lnTo>
                    <a:pt x="870" y="1434"/>
                  </a:lnTo>
                  <a:lnTo>
                    <a:pt x="870" y="1422"/>
                  </a:lnTo>
                  <a:lnTo>
                    <a:pt x="876" y="1410"/>
                  </a:lnTo>
                  <a:lnTo>
                    <a:pt x="876" y="1392"/>
                  </a:lnTo>
                  <a:lnTo>
                    <a:pt x="876" y="1380"/>
                  </a:lnTo>
                  <a:lnTo>
                    <a:pt x="882" y="1368"/>
                  </a:lnTo>
                  <a:lnTo>
                    <a:pt x="882" y="1350"/>
                  </a:lnTo>
                  <a:lnTo>
                    <a:pt x="882" y="1338"/>
                  </a:lnTo>
                  <a:lnTo>
                    <a:pt x="888" y="1326"/>
                  </a:lnTo>
                  <a:lnTo>
                    <a:pt x="888" y="1308"/>
                  </a:lnTo>
                  <a:lnTo>
                    <a:pt x="888" y="1296"/>
                  </a:lnTo>
                  <a:lnTo>
                    <a:pt x="894" y="1278"/>
                  </a:lnTo>
                  <a:lnTo>
                    <a:pt x="894" y="1260"/>
                  </a:lnTo>
                  <a:lnTo>
                    <a:pt x="894" y="1248"/>
                  </a:lnTo>
                  <a:lnTo>
                    <a:pt x="900" y="1230"/>
                  </a:lnTo>
                  <a:lnTo>
                    <a:pt x="900" y="1218"/>
                  </a:lnTo>
                  <a:lnTo>
                    <a:pt x="906" y="1200"/>
                  </a:lnTo>
                  <a:lnTo>
                    <a:pt x="906" y="1182"/>
                  </a:lnTo>
                  <a:lnTo>
                    <a:pt x="906" y="1170"/>
                  </a:lnTo>
                  <a:lnTo>
                    <a:pt x="912" y="1152"/>
                  </a:lnTo>
                  <a:lnTo>
                    <a:pt x="912" y="1134"/>
                  </a:lnTo>
                  <a:lnTo>
                    <a:pt x="912" y="1122"/>
                  </a:lnTo>
                  <a:lnTo>
                    <a:pt x="918" y="1104"/>
                  </a:lnTo>
                  <a:lnTo>
                    <a:pt x="918" y="1086"/>
                  </a:lnTo>
                  <a:lnTo>
                    <a:pt x="918" y="1068"/>
                  </a:lnTo>
                  <a:lnTo>
                    <a:pt x="924" y="1050"/>
                  </a:lnTo>
                  <a:lnTo>
                    <a:pt x="924" y="1038"/>
                  </a:lnTo>
                  <a:lnTo>
                    <a:pt x="930" y="1020"/>
                  </a:lnTo>
                  <a:lnTo>
                    <a:pt x="930" y="1002"/>
                  </a:lnTo>
                  <a:lnTo>
                    <a:pt x="930" y="984"/>
                  </a:lnTo>
                  <a:lnTo>
                    <a:pt x="936" y="966"/>
                  </a:lnTo>
                  <a:lnTo>
                    <a:pt x="936" y="948"/>
                  </a:lnTo>
                  <a:lnTo>
                    <a:pt x="936" y="930"/>
                  </a:lnTo>
                  <a:lnTo>
                    <a:pt x="942" y="918"/>
                  </a:lnTo>
                  <a:lnTo>
                    <a:pt x="942" y="900"/>
                  </a:lnTo>
                  <a:lnTo>
                    <a:pt x="942" y="882"/>
                  </a:lnTo>
                  <a:lnTo>
                    <a:pt x="948" y="864"/>
                  </a:lnTo>
                  <a:lnTo>
                    <a:pt x="948" y="846"/>
                  </a:lnTo>
                  <a:lnTo>
                    <a:pt x="954" y="828"/>
                  </a:lnTo>
                  <a:lnTo>
                    <a:pt x="954" y="810"/>
                  </a:lnTo>
                  <a:lnTo>
                    <a:pt x="954" y="792"/>
                  </a:lnTo>
                  <a:lnTo>
                    <a:pt x="960" y="774"/>
                  </a:lnTo>
                  <a:lnTo>
                    <a:pt x="960" y="756"/>
                  </a:lnTo>
                  <a:lnTo>
                    <a:pt x="960" y="738"/>
                  </a:lnTo>
                  <a:lnTo>
                    <a:pt x="966" y="720"/>
                  </a:lnTo>
                  <a:lnTo>
                    <a:pt x="966" y="708"/>
                  </a:lnTo>
                  <a:lnTo>
                    <a:pt x="966" y="690"/>
                  </a:lnTo>
                  <a:lnTo>
                    <a:pt x="972" y="672"/>
                  </a:lnTo>
                  <a:lnTo>
                    <a:pt x="972" y="654"/>
                  </a:lnTo>
                  <a:lnTo>
                    <a:pt x="972" y="636"/>
                  </a:lnTo>
                  <a:lnTo>
                    <a:pt x="978" y="618"/>
                  </a:lnTo>
                  <a:lnTo>
                    <a:pt x="978" y="600"/>
                  </a:lnTo>
                  <a:lnTo>
                    <a:pt x="984" y="582"/>
                  </a:lnTo>
                  <a:lnTo>
                    <a:pt x="984" y="570"/>
                  </a:lnTo>
                  <a:lnTo>
                    <a:pt x="984" y="552"/>
                  </a:lnTo>
                  <a:lnTo>
                    <a:pt x="990" y="534"/>
                  </a:lnTo>
                  <a:lnTo>
                    <a:pt x="990" y="516"/>
                  </a:lnTo>
                  <a:lnTo>
                    <a:pt x="990" y="504"/>
                  </a:lnTo>
                  <a:lnTo>
                    <a:pt x="996" y="486"/>
                  </a:lnTo>
                  <a:lnTo>
                    <a:pt x="996" y="468"/>
                  </a:lnTo>
                  <a:lnTo>
                    <a:pt x="996" y="450"/>
                  </a:lnTo>
                  <a:lnTo>
                    <a:pt x="1002" y="438"/>
                  </a:lnTo>
                  <a:lnTo>
                    <a:pt x="1002" y="420"/>
                  </a:lnTo>
                  <a:lnTo>
                    <a:pt x="1008" y="408"/>
                  </a:lnTo>
                  <a:lnTo>
                    <a:pt x="1008" y="390"/>
                  </a:lnTo>
                  <a:lnTo>
                    <a:pt x="1008" y="378"/>
                  </a:lnTo>
                  <a:lnTo>
                    <a:pt x="1014" y="360"/>
                  </a:lnTo>
                  <a:lnTo>
                    <a:pt x="1014" y="348"/>
                  </a:lnTo>
                  <a:lnTo>
                    <a:pt x="1014" y="330"/>
                  </a:lnTo>
                  <a:lnTo>
                    <a:pt x="1020" y="318"/>
                  </a:lnTo>
                  <a:lnTo>
                    <a:pt x="1020" y="300"/>
                  </a:lnTo>
                  <a:lnTo>
                    <a:pt x="1020" y="288"/>
                  </a:lnTo>
                  <a:lnTo>
                    <a:pt x="1026" y="276"/>
                  </a:lnTo>
                  <a:lnTo>
                    <a:pt x="1026" y="264"/>
                  </a:lnTo>
                  <a:lnTo>
                    <a:pt x="1032" y="246"/>
                  </a:lnTo>
                  <a:lnTo>
                    <a:pt x="1032" y="234"/>
                  </a:lnTo>
                  <a:lnTo>
                    <a:pt x="1032" y="222"/>
                  </a:lnTo>
                  <a:lnTo>
                    <a:pt x="1038" y="210"/>
                  </a:lnTo>
                  <a:lnTo>
                    <a:pt x="1038" y="198"/>
                  </a:lnTo>
                  <a:lnTo>
                    <a:pt x="1038" y="186"/>
                  </a:lnTo>
                  <a:lnTo>
                    <a:pt x="1044" y="174"/>
                  </a:lnTo>
                  <a:lnTo>
                    <a:pt x="1044" y="168"/>
                  </a:lnTo>
                  <a:lnTo>
                    <a:pt x="1044" y="156"/>
                  </a:lnTo>
                  <a:lnTo>
                    <a:pt x="1050" y="144"/>
                  </a:lnTo>
                  <a:lnTo>
                    <a:pt x="1050" y="132"/>
                  </a:lnTo>
                  <a:lnTo>
                    <a:pt x="1050" y="126"/>
                  </a:lnTo>
                  <a:lnTo>
                    <a:pt x="1056" y="114"/>
                  </a:lnTo>
                  <a:lnTo>
                    <a:pt x="1056" y="108"/>
                  </a:lnTo>
                  <a:lnTo>
                    <a:pt x="1062" y="96"/>
                  </a:lnTo>
                  <a:lnTo>
                    <a:pt x="1062" y="90"/>
                  </a:lnTo>
                  <a:lnTo>
                    <a:pt x="1062" y="78"/>
                  </a:lnTo>
                  <a:lnTo>
                    <a:pt x="1068" y="72"/>
                  </a:lnTo>
                  <a:lnTo>
                    <a:pt x="1068" y="66"/>
                  </a:lnTo>
                  <a:lnTo>
                    <a:pt x="1068" y="60"/>
                  </a:lnTo>
                  <a:lnTo>
                    <a:pt x="1074" y="54"/>
                  </a:lnTo>
                  <a:lnTo>
                    <a:pt x="1074" y="48"/>
                  </a:lnTo>
                  <a:lnTo>
                    <a:pt x="1074" y="42"/>
                  </a:lnTo>
                  <a:lnTo>
                    <a:pt x="1080" y="36"/>
                  </a:lnTo>
                  <a:lnTo>
                    <a:pt x="1080" y="30"/>
                  </a:lnTo>
                  <a:lnTo>
                    <a:pt x="1086" y="24"/>
                  </a:lnTo>
                  <a:lnTo>
                    <a:pt x="1086" y="18"/>
                  </a:lnTo>
                  <a:lnTo>
                    <a:pt x="1092" y="12"/>
                  </a:lnTo>
                  <a:lnTo>
                    <a:pt x="1098" y="6"/>
                  </a:lnTo>
                  <a:lnTo>
                    <a:pt x="1104" y="0"/>
                  </a:lnTo>
                  <a:lnTo>
                    <a:pt x="1110" y="0"/>
                  </a:lnTo>
                  <a:lnTo>
                    <a:pt x="1116" y="6"/>
                  </a:lnTo>
                  <a:lnTo>
                    <a:pt x="1122" y="12"/>
                  </a:lnTo>
                  <a:lnTo>
                    <a:pt x="1128" y="18"/>
                  </a:lnTo>
                  <a:lnTo>
                    <a:pt x="1128" y="24"/>
                  </a:lnTo>
                  <a:lnTo>
                    <a:pt x="1134" y="30"/>
                  </a:lnTo>
                  <a:lnTo>
                    <a:pt x="1134" y="36"/>
                  </a:lnTo>
                  <a:lnTo>
                    <a:pt x="1140" y="42"/>
                  </a:lnTo>
                  <a:lnTo>
                    <a:pt x="1140" y="48"/>
                  </a:lnTo>
                  <a:lnTo>
                    <a:pt x="1140" y="54"/>
                  </a:lnTo>
                  <a:lnTo>
                    <a:pt x="1146" y="60"/>
                  </a:lnTo>
                  <a:lnTo>
                    <a:pt x="1146" y="66"/>
                  </a:lnTo>
                  <a:lnTo>
                    <a:pt x="1146" y="72"/>
                  </a:lnTo>
                  <a:lnTo>
                    <a:pt x="1152" y="78"/>
                  </a:lnTo>
                  <a:lnTo>
                    <a:pt x="1152" y="90"/>
                  </a:lnTo>
                  <a:lnTo>
                    <a:pt x="1152" y="96"/>
                  </a:lnTo>
                  <a:lnTo>
                    <a:pt x="1158" y="108"/>
                  </a:lnTo>
                  <a:lnTo>
                    <a:pt x="1158" y="114"/>
                  </a:lnTo>
                  <a:lnTo>
                    <a:pt x="1164" y="126"/>
                  </a:lnTo>
                  <a:lnTo>
                    <a:pt x="1164" y="132"/>
                  </a:lnTo>
                  <a:lnTo>
                    <a:pt x="1164" y="144"/>
                  </a:lnTo>
                  <a:lnTo>
                    <a:pt x="1170" y="156"/>
                  </a:lnTo>
                  <a:lnTo>
                    <a:pt x="1170" y="168"/>
                  </a:lnTo>
                  <a:lnTo>
                    <a:pt x="1170" y="174"/>
                  </a:lnTo>
                  <a:lnTo>
                    <a:pt x="1176" y="186"/>
                  </a:lnTo>
                  <a:lnTo>
                    <a:pt x="1176" y="198"/>
                  </a:lnTo>
                  <a:lnTo>
                    <a:pt x="1176" y="210"/>
                  </a:lnTo>
                  <a:lnTo>
                    <a:pt x="1182" y="222"/>
                  </a:lnTo>
                  <a:lnTo>
                    <a:pt x="1182" y="234"/>
                  </a:lnTo>
                  <a:lnTo>
                    <a:pt x="1182" y="246"/>
                  </a:lnTo>
                  <a:lnTo>
                    <a:pt x="1188" y="264"/>
                  </a:lnTo>
                  <a:lnTo>
                    <a:pt x="1188" y="276"/>
                  </a:lnTo>
                  <a:lnTo>
                    <a:pt x="1194" y="288"/>
                  </a:lnTo>
                  <a:lnTo>
                    <a:pt x="1194" y="300"/>
                  </a:lnTo>
                  <a:lnTo>
                    <a:pt x="1194" y="318"/>
                  </a:lnTo>
                  <a:lnTo>
                    <a:pt x="1200" y="330"/>
                  </a:lnTo>
                  <a:lnTo>
                    <a:pt x="1200" y="348"/>
                  </a:lnTo>
                  <a:lnTo>
                    <a:pt x="1200" y="360"/>
                  </a:lnTo>
                  <a:lnTo>
                    <a:pt x="1206" y="378"/>
                  </a:lnTo>
                  <a:lnTo>
                    <a:pt x="1206" y="390"/>
                  </a:lnTo>
                  <a:lnTo>
                    <a:pt x="1206" y="408"/>
                  </a:lnTo>
                  <a:lnTo>
                    <a:pt x="1212" y="420"/>
                  </a:lnTo>
                  <a:lnTo>
                    <a:pt x="1212" y="438"/>
                  </a:lnTo>
                  <a:lnTo>
                    <a:pt x="1218" y="450"/>
                  </a:lnTo>
                  <a:lnTo>
                    <a:pt x="1218" y="468"/>
                  </a:lnTo>
                  <a:lnTo>
                    <a:pt x="1218" y="486"/>
                  </a:lnTo>
                  <a:lnTo>
                    <a:pt x="1224" y="504"/>
                  </a:lnTo>
                  <a:lnTo>
                    <a:pt x="1224" y="516"/>
                  </a:lnTo>
                  <a:lnTo>
                    <a:pt x="1224" y="534"/>
                  </a:lnTo>
                  <a:lnTo>
                    <a:pt x="1230" y="552"/>
                  </a:lnTo>
                  <a:lnTo>
                    <a:pt x="1230" y="570"/>
                  </a:lnTo>
                  <a:lnTo>
                    <a:pt x="1230" y="582"/>
                  </a:lnTo>
                  <a:lnTo>
                    <a:pt x="1236" y="600"/>
                  </a:lnTo>
                  <a:lnTo>
                    <a:pt x="1236" y="618"/>
                  </a:lnTo>
                  <a:lnTo>
                    <a:pt x="1242" y="636"/>
                  </a:lnTo>
                  <a:lnTo>
                    <a:pt x="1242" y="654"/>
                  </a:lnTo>
                  <a:lnTo>
                    <a:pt x="1242" y="672"/>
                  </a:lnTo>
                  <a:lnTo>
                    <a:pt x="1248" y="690"/>
                  </a:lnTo>
                  <a:lnTo>
                    <a:pt x="1248" y="708"/>
                  </a:lnTo>
                  <a:lnTo>
                    <a:pt x="1248" y="720"/>
                  </a:lnTo>
                  <a:lnTo>
                    <a:pt x="1254" y="738"/>
                  </a:lnTo>
                  <a:lnTo>
                    <a:pt x="1254" y="756"/>
                  </a:lnTo>
                  <a:lnTo>
                    <a:pt x="1254" y="774"/>
                  </a:lnTo>
                  <a:lnTo>
                    <a:pt x="1260" y="792"/>
                  </a:lnTo>
                  <a:lnTo>
                    <a:pt x="1260" y="810"/>
                  </a:lnTo>
                  <a:lnTo>
                    <a:pt x="1260" y="828"/>
                  </a:lnTo>
                  <a:lnTo>
                    <a:pt x="1266" y="846"/>
                  </a:lnTo>
                  <a:lnTo>
                    <a:pt x="1266" y="864"/>
                  </a:lnTo>
                  <a:lnTo>
                    <a:pt x="1272" y="882"/>
                  </a:lnTo>
                  <a:lnTo>
                    <a:pt x="1272" y="900"/>
                  </a:lnTo>
                  <a:lnTo>
                    <a:pt x="1272" y="918"/>
                  </a:lnTo>
                  <a:lnTo>
                    <a:pt x="1278" y="930"/>
                  </a:lnTo>
                  <a:lnTo>
                    <a:pt x="1278" y="948"/>
                  </a:lnTo>
                  <a:lnTo>
                    <a:pt x="1278" y="966"/>
                  </a:lnTo>
                  <a:lnTo>
                    <a:pt x="1284" y="984"/>
                  </a:lnTo>
                  <a:lnTo>
                    <a:pt x="1284" y="1002"/>
                  </a:lnTo>
                  <a:lnTo>
                    <a:pt x="1284" y="1020"/>
                  </a:lnTo>
                  <a:lnTo>
                    <a:pt x="1290" y="1038"/>
                  </a:lnTo>
                  <a:lnTo>
                    <a:pt x="1290" y="1050"/>
                  </a:lnTo>
                  <a:lnTo>
                    <a:pt x="1296" y="1068"/>
                  </a:lnTo>
                  <a:lnTo>
                    <a:pt x="1296" y="1086"/>
                  </a:lnTo>
                  <a:lnTo>
                    <a:pt x="1296" y="1104"/>
                  </a:lnTo>
                  <a:lnTo>
                    <a:pt x="1302" y="1122"/>
                  </a:lnTo>
                  <a:lnTo>
                    <a:pt x="1302" y="1134"/>
                  </a:lnTo>
                  <a:lnTo>
                    <a:pt x="1302" y="1152"/>
                  </a:lnTo>
                  <a:lnTo>
                    <a:pt x="1308" y="1170"/>
                  </a:lnTo>
                  <a:lnTo>
                    <a:pt x="1308" y="1182"/>
                  </a:lnTo>
                  <a:lnTo>
                    <a:pt x="1308" y="1200"/>
                  </a:lnTo>
                  <a:lnTo>
                    <a:pt x="1314" y="1218"/>
                  </a:lnTo>
                  <a:lnTo>
                    <a:pt x="1314" y="1230"/>
                  </a:lnTo>
                  <a:lnTo>
                    <a:pt x="1320" y="1248"/>
                  </a:lnTo>
                  <a:lnTo>
                    <a:pt x="1320" y="1260"/>
                  </a:lnTo>
                  <a:lnTo>
                    <a:pt x="1320" y="1278"/>
                  </a:lnTo>
                  <a:lnTo>
                    <a:pt x="1326" y="1296"/>
                  </a:lnTo>
                  <a:lnTo>
                    <a:pt x="1326" y="1308"/>
                  </a:lnTo>
                  <a:lnTo>
                    <a:pt x="1326" y="1326"/>
                  </a:lnTo>
                  <a:lnTo>
                    <a:pt x="1332" y="1338"/>
                  </a:lnTo>
                  <a:lnTo>
                    <a:pt x="1332" y="1350"/>
                  </a:lnTo>
                  <a:lnTo>
                    <a:pt x="1332" y="1368"/>
                  </a:lnTo>
                  <a:lnTo>
                    <a:pt x="1338" y="1380"/>
                  </a:lnTo>
                  <a:lnTo>
                    <a:pt x="1338" y="1392"/>
                  </a:lnTo>
                  <a:lnTo>
                    <a:pt x="1338" y="1410"/>
                  </a:lnTo>
                  <a:lnTo>
                    <a:pt x="1344" y="1422"/>
                  </a:lnTo>
                  <a:lnTo>
                    <a:pt x="1344" y="1434"/>
                  </a:lnTo>
                  <a:lnTo>
                    <a:pt x="1350" y="1452"/>
                  </a:lnTo>
                  <a:lnTo>
                    <a:pt x="1350" y="1464"/>
                  </a:lnTo>
                  <a:lnTo>
                    <a:pt x="1350" y="1476"/>
                  </a:lnTo>
                  <a:lnTo>
                    <a:pt x="1356" y="1488"/>
                  </a:lnTo>
                  <a:lnTo>
                    <a:pt x="1356" y="1500"/>
                  </a:lnTo>
                  <a:lnTo>
                    <a:pt x="1356" y="1512"/>
                  </a:lnTo>
                  <a:lnTo>
                    <a:pt x="1362" y="1524"/>
                  </a:lnTo>
                  <a:lnTo>
                    <a:pt x="1362" y="1536"/>
                  </a:lnTo>
                  <a:lnTo>
                    <a:pt x="1362" y="1548"/>
                  </a:lnTo>
                  <a:lnTo>
                    <a:pt x="1368" y="1560"/>
                  </a:lnTo>
                  <a:lnTo>
                    <a:pt x="1368" y="1572"/>
                  </a:lnTo>
                  <a:lnTo>
                    <a:pt x="1374" y="1584"/>
                  </a:lnTo>
                  <a:lnTo>
                    <a:pt x="1374" y="1596"/>
                  </a:lnTo>
                  <a:lnTo>
                    <a:pt x="1374" y="1608"/>
                  </a:lnTo>
                  <a:lnTo>
                    <a:pt x="1380" y="1620"/>
                  </a:lnTo>
                  <a:lnTo>
                    <a:pt x="1380" y="1626"/>
                  </a:lnTo>
                  <a:lnTo>
                    <a:pt x="1380" y="1638"/>
                  </a:lnTo>
                  <a:lnTo>
                    <a:pt x="1386" y="1650"/>
                  </a:lnTo>
                  <a:lnTo>
                    <a:pt x="1386" y="1656"/>
                  </a:lnTo>
                  <a:lnTo>
                    <a:pt x="1386" y="1668"/>
                  </a:lnTo>
                  <a:lnTo>
                    <a:pt x="1392" y="1680"/>
                  </a:lnTo>
                  <a:lnTo>
                    <a:pt x="1392" y="1686"/>
                  </a:lnTo>
                  <a:lnTo>
                    <a:pt x="1392" y="1698"/>
                  </a:lnTo>
                  <a:lnTo>
                    <a:pt x="1398" y="1704"/>
                  </a:lnTo>
                  <a:lnTo>
                    <a:pt x="1398" y="1716"/>
                  </a:lnTo>
                  <a:lnTo>
                    <a:pt x="1404" y="1722"/>
                  </a:lnTo>
                  <a:lnTo>
                    <a:pt x="1404" y="1734"/>
                  </a:lnTo>
                  <a:lnTo>
                    <a:pt x="1404" y="1740"/>
                  </a:lnTo>
                  <a:lnTo>
                    <a:pt x="1410" y="1752"/>
                  </a:lnTo>
                  <a:lnTo>
                    <a:pt x="1410" y="1758"/>
                  </a:lnTo>
                  <a:lnTo>
                    <a:pt x="1410" y="1764"/>
                  </a:lnTo>
                  <a:lnTo>
                    <a:pt x="1416" y="1776"/>
                  </a:lnTo>
                  <a:lnTo>
                    <a:pt x="1416" y="1782"/>
                  </a:lnTo>
                  <a:lnTo>
                    <a:pt x="1416" y="1788"/>
                  </a:lnTo>
                  <a:lnTo>
                    <a:pt x="1422" y="1794"/>
                  </a:lnTo>
                  <a:lnTo>
                    <a:pt x="1422" y="1806"/>
                  </a:lnTo>
                  <a:lnTo>
                    <a:pt x="1428" y="1812"/>
                  </a:lnTo>
                  <a:lnTo>
                    <a:pt x="1428" y="1818"/>
                  </a:lnTo>
                  <a:lnTo>
                    <a:pt x="1428" y="1824"/>
                  </a:lnTo>
                  <a:lnTo>
                    <a:pt x="1434" y="1830"/>
                  </a:lnTo>
                  <a:lnTo>
                    <a:pt x="1434" y="1836"/>
                  </a:lnTo>
                  <a:lnTo>
                    <a:pt x="1434" y="1842"/>
                  </a:lnTo>
                  <a:lnTo>
                    <a:pt x="1440" y="1848"/>
                  </a:lnTo>
                  <a:lnTo>
                    <a:pt x="1440" y="1854"/>
                  </a:lnTo>
                  <a:lnTo>
                    <a:pt x="1440" y="1860"/>
                  </a:lnTo>
                  <a:lnTo>
                    <a:pt x="1446" y="1866"/>
                  </a:lnTo>
                  <a:lnTo>
                    <a:pt x="1446" y="1872"/>
                  </a:lnTo>
                  <a:lnTo>
                    <a:pt x="1452" y="1878"/>
                  </a:lnTo>
                  <a:lnTo>
                    <a:pt x="1452" y="1884"/>
                  </a:lnTo>
                  <a:lnTo>
                    <a:pt x="1458" y="1890"/>
                  </a:lnTo>
                  <a:lnTo>
                    <a:pt x="1458" y="1896"/>
                  </a:lnTo>
                  <a:lnTo>
                    <a:pt x="1458" y="1902"/>
                  </a:lnTo>
                  <a:lnTo>
                    <a:pt x="1464" y="1908"/>
                  </a:lnTo>
                  <a:lnTo>
                    <a:pt x="1464" y="1914"/>
                  </a:lnTo>
                  <a:lnTo>
                    <a:pt x="1470" y="1920"/>
                  </a:lnTo>
                  <a:lnTo>
                    <a:pt x="1470" y="1926"/>
                  </a:lnTo>
                  <a:lnTo>
                    <a:pt x="1476" y="1932"/>
                  </a:lnTo>
                  <a:lnTo>
                    <a:pt x="1482" y="1938"/>
                  </a:lnTo>
                  <a:lnTo>
                    <a:pt x="1482" y="1944"/>
                  </a:lnTo>
                  <a:lnTo>
                    <a:pt x="1488" y="1950"/>
                  </a:lnTo>
                  <a:lnTo>
                    <a:pt x="1488" y="1956"/>
                  </a:lnTo>
                  <a:lnTo>
                    <a:pt x="1494" y="1962"/>
                  </a:lnTo>
                  <a:lnTo>
                    <a:pt x="1500" y="1968"/>
                  </a:lnTo>
                  <a:lnTo>
                    <a:pt x="1506" y="1974"/>
                  </a:lnTo>
                  <a:lnTo>
                    <a:pt x="1512" y="1980"/>
                  </a:lnTo>
                  <a:lnTo>
                    <a:pt x="1518" y="1986"/>
                  </a:lnTo>
                  <a:lnTo>
                    <a:pt x="1524" y="1992"/>
                  </a:lnTo>
                  <a:lnTo>
                    <a:pt x="1530" y="1998"/>
                  </a:lnTo>
                  <a:lnTo>
                    <a:pt x="1536" y="2004"/>
                  </a:lnTo>
                  <a:lnTo>
                    <a:pt x="1542" y="2010"/>
                  </a:lnTo>
                  <a:lnTo>
                    <a:pt x="1548" y="2016"/>
                  </a:lnTo>
                  <a:lnTo>
                    <a:pt x="1554" y="2016"/>
                  </a:lnTo>
                  <a:lnTo>
                    <a:pt x="1560" y="2022"/>
                  </a:lnTo>
                  <a:lnTo>
                    <a:pt x="1566" y="2022"/>
                  </a:lnTo>
                  <a:lnTo>
                    <a:pt x="1572" y="2028"/>
                  </a:lnTo>
                  <a:lnTo>
                    <a:pt x="1578" y="2028"/>
                  </a:lnTo>
                  <a:lnTo>
                    <a:pt x="1584" y="2028"/>
                  </a:lnTo>
                  <a:lnTo>
                    <a:pt x="1590" y="2034"/>
                  </a:lnTo>
                  <a:lnTo>
                    <a:pt x="1596" y="2034"/>
                  </a:lnTo>
                  <a:lnTo>
                    <a:pt x="1602" y="2034"/>
                  </a:lnTo>
                  <a:lnTo>
                    <a:pt x="1608" y="2034"/>
                  </a:lnTo>
                  <a:lnTo>
                    <a:pt x="1614" y="2040"/>
                  </a:lnTo>
                  <a:lnTo>
                    <a:pt x="1620" y="2040"/>
                  </a:lnTo>
                  <a:lnTo>
                    <a:pt x="1626" y="2040"/>
                  </a:lnTo>
                  <a:lnTo>
                    <a:pt x="1632" y="2040"/>
                  </a:lnTo>
                  <a:lnTo>
                    <a:pt x="1638" y="2040"/>
                  </a:lnTo>
                  <a:lnTo>
                    <a:pt x="1644" y="2040"/>
                  </a:lnTo>
                  <a:lnTo>
                    <a:pt x="1650" y="2040"/>
                  </a:lnTo>
                  <a:lnTo>
                    <a:pt x="1656" y="2040"/>
                  </a:lnTo>
                  <a:lnTo>
                    <a:pt x="1662" y="2046"/>
                  </a:lnTo>
                  <a:lnTo>
                    <a:pt x="1668" y="2046"/>
                  </a:lnTo>
                  <a:lnTo>
                    <a:pt x="1674" y="2046"/>
                  </a:lnTo>
                  <a:lnTo>
                    <a:pt x="1680" y="2046"/>
                  </a:lnTo>
                  <a:lnTo>
                    <a:pt x="1686" y="2046"/>
                  </a:lnTo>
                  <a:lnTo>
                    <a:pt x="1692" y="2046"/>
                  </a:lnTo>
                  <a:lnTo>
                    <a:pt x="1698" y="2046"/>
                  </a:lnTo>
                  <a:lnTo>
                    <a:pt x="1704" y="2046"/>
                  </a:lnTo>
                  <a:lnTo>
                    <a:pt x="1710" y="2046"/>
                  </a:lnTo>
                  <a:lnTo>
                    <a:pt x="1716" y="2046"/>
                  </a:lnTo>
                  <a:lnTo>
                    <a:pt x="1722" y="2046"/>
                  </a:lnTo>
                  <a:lnTo>
                    <a:pt x="1728" y="2046"/>
                  </a:lnTo>
                  <a:lnTo>
                    <a:pt x="1734" y="2046"/>
                  </a:lnTo>
                  <a:lnTo>
                    <a:pt x="1740" y="2046"/>
                  </a:lnTo>
                  <a:lnTo>
                    <a:pt x="1746" y="2046"/>
                  </a:lnTo>
                  <a:lnTo>
                    <a:pt x="1752" y="2046"/>
                  </a:lnTo>
                  <a:lnTo>
                    <a:pt x="1758" y="2046"/>
                  </a:lnTo>
                  <a:lnTo>
                    <a:pt x="1764" y="2046"/>
                  </a:lnTo>
                  <a:lnTo>
                    <a:pt x="1770" y="2046"/>
                  </a:lnTo>
                  <a:lnTo>
                    <a:pt x="1776" y="2046"/>
                  </a:lnTo>
                  <a:lnTo>
                    <a:pt x="1782" y="2046"/>
                  </a:lnTo>
                  <a:lnTo>
                    <a:pt x="1788" y="2046"/>
                  </a:lnTo>
                  <a:lnTo>
                    <a:pt x="1794" y="2046"/>
                  </a:lnTo>
                  <a:lnTo>
                    <a:pt x="1800" y="2046"/>
                  </a:lnTo>
                  <a:lnTo>
                    <a:pt x="1806" y="2046"/>
                  </a:lnTo>
                  <a:lnTo>
                    <a:pt x="1812" y="2046"/>
                  </a:lnTo>
                  <a:lnTo>
                    <a:pt x="1818" y="2046"/>
                  </a:lnTo>
                  <a:lnTo>
                    <a:pt x="1824" y="2046"/>
                  </a:lnTo>
                  <a:lnTo>
                    <a:pt x="1830" y="2046"/>
                  </a:lnTo>
                  <a:lnTo>
                    <a:pt x="1836" y="2046"/>
                  </a:lnTo>
                  <a:lnTo>
                    <a:pt x="1842" y="2046"/>
                  </a:lnTo>
                  <a:lnTo>
                    <a:pt x="1848" y="2046"/>
                  </a:lnTo>
                  <a:lnTo>
                    <a:pt x="1854" y="2046"/>
                  </a:lnTo>
                  <a:lnTo>
                    <a:pt x="1860" y="2046"/>
                  </a:lnTo>
                  <a:lnTo>
                    <a:pt x="1866" y="2046"/>
                  </a:lnTo>
                  <a:lnTo>
                    <a:pt x="1872" y="2046"/>
                  </a:lnTo>
                  <a:lnTo>
                    <a:pt x="1878" y="2046"/>
                  </a:lnTo>
                  <a:lnTo>
                    <a:pt x="1884" y="2046"/>
                  </a:lnTo>
                  <a:lnTo>
                    <a:pt x="1890" y="2046"/>
                  </a:lnTo>
                  <a:lnTo>
                    <a:pt x="1896" y="2046"/>
                  </a:lnTo>
                  <a:lnTo>
                    <a:pt x="1902" y="2046"/>
                  </a:lnTo>
                  <a:lnTo>
                    <a:pt x="1908" y="2046"/>
                  </a:lnTo>
                  <a:lnTo>
                    <a:pt x="1914" y="2046"/>
                  </a:lnTo>
                  <a:lnTo>
                    <a:pt x="1920" y="2046"/>
                  </a:lnTo>
                  <a:lnTo>
                    <a:pt x="1926" y="2046"/>
                  </a:lnTo>
                  <a:lnTo>
                    <a:pt x="1932" y="2046"/>
                  </a:lnTo>
                  <a:lnTo>
                    <a:pt x="1938" y="2046"/>
                  </a:lnTo>
                  <a:lnTo>
                    <a:pt x="1944" y="2046"/>
                  </a:lnTo>
                  <a:lnTo>
                    <a:pt x="1950" y="2046"/>
                  </a:lnTo>
                  <a:lnTo>
                    <a:pt x="1956" y="2046"/>
                  </a:lnTo>
                  <a:lnTo>
                    <a:pt x="1962" y="2046"/>
                  </a:lnTo>
                  <a:lnTo>
                    <a:pt x="1968" y="2046"/>
                  </a:lnTo>
                  <a:lnTo>
                    <a:pt x="1974" y="2046"/>
                  </a:lnTo>
                  <a:lnTo>
                    <a:pt x="1980" y="2046"/>
                  </a:lnTo>
                  <a:lnTo>
                    <a:pt x="1986" y="2046"/>
                  </a:lnTo>
                  <a:lnTo>
                    <a:pt x="1992" y="2046"/>
                  </a:lnTo>
                  <a:lnTo>
                    <a:pt x="1998" y="2046"/>
                  </a:lnTo>
                  <a:lnTo>
                    <a:pt x="2004" y="2046"/>
                  </a:lnTo>
                  <a:lnTo>
                    <a:pt x="2010" y="2046"/>
                  </a:lnTo>
                  <a:lnTo>
                    <a:pt x="2016" y="2046"/>
                  </a:lnTo>
                  <a:lnTo>
                    <a:pt x="2022" y="2046"/>
                  </a:lnTo>
                  <a:lnTo>
                    <a:pt x="2028" y="2046"/>
                  </a:lnTo>
                  <a:lnTo>
                    <a:pt x="2034" y="2046"/>
                  </a:lnTo>
                  <a:lnTo>
                    <a:pt x="2040" y="2046"/>
                  </a:lnTo>
                  <a:lnTo>
                    <a:pt x="2046" y="2046"/>
                  </a:lnTo>
                  <a:lnTo>
                    <a:pt x="2052" y="2046"/>
                  </a:lnTo>
                  <a:lnTo>
                    <a:pt x="2058" y="2046"/>
                  </a:lnTo>
                  <a:lnTo>
                    <a:pt x="2064" y="2046"/>
                  </a:lnTo>
                  <a:lnTo>
                    <a:pt x="2070" y="2046"/>
                  </a:lnTo>
                  <a:lnTo>
                    <a:pt x="2076" y="2046"/>
                  </a:lnTo>
                  <a:lnTo>
                    <a:pt x="2082" y="2046"/>
                  </a:lnTo>
                  <a:lnTo>
                    <a:pt x="2088" y="2046"/>
                  </a:lnTo>
                  <a:lnTo>
                    <a:pt x="2094" y="2046"/>
                  </a:lnTo>
                  <a:lnTo>
                    <a:pt x="2100" y="2046"/>
                  </a:lnTo>
                  <a:lnTo>
                    <a:pt x="2106" y="2046"/>
                  </a:lnTo>
                  <a:lnTo>
                    <a:pt x="2112" y="2046"/>
                  </a:lnTo>
                  <a:lnTo>
                    <a:pt x="2118" y="2046"/>
                  </a:lnTo>
                  <a:lnTo>
                    <a:pt x="2124" y="2046"/>
                  </a:lnTo>
                  <a:lnTo>
                    <a:pt x="2130" y="2046"/>
                  </a:lnTo>
                  <a:lnTo>
                    <a:pt x="2136" y="2046"/>
                  </a:lnTo>
                  <a:lnTo>
                    <a:pt x="2142" y="2046"/>
                  </a:lnTo>
                  <a:lnTo>
                    <a:pt x="2148" y="2046"/>
                  </a:lnTo>
                  <a:lnTo>
                    <a:pt x="2154" y="2046"/>
                  </a:lnTo>
                  <a:lnTo>
                    <a:pt x="2160" y="2046"/>
                  </a:lnTo>
                  <a:lnTo>
                    <a:pt x="2166" y="2046"/>
                  </a:lnTo>
                  <a:lnTo>
                    <a:pt x="2172" y="2046"/>
                  </a:lnTo>
                  <a:lnTo>
                    <a:pt x="2178" y="2046"/>
                  </a:lnTo>
                  <a:lnTo>
                    <a:pt x="2184" y="2046"/>
                  </a:lnTo>
                  <a:lnTo>
                    <a:pt x="2190" y="2046"/>
                  </a:lnTo>
                  <a:lnTo>
                    <a:pt x="2196" y="2046"/>
                  </a:lnTo>
                  <a:lnTo>
                    <a:pt x="2202" y="2046"/>
                  </a:lnTo>
                  <a:lnTo>
                    <a:pt x="2208" y="2046"/>
                  </a:lnTo>
                  <a:lnTo>
                    <a:pt x="2214" y="2046"/>
                  </a:lnTo>
                </a:path>
              </a:pathLst>
            </a:custGeom>
            <a:noFill/>
            <a:ln w="34925">
              <a:solidFill>
                <a:srgbClr val="0000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cs typeface="微软雅黑" panose="020B0503020204020204" charset="-122"/>
              </a:endParaRPr>
            </a:p>
          </p:txBody>
        </p:sp>
        <p:sp>
          <p:nvSpPr>
            <p:cNvPr id="48" name="Line 30"/>
            <p:cNvSpPr>
              <a:spLocks noChangeShapeType="1"/>
            </p:cNvSpPr>
            <p:nvPr/>
          </p:nvSpPr>
          <p:spPr bwMode="auto">
            <a:xfrm flipH="1">
              <a:off x="9264" y="6722"/>
              <a:ext cx="760" cy="0"/>
            </a:xfrm>
            <a:prstGeom prst="line">
              <a:avLst/>
            </a:prstGeom>
            <a:noFill/>
            <a:ln w="3492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49" name="Line 31"/>
            <p:cNvSpPr>
              <a:spLocks noChangeShapeType="1"/>
            </p:cNvSpPr>
            <p:nvPr/>
          </p:nvSpPr>
          <p:spPr bwMode="auto">
            <a:xfrm flipH="1">
              <a:off x="12974" y="6722"/>
              <a:ext cx="760" cy="0"/>
            </a:xfrm>
            <a:prstGeom prst="line">
              <a:avLst/>
            </a:prstGeom>
            <a:noFill/>
            <a:ln w="3492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50" name="Text Box 33"/>
            <p:cNvSpPr txBox="1">
              <a:spLocks noChangeArrowheads="1"/>
            </p:cNvSpPr>
            <p:nvPr/>
          </p:nvSpPr>
          <p:spPr bwMode="auto">
            <a:xfrm>
              <a:off x="8994" y="7892"/>
              <a:ext cx="2421"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49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a:solidFill>
                    <a:srgbClr val="CC0099"/>
                  </a:solidFill>
                  <a:latin typeface="微软雅黑" panose="020B0503020204020204" charset="-122"/>
                  <a:ea typeface="微软雅黑" panose="020B0503020204020204" charset="-122"/>
                  <a:cs typeface="微软雅黑" panose="020B0503020204020204" charset="-122"/>
                </a:rPr>
                <a:t>增益</a:t>
              </a:r>
              <a:r>
                <a:rPr lang="en-US" altLang="en-US">
                  <a:solidFill>
                    <a:srgbClr val="CC0099"/>
                  </a:solidFill>
                  <a:latin typeface="微软雅黑" panose="020B0503020204020204" charset="-122"/>
                  <a:ea typeface="微软雅黑" panose="020B0503020204020204" charset="-122"/>
                  <a:cs typeface="微软雅黑" panose="020B0503020204020204" charset="-122"/>
                </a:rPr>
                <a:t> &gt; </a:t>
              </a:r>
              <a:r>
                <a:rPr lang="zh-CN" altLang="en-US">
                  <a:solidFill>
                    <a:srgbClr val="CC0099"/>
                  </a:solidFill>
                  <a:latin typeface="微软雅黑" panose="020B0503020204020204" charset="-122"/>
                  <a:ea typeface="微软雅黑" panose="020B0503020204020204" charset="-122"/>
                  <a:cs typeface="微软雅黑" panose="020B0503020204020204" charset="-122"/>
                </a:rPr>
                <a:t>损耗</a:t>
              </a:r>
              <a:endParaRPr lang="zh-CN" altLang="en-US">
                <a:solidFill>
                  <a:srgbClr val="CC0099"/>
                </a:solidFill>
                <a:latin typeface="微软雅黑" panose="020B0503020204020204" charset="-122"/>
                <a:ea typeface="微软雅黑" panose="020B0503020204020204" charset="-122"/>
                <a:cs typeface="微软雅黑" panose="020B0503020204020204" charset="-122"/>
              </a:endParaRPr>
            </a:p>
          </p:txBody>
        </p:sp>
        <p:sp>
          <p:nvSpPr>
            <p:cNvPr id="51" name="Line 34"/>
            <p:cNvSpPr>
              <a:spLocks noChangeShapeType="1"/>
            </p:cNvSpPr>
            <p:nvPr/>
          </p:nvSpPr>
          <p:spPr bwMode="auto">
            <a:xfrm flipV="1">
              <a:off x="11016" y="7417"/>
              <a:ext cx="515" cy="642"/>
            </a:xfrm>
            <a:prstGeom prst="line">
              <a:avLst/>
            </a:prstGeom>
            <a:noFill/>
            <a:ln w="34925">
              <a:solidFill>
                <a:srgbClr val="CC00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52" name="Text Box 35"/>
            <p:cNvSpPr txBox="1">
              <a:spLocks noChangeArrowheads="1"/>
            </p:cNvSpPr>
            <p:nvPr/>
          </p:nvSpPr>
          <p:spPr bwMode="auto">
            <a:xfrm>
              <a:off x="9604" y="6027"/>
              <a:ext cx="4059"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algn="ctr"/>
              <a:r>
                <a:rPr lang="zh-CN" altLang="en-US">
                  <a:solidFill>
                    <a:schemeClr val="accent5"/>
                  </a:solidFill>
                  <a:latin typeface="微软雅黑" panose="020B0503020204020204" charset="-122"/>
                  <a:ea typeface="微软雅黑" panose="020B0503020204020204" charset="-122"/>
                  <a:cs typeface="微软雅黑" panose="020B0503020204020204" charset="-122"/>
                </a:rPr>
                <a:t>可饱和吸收体</a:t>
              </a:r>
              <a:endParaRPr lang="zh-CN" altLang="en-US">
                <a:solidFill>
                  <a:schemeClr val="accent5"/>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被动锁模</a:t>
            </a:r>
            <a:endParaRPr lang="zh-CN" altLang="en-US"/>
          </a:p>
        </p:txBody>
      </p:sp>
      <p:sp>
        <p:nvSpPr>
          <p:cNvPr id="23554" name="Rectangle 369"/>
          <p:cNvSpPr>
            <a:spLocks noChangeArrowheads="1"/>
          </p:cNvSpPr>
          <p:nvPr/>
        </p:nvSpPr>
        <p:spPr bwMode="auto">
          <a:xfrm>
            <a:off x="812800" y="1916113"/>
            <a:ext cx="7518400" cy="2960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23558" name="Line 40"/>
          <p:cNvSpPr>
            <a:spLocks noChangeShapeType="1"/>
          </p:cNvSpPr>
          <p:nvPr/>
        </p:nvSpPr>
        <p:spPr bwMode="auto">
          <a:xfrm flipV="1">
            <a:off x="1590675" y="2157413"/>
            <a:ext cx="0" cy="1000125"/>
          </a:xfrm>
          <a:prstGeom prst="line">
            <a:avLst/>
          </a:prstGeom>
          <a:noFill/>
          <a:ln w="571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59" name="Line 41"/>
          <p:cNvSpPr>
            <a:spLocks noChangeShapeType="1"/>
          </p:cNvSpPr>
          <p:nvPr/>
        </p:nvSpPr>
        <p:spPr bwMode="auto">
          <a:xfrm>
            <a:off x="1589088" y="3151188"/>
            <a:ext cx="1249362" cy="1349375"/>
          </a:xfrm>
          <a:prstGeom prst="line">
            <a:avLst/>
          </a:prstGeom>
          <a:noFill/>
          <a:ln w="571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60" name="Line 42"/>
          <p:cNvSpPr>
            <a:spLocks noChangeShapeType="1"/>
          </p:cNvSpPr>
          <p:nvPr/>
        </p:nvSpPr>
        <p:spPr bwMode="auto">
          <a:xfrm rot="5400000" flipV="1">
            <a:off x="3998913" y="758825"/>
            <a:ext cx="0" cy="4787900"/>
          </a:xfrm>
          <a:prstGeom prst="line">
            <a:avLst/>
          </a:prstGeom>
          <a:noFill/>
          <a:ln w="571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561" name="Group 137"/>
          <p:cNvGrpSpPr/>
          <p:nvPr/>
        </p:nvGrpSpPr>
        <p:grpSpPr bwMode="auto">
          <a:xfrm>
            <a:off x="1719263" y="2544763"/>
            <a:ext cx="2125662" cy="396875"/>
            <a:chOff x="3370" y="1579"/>
            <a:chExt cx="1339" cy="250"/>
          </a:xfrm>
        </p:grpSpPr>
        <p:sp>
          <p:nvSpPr>
            <p:cNvPr id="23671" name="Text Box 133"/>
            <p:cNvSpPr txBox="1">
              <a:spLocks noChangeArrowheads="1"/>
            </p:cNvSpPr>
            <p:nvPr/>
          </p:nvSpPr>
          <p:spPr bwMode="auto">
            <a:xfrm>
              <a:off x="3370" y="1579"/>
              <a:ext cx="111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en-US" altLang="en-US">
                  <a:latin typeface="微软雅黑" panose="020B0503020204020204" charset="-122"/>
                  <a:ea typeface="微软雅黑" panose="020B0503020204020204" charset="-122"/>
                  <a:cs typeface="微软雅黑" panose="020B0503020204020204" charset="-122"/>
                </a:rPr>
                <a:t>Short time (fs)</a:t>
              </a:r>
              <a:endParaRPr lang="en-US" altLang="en-US">
                <a:latin typeface="微软雅黑" panose="020B0503020204020204" charset="-122"/>
                <a:ea typeface="微软雅黑" panose="020B0503020204020204" charset="-122"/>
                <a:cs typeface="微软雅黑" panose="020B0503020204020204" charset="-122"/>
              </a:endParaRPr>
            </a:p>
          </p:txBody>
        </p:sp>
        <p:sp>
          <p:nvSpPr>
            <p:cNvPr id="23672" name="Line 134"/>
            <p:cNvSpPr>
              <a:spLocks noChangeShapeType="1"/>
            </p:cNvSpPr>
            <p:nvPr/>
          </p:nvSpPr>
          <p:spPr bwMode="auto">
            <a:xfrm>
              <a:off x="4462" y="1710"/>
              <a:ext cx="247"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23562" name="Text Box 135"/>
          <p:cNvSpPr txBox="1">
            <a:spLocks noChangeArrowheads="1"/>
          </p:cNvSpPr>
          <p:nvPr/>
        </p:nvSpPr>
        <p:spPr bwMode="auto">
          <a:xfrm rot="-5400000">
            <a:off x="735806" y="2413794"/>
            <a:ext cx="11287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en-US" altLang="en-US">
                <a:latin typeface="微软雅黑" panose="020B0503020204020204" charset="-122"/>
                <a:ea typeface="微软雅黑" panose="020B0503020204020204" charset="-122"/>
                <a:cs typeface="微软雅黑" panose="020B0503020204020204" charset="-122"/>
              </a:rPr>
              <a:t>Intensity</a:t>
            </a:r>
            <a:endParaRPr lang="en-US" altLang="en-US">
              <a:latin typeface="微软雅黑" panose="020B0503020204020204" charset="-122"/>
              <a:ea typeface="微软雅黑" panose="020B0503020204020204" charset="-122"/>
              <a:cs typeface="微软雅黑" panose="020B0503020204020204" charset="-122"/>
            </a:endParaRPr>
          </a:p>
        </p:txBody>
      </p:sp>
      <p:sp>
        <p:nvSpPr>
          <p:cNvPr id="23563" name="Text Box 136"/>
          <p:cNvSpPr txBox="1">
            <a:spLocks noChangeArrowheads="1"/>
          </p:cNvSpPr>
          <p:nvPr/>
        </p:nvSpPr>
        <p:spPr bwMode="auto">
          <a:xfrm rot="2842204">
            <a:off x="1072356" y="3731419"/>
            <a:ext cx="175101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en-US" altLang="en-US">
                <a:latin typeface="微软雅黑" panose="020B0503020204020204" charset="-122"/>
                <a:ea typeface="微软雅黑" panose="020B0503020204020204" charset="-122"/>
                <a:cs typeface="微软雅黑" panose="020B0503020204020204" charset="-122"/>
              </a:rPr>
              <a:t>Long time (round trips) (ns)</a:t>
            </a:r>
            <a:endParaRPr lang="en-US" altLang="en-US">
              <a:latin typeface="微软雅黑" panose="020B0503020204020204" charset="-122"/>
              <a:ea typeface="微软雅黑" panose="020B0503020204020204" charset="-122"/>
              <a:cs typeface="微软雅黑" panose="020B0503020204020204" charset="-122"/>
            </a:endParaRPr>
          </a:p>
        </p:txBody>
      </p:sp>
      <p:grpSp>
        <p:nvGrpSpPr>
          <p:cNvPr id="24731" name="Group 155"/>
          <p:cNvGrpSpPr/>
          <p:nvPr/>
        </p:nvGrpSpPr>
        <p:grpSpPr bwMode="auto">
          <a:xfrm>
            <a:off x="1924050" y="2774950"/>
            <a:ext cx="5329238" cy="544513"/>
            <a:chOff x="1212" y="1748"/>
            <a:chExt cx="3357" cy="343"/>
          </a:xfrm>
        </p:grpSpPr>
        <p:grpSp>
          <p:nvGrpSpPr>
            <p:cNvPr id="23657" name="Group 43"/>
            <p:cNvGrpSpPr/>
            <p:nvPr/>
          </p:nvGrpSpPr>
          <p:grpSpPr bwMode="auto">
            <a:xfrm>
              <a:off x="1212" y="1748"/>
              <a:ext cx="2681" cy="343"/>
              <a:chOff x="901" y="1422"/>
              <a:chExt cx="2681" cy="343"/>
            </a:xfrm>
          </p:grpSpPr>
          <p:grpSp>
            <p:nvGrpSpPr>
              <p:cNvPr id="23660" name="Group 10"/>
              <p:cNvGrpSpPr/>
              <p:nvPr/>
            </p:nvGrpSpPr>
            <p:grpSpPr bwMode="auto">
              <a:xfrm>
                <a:off x="1987" y="1422"/>
                <a:ext cx="575" cy="343"/>
                <a:chOff x="2520" y="1735"/>
                <a:chExt cx="730" cy="1788"/>
              </a:xfrm>
            </p:grpSpPr>
            <p:sp>
              <p:nvSpPr>
                <p:cNvPr id="23669" name="Freeform 11"/>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70" name="Freeform 12"/>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23661" name="Line 13"/>
              <p:cNvSpPr>
                <a:spLocks noChangeShapeType="1"/>
              </p:cNvSpPr>
              <p:nvPr/>
            </p:nvSpPr>
            <p:spPr bwMode="auto">
              <a:xfrm>
                <a:off x="2533" y="1765"/>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62" name="Line 22"/>
              <p:cNvSpPr>
                <a:spLocks noChangeShapeType="1"/>
              </p:cNvSpPr>
              <p:nvPr/>
            </p:nvSpPr>
            <p:spPr bwMode="auto">
              <a:xfrm>
                <a:off x="901" y="1765"/>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663" name="Group 32"/>
              <p:cNvGrpSpPr/>
              <p:nvPr/>
            </p:nvGrpSpPr>
            <p:grpSpPr bwMode="auto">
              <a:xfrm>
                <a:off x="1356" y="1550"/>
                <a:ext cx="630" cy="215"/>
                <a:chOff x="2520" y="1735"/>
                <a:chExt cx="730" cy="1788"/>
              </a:xfrm>
            </p:grpSpPr>
            <p:sp>
              <p:nvSpPr>
                <p:cNvPr id="23667" name="Freeform 33"/>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68" name="Freeform 34"/>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23664" name="Group 35"/>
              <p:cNvGrpSpPr/>
              <p:nvPr/>
            </p:nvGrpSpPr>
            <p:grpSpPr bwMode="auto">
              <a:xfrm>
                <a:off x="3007" y="1605"/>
                <a:ext cx="575" cy="160"/>
                <a:chOff x="2520" y="1735"/>
                <a:chExt cx="730" cy="1788"/>
              </a:xfrm>
            </p:grpSpPr>
            <p:sp>
              <p:nvSpPr>
                <p:cNvPr id="23665" name="Freeform 36"/>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66" name="Freeform 37"/>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sp>
          <p:nvSpPr>
            <p:cNvPr id="23658" name="Text Box 138"/>
            <p:cNvSpPr txBox="1">
              <a:spLocks noChangeArrowheads="1"/>
            </p:cNvSpPr>
            <p:nvPr/>
          </p:nvSpPr>
          <p:spPr bwMode="auto">
            <a:xfrm>
              <a:off x="4128" y="1813"/>
              <a:ext cx="441"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en-US" altLang="en-US" sz="1800" i="1">
                  <a:latin typeface="Cambria Math" panose="02040503050406030204" charset="0"/>
                  <a:ea typeface="微软雅黑" panose="020B0503020204020204" charset="-122"/>
                  <a:cs typeface="Cambria Math" panose="02040503050406030204" charset="0"/>
                </a:rPr>
                <a:t>k</a:t>
              </a:r>
              <a:r>
                <a:rPr lang="en-US" altLang="en-US" sz="1800">
                  <a:latin typeface="Cambria Math" panose="02040503050406030204" charset="0"/>
                  <a:ea typeface="微软雅黑" panose="020B0503020204020204" charset="-122"/>
                  <a:cs typeface="Cambria Math" panose="02040503050406030204" charset="0"/>
                </a:rPr>
                <a:t> = 1</a:t>
              </a:r>
              <a:endParaRPr lang="en-US" altLang="en-US" sz="1800">
                <a:latin typeface="Cambria Math" panose="02040503050406030204" charset="0"/>
                <a:ea typeface="微软雅黑" panose="020B0503020204020204" charset="-122"/>
                <a:cs typeface="Cambria Math" panose="02040503050406030204" charset="0"/>
              </a:endParaRPr>
            </a:p>
          </p:txBody>
        </p:sp>
        <p:sp>
          <p:nvSpPr>
            <p:cNvPr id="23659" name="Line 142"/>
            <p:cNvSpPr>
              <a:spLocks noChangeShapeType="1"/>
            </p:cNvSpPr>
            <p:nvPr/>
          </p:nvSpPr>
          <p:spPr bwMode="auto">
            <a:xfrm flipH="1">
              <a:off x="3931" y="1999"/>
              <a:ext cx="229" cy="73"/>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24896" name="Group 320"/>
          <p:cNvGrpSpPr/>
          <p:nvPr/>
        </p:nvGrpSpPr>
        <p:grpSpPr bwMode="auto">
          <a:xfrm>
            <a:off x="2838450" y="2232025"/>
            <a:ext cx="5310188" cy="2181226"/>
            <a:chOff x="1788" y="1406"/>
            <a:chExt cx="3345" cy="1374"/>
          </a:xfrm>
        </p:grpSpPr>
        <p:grpSp>
          <p:nvGrpSpPr>
            <p:cNvPr id="23646" name="Group 105"/>
            <p:cNvGrpSpPr/>
            <p:nvPr/>
          </p:nvGrpSpPr>
          <p:grpSpPr bwMode="auto">
            <a:xfrm>
              <a:off x="3018" y="1406"/>
              <a:ext cx="209" cy="1261"/>
              <a:chOff x="2520" y="1735"/>
              <a:chExt cx="730" cy="1788"/>
            </a:xfrm>
          </p:grpSpPr>
          <p:sp>
            <p:nvSpPr>
              <p:cNvPr id="23655" name="Freeform 106"/>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56" name="Freeform 107"/>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23647" name="Line 109"/>
            <p:cNvSpPr>
              <a:spLocks noChangeShapeType="1"/>
            </p:cNvSpPr>
            <p:nvPr/>
          </p:nvSpPr>
          <p:spPr bwMode="auto">
            <a:xfrm>
              <a:off x="1788" y="2667"/>
              <a:ext cx="1246"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648" name="Group 160"/>
            <p:cNvGrpSpPr/>
            <p:nvPr/>
          </p:nvGrpSpPr>
          <p:grpSpPr bwMode="auto">
            <a:xfrm>
              <a:off x="3222" y="2346"/>
              <a:ext cx="1911" cy="434"/>
              <a:chOff x="3222" y="2346"/>
              <a:chExt cx="1911" cy="434"/>
            </a:xfrm>
          </p:grpSpPr>
          <p:sp>
            <p:nvSpPr>
              <p:cNvPr id="23649" name="Line 108"/>
              <p:cNvSpPr>
                <a:spLocks noChangeShapeType="1"/>
              </p:cNvSpPr>
              <p:nvPr/>
            </p:nvSpPr>
            <p:spPr bwMode="auto">
              <a:xfrm>
                <a:off x="3222" y="2667"/>
                <a:ext cx="1228"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50" name="Text Box 141"/>
              <p:cNvSpPr txBox="1">
                <a:spLocks noChangeArrowheads="1"/>
              </p:cNvSpPr>
              <p:nvPr/>
            </p:nvSpPr>
            <p:spPr bwMode="auto">
              <a:xfrm>
                <a:off x="4692" y="2548"/>
                <a:ext cx="441"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en-US" altLang="en-US" sz="1800" i="1">
                    <a:latin typeface="Cambria Math" panose="02040503050406030204" charset="0"/>
                    <a:ea typeface="微软雅黑" panose="020B0503020204020204" charset="-122"/>
                    <a:cs typeface="Cambria Math" panose="02040503050406030204" charset="0"/>
                  </a:rPr>
                  <a:t>k</a:t>
                </a:r>
                <a:r>
                  <a:rPr lang="en-US" altLang="en-US" sz="1800">
                    <a:latin typeface="Cambria Math" panose="02040503050406030204" charset="0"/>
                    <a:ea typeface="微软雅黑" panose="020B0503020204020204" charset="-122"/>
                    <a:cs typeface="Cambria Math" panose="02040503050406030204" charset="0"/>
                  </a:rPr>
                  <a:t> = 7</a:t>
                </a:r>
                <a:endParaRPr lang="en-US" altLang="en-US" sz="1800">
                  <a:latin typeface="Cambria Math" panose="02040503050406030204" charset="0"/>
                  <a:ea typeface="微软雅黑" panose="020B0503020204020204" charset="-122"/>
                  <a:cs typeface="Cambria Math" panose="02040503050406030204" charset="0"/>
                </a:endParaRPr>
              </a:p>
            </p:txBody>
          </p:sp>
          <p:sp>
            <p:nvSpPr>
              <p:cNvPr id="23651" name="Line 145"/>
              <p:cNvSpPr>
                <a:spLocks noChangeShapeType="1"/>
              </p:cNvSpPr>
              <p:nvPr/>
            </p:nvSpPr>
            <p:spPr bwMode="auto">
              <a:xfrm flipH="1">
                <a:off x="4475" y="2670"/>
                <a:ext cx="246" cy="0"/>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52" name="Oval 146"/>
              <p:cNvSpPr>
                <a:spLocks noChangeArrowheads="1"/>
              </p:cNvSpPr>
              <p:nvPr/>
            </p:nvSpPr>
            <p:spPr bwMode="auto">
              <a:xfrm>
                <a:off x="4544" y="2346"/>
                <a:ext cx="45" cy="46"/>
              </a:xfrm>
              <a:prstGeom prst="ellipse">
                <a:avLst/>
              </a:prstGeom>
              <a:solidFill>
                <a:schemeClr val="tx1"/>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23653" name="Oval 147"/>
              <p:cNvSpPr>
                <a:spLocks noChangeArrowheads="1"/>
              </p:cNvSpPr>
              <p:nvPr/>
            </p:nvSpPr>
            <p:spPr bwMode="auto">
              <a:xfrm>
                <a:off x="4604" y="2415"/>
                <a:ext cx="45" cy="46"/>
              </a:xfrm>
              <a:prstGeom prst="ellipse">
                <a:avLst/>
              </a:prstGeom>
              <a:solidFill>
                <a:schemeClr val="tx1"/>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23654" name="Oval 148"/>
              <p:cNvSpPr>
                <a:spLocks noChangeArrowheads="1"/>
              </p:cNvSpPr>
              <p:nvPr/>
            </p:nvSpPr>
            <p:spPr bwMode="auto">
              <a:xfrm>
                <a:off x="4664" y="2484"/>
                <a:ext cx="45" cy="46"/>
              </a:xfrm>
              <a:prstGeom prst="ellipse">
                <a:avLst/>
              </a:prstGeom>
              <a:solidFill>
                <a:schemeClr val="tx1"/>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grpSp>
      </p:grpSp>
      <p:grpSp>
        <p:nvGrpSpPr>
          <p:cNvPr id="3" name="组合 2"/>
          <p:cNvGrpSpPr/>
          <p:nvPr/>
        </p:nvGrpSpPr>
        <p:grpSpPr>
          <a:xfrm>
            <a:off x="4137025" y="4340225"/>
            <a:ext cx="3917553" cy="1386106"/>
            <a:chOff x="4137025" y="4340225"/>
            <a:chExt cx="3917553" cy="1386106"/>
          </a:xfrm>
        </p:grpSpPr>
        <p:sp>
          <p:nvSpPr>
            <p:cNvPr id="23566" name="Text Box 151"/>
            <p:cNvSpPr txBox="1">
              <a:spLocks noChangeArrowheads="1"/>
            </p:cNvSpPr>
            <p:nvPr/>
          </p:nvSpPr>
          <p:spPr bwMode="auto">
            <a:xfrm>
              <a:off x="4610497" y="5080000"/>
              <a:ext cx="344408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a:spcBef>
                  <a:spcPct val="50000"/>
                </a:spcBef>
              </a:pPr>
              <a:r>
                <a:rPr lang="zh-CN" altLang="en-US" sz="1800" dirty="0" smtClean="0">
                  <a:latin typeface="微软雅黑" panose="020B0503020204020204" charset="-122"/>
                  <a:cs typeface="微软雅黑" panose="020B0503020204020204" charset="-122"/>
                </a:rPr>
                <a:t>注意到弱脉</a:t>
              </a:r>
              <a:r>
                <a:rPr lang="zh-CN" altLang="en-US" sz="1800" dirty="0">
                  <a:latin typeface="微软雅黑" panose="020B0503020204020204" charset="-122"/>
                  <a:cs typeface="微软雅黑" panose="020B0503020204020204" charset="-122"/>
                </a:rPr>
                <a:t>冲被抑制，强脉冲被缩短和放大。</a:t>
              </a:r>
              <a:endParaRPr lang="en-US" altLang="en-US" sz="1800" dirty="0">
                <a:latin typeface="微软雅黑" panose="020B0503020204020204" charset="-122"/>
                <a:ea typeface="微软雅黑" panose="020B0503020204020204" charset="-122"/>
                <a:cs typeface="微软雅黑" panose="020B0503020204020204" charset="-122"/>
              </a:endParaRPr>
            </a:p>
          </p:txBody>
        </p:sp>
        <p:sp>
          <p:nvSpPr>
            <p:cNvPr id="23567" name="Line 152"/>
            <p:cNvSpPr>
              <a:spLocks noChangeShapeType="1"/>
            </p:cNvSpPr>
            <p:nvPr/>
          </p:nvSpPr>
          <p:spPr bwMode="auto">
            <a:xfrm flipH="1" flipV="1">
              <a:off x="4137025" y="4340225"/>
              <a:ext cx="1958975" cy="739775"/>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68" name="Line 153"/>
            <p:cNvSpPr>
              <a:spLocks noChangeShapeType="1"/>
            </p:cNvSpPr>
            <p:nvPr/>
          </p:nvSpPr>
          <p:spPr bwMode="auto">
            <a:xfrm flipV="1">
              <a:off x="6169025" y="4340225"/>
              <a:ext cx="290513" cy="739775"/>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24841" name="Group 265"/>
          <p:cNvGrpSpPr/>
          <p:nvPr/>
        </p:nvGrpSpPr>
        <p:grpSpPr bwMode="auto">
          <a:xfrm>
            <a:off x="2381250" y="2517775"/>
            <a:ext cx="4256088" cy="1260475"/>
            <a:chOff x="1500" y="1586"/>
            <a:chExt cx="2681" cy="794"/>
          </a:xfrm>
        </p:grpSpPr>
        <p:sp>
          <p:nvSpPr>
            <p:cNvPr id="23632" name="Line 266"/>
            <p:cNvSpPr>
              <a:spLocks noChangeShapeType="1"/>
            </p:cNvSpPr>
            <p:nvPr/>
          </p:nvSpPr>
          <p:spPr bwMode="auto">
            <a:xfrm>
              <a:off x="2554" y="2380"/>
              <a:ext cx="160"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33" name="Line 267"/>
            <p:cNvSpPr>
              <a:spLocks noChangeShapeType="1"/>
            </p:cNvSpPr>
            <p:nvPr/>
          </p:nvSpPr>
          <p:spPr bwMode="auto">
            <a:xfrm>
              <a:off x="3010" y="2374"/>
              <a:ext cx="160"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634" name="Group 268"/>
            <p:cNvGrpSpPr/>
            <p:nvPr/>
          </p:nvGrpSpPr>
          <p:grpSpPr bwMode="auto">
            <a:xfrm>
              <a:off x="1500" y="1586"/>
              <a:ext cx="2681" cy="793"/>
              <a:chOff x="1189" y="1260"/>
              <a:chExt cx="2681" cy="793"/>
            </a:xfrm>
          </p:grpSpPr>
          <p:grpSp>
            <p:nvGrpSpPr>
              <p:cNvPr id="23635" name="Group 269"/>
              <p:cNvGrpSpPr/>
              <p:nvPr/>
            </p:nvGrpSpPr>
            <p:grpSpPr bwMode="auto">
              <a:xfrm>
                <a:off x="2401" y="1260"/>
                <a:ext cx="323" cy="793"/>
                <a:chOff x="2520" y="1735"/>
                <a:chExt cx="730" cy="1788"/>
              </a:xfrm>
            </p:grpSpPr>
            <p:sp>
              <p:nvSpPr>
                <p:cNvPr id="23644" name="Freeform 270"/>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45" name="Freeform 271"/>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23636" name="Line 272"/>
              <p:cNvSpPr>
                <a:spLocks noChangeShapeType="1"/>
              </p:cNvSpPr>
              <p:nvPr/>
            </p:nvSpPr>
            <p:spPr bwMode="auto">
              <a:xfrm>
                <a:off x="2821" y="2053"/>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37" name="Line 273"/>
              <p:cNvSpPr>
                <a:spLocks noChangeShapeType="1"/>
              </p:cNvSpPr>
              <p:nvPr/>
            </p:nvSpPr>
            <p:spPr bwMode="auto">
              <a:xfrm>
                <a:off x="1189" y="2053"/>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638" name="Group 274"/>
              <p:cNvGrpSpPr/>
              <p:nvPr/>
            </p:nvGrpSpPr>
            <p:grpSpPr bwMode="auto">
              <a:xfrm>
                <a:off x="1644" y="1970"/>
                <a:ext cx="630" cy="83"/>
                <a:chOff x="2520" y="1735"/>
                <a:chExt cx="730" cy="1788"/>
              </a:xfrm>
            </p:grpSpPr>
            <p:sp>
              <p:nvSpPr>
                <p:cNvPr id="23642" name="Freeform 275"/>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43" name="Freeform 276"/>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23639" name="Group 277"/>
              <p:cNvGrpSpPr/>
              <p:nvPr/>
            </p:nvGrpSpPr>
            <p:grpSpPr bwMode="auto">
              <a:xfrm>
                <a:off x="3295" y="1989"/>
                <a:ext cx="575" cy="64"/>
                <a:chOff x="2520" y="1735"/>
                <a:chExt cx="730" cy="1788"/>
              </a:xfrm>
            </p:grpSpPr>
            <p:sp>
              <p:nvSpPr>
                <p:cNvPr id="23640" name="Freeform 278"/>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41" name="Freeform 279"/>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grpSp>
      <p:grpSp>
        <p:nvGrpSpPr>
          <p:cNvPr id="24882" name="Group 306"/>
          <p:cNvGrpSpPr/>
          <p:nvPr/>
        </p:nvGrpSpPr>
        <p:grpSpPr bwMode="auto">
          <a:xfrm>
            <a:off x="2533650" y="2413000"/>
            <a:ext cx="4256088" cy="1517650"/>
            <a:chOff x="1596" y="1520"/>
            <a:chExt cx="2681" cy="956"/>
          </a:xfrm>
        </p:grpSpPr>
        <p:sp>
          <p:nvSpPr>
            <p:cNvPr id="23618" name="Line 125"/>
            <p:cNvSpPr>
              <a:spLocks noChangeShapeType="1"/>
            </p:cNvSpPr>
            <p:nvPr/>
          </p:nvSpPr>
          <p:spPr bwMode="auto">
            <a:xfrm>
              <a:off x="3112" y="2476"/>
              <a:ext cx="160"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619" name="Group 293"/>
            <p:cNvGrpSpPr/>
            <p:nvPr/>
          </p:nvGrpSpPr>
          <p:grpSpPr bwMode="auto">
            <a:xfrm>
              <a:off x="1596" y="1520"/>
              <a:ext cx="2681" cy="956"/>
              <a:chOff x="1596" y="1520"/>
              <a:chExt cx="2681" cy="956"/>
            </a:xfrm>
          </p:grpSpPr>
          <p:grpSp>
            <p:nvGrpSpPr>
              <p:cNvPr id="23620" name="Group 294"/>
              <p:cNvGrpSpPr/>
              <p:nvPr/>
            </p:nvGrpSpPr>
            <p:grpSpPr bwMode="auto">
              <a:xfrm>
                <a:off x="2820" y="1520"/>
                <a:ext cx="293" cy="955"/>
                <a:chOff x="2520" y="1735"/>
                <a:chExt cx="730" cy="1788"/>
              </a:xfrm>
            </p:grpSpPr>
            <p:sp>
              <p:nvSpPr>
                <p:cNvPr id="23630" name="Freeform 295"/>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31" name="Freeform 296"/>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23621" name="Line 297"/>
              <p:cNvSpPr>
                <a:spLocks noChangeShapeType="1"/>
              </p:cNvSpPr>
              <p:nvPr/>
            </p:nvSpPr>
            <p:spPr bwMode="auto">
              <a:xfrm>
                <a:off x="3228" y="2475"/>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22" name="Line 298"/>
              <p:cNvSpPr>
                <a:spLocks noChangeShapeType="1"/>
              </p:cNvSpPr>
              <p:nvPr/>
            </p:nvSpPr>
            <p:spPr bwMode="auto">
              <a:xfrm>
                <a:off x="1596" y="2475"/>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623" name="Group 299"/>
              <p:cNvGrpSpPr/>
              <p:nvPr/>
            </p:nvGrpSpPr>
            <p:grpSpPr bwMode="auto">
              <a:xfrm>
                <a:off x="2051" y="2428"/>
                <a:ext cx="630" cy="47"/>
                <a:chOff x="2520" y="1735"/>
                <a:chExt cx="730" cy="1788"/>
              </a:xfrm>
            </p:grpSpPr>
            <p:sp>
              <p:nvSpPr>
                <p:cNvPr id="23628" name="Freeform 300"/>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29" name="Freeform 301"/>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23624" name="Group 302"/>
              <p:cNvGrpSpPr/>
              <p:nvPr/>
            </p:nvGrpSpPr>
            <p:grpSpPr bwMode="auto">
              <a:xfrm>
                <a:off x="3702" y="2435"/>
                <a:ext cx="575" cy="40"/>
                <a:chOff x="2520" y="1735"/>
                <a:chExt cx="730" cy="1788"/>
              </a:xfrm>
            </p:grpSpPr>
            <p:sp>
              <p:nvSpPr>
                <p:cNvPr id="23626" name="Freeform 303"/>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27" name="Freeform 304"/>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23625" name="Line 305"/>
              <p:cNvSpPr>
                <a:spLocks noChangeShapeType="1"/>
              </p:cNvSpPr>
              <p:nvPr/>
            </p:nvSpPr>
            <p:spPr bwMode="auto">
              <a:xfrm>
                <a:off x="2674" y="2476"/>
                <a:ext cx="160"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grpSp>
        <p:nvGrpSpPr>
          <p:cNvPr id="24895" name="Group 319"/>
          <p:cNvGrpSpPr/>
          <p:nvPr/>
        </p:nvGrpSpPr>
        <p:grpSpPr bwMode="auto">
          <a:xfrm>
            <a:off x="2686050" y="2270125"/>
            <a:ext cx="4256088" cy="1812925"/>
            <a:chOff x="1692" y="1430"/>
            <a:chExt cx="2681" cy="1142"/>
          </a:xfrm>
        </p:grpSpPr>
        <p:sp>
          <p:nvSpPr>
            <p:cNvPr id="23604" name="Line 129"/>
            <p:cNvSpPr>
              <a:spLocks noChangeShapeType="1"/>
            </p:cNvSpPr>
            <p:nvPr/>
          </p:nvSpPr>
          <p:spPr bwMode="auto">
            <a:xfrm>
              <a:off x="2776" y="2572"/>
              <a:ext cx="160"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05" name="Line 130"/>
            <p:cNvSpPr>
              <a:spLocks noChangeShapeType="1"/>
            </p:cNvSpPr>
            <p:nvPr/>
          </p:nvSpPr>
          <p:spPr bwMode="auto">
            <a:xfrm>
              <a:off x="3160" y="2572"/>
              <a:ext cx="172"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606" name="Group 307"/>
            <p:cNvGrpSpPr/>
            <p:nvPr/>
          </p:nvGrpSpPr>
          <p:grpSpPr bwMode="auto">
            <a:xfrm>
              <a:off x="1692" y="1430"/>
              <a:ext cx="2681" cy="1141"/>
              <a:chOff x="1381" y="1104"/>
              <a:chExt cx="2681" cy="1141"/>
            </a:xfrm>
          </p:grpSpPr>
          <p:grpSp>
            <p:nvGrpSpPr>
              <p:cNvPr id="23607" name="Group 308"/>
              <p:cNvGrpSpPr/>
              <p:nvPr/>
            </p:nvGrpSpPr>
            <p:grpSpPr bwMode="auto">
              <a:xfrm>
                <a:off x="2611" y="1104"/>
                <a:ext cx="239" cy="1141"/>
                <a:chOff x="2520" y="1735"/>
                <a:chExt cx="730" cy="1788"/>
              </a:xfrm>
            </p:grpSpPr>
            <p:sp>
              <p:nvSpPr>
                <p:cNvPr id="23616" name="Freeform 309"/>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17" name="Freeform 310"/>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23608" name="Line 311"/>
              <p:cNvSpPr>
                <a:spLocks noChangeShapeType="1"/>
              </p:cNvSpPr>
              <p:nvPr/>
            </p:nvSpPr>
            <p:spPr bwMode="auto">
              <a:xfrm>
                <a:off x="3013" y="2245"/>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09" name="Line 312"/>
              <p:cNvSpPr>
                <a:spLocks noChangeShapeType="1"/>
              </p:cNvSpPr>
              <p:nvPr/>
            </p:nvSpPr>
            <p:spPr bwMode="auto">
              <a:xfrm>
                <a:off x="1381" y="2245"/>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610" name="Group 313"/>
              <p:cNvGrpSpPr/>
              <p:nvPr/>
            </p:nvGrpSpPr>
            <p:grpSpPr bwMode="auto">
              <a:xfrm>
                <a:off x="1836" y="2218"/>
                <a:ext cx="630" cy="27"/>
                <a:chOff x="2520" y="1735"/>
                <a:chExt cx="730" cy="1788"/>
              </a:xfrm>
            </p:grpSpPr>
            <p:sp>
              <p:nvSpPr>
                <p:cNvPr id="23614" name="Freeform 314"/>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15" name="Freeform 315"/>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23611" name="Group 316"/>
              <p:cNvGrpSpPr/>
              <p:nvPr/>
            </p:nvGrpSpPr>
            <p:grpSpPr bwMode="auto">
              <a:xfrm>
                <a:off x="3487" y="2218"/>
                <a:ext cx="575" cy="27"/>
                <a:chOff x="2520" y="1735"/>
                <a:chExt cx="730" cy="1788"/>
              </a:xfrm>
            </p:grpSpPr>
            <p:sp>
              <p:nvSpPr>
                <p:cNvPr id="23612" name="Freeform 317"/>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13" name="Freeform 318"/>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grpSp>
      <p:grpSp>
        <p:nvGrpSpPr>
          <p:cNvPr id="24910" name="Group 334"/>
          <p:cNvGrpSpPr/>
          <p:nvPr/>
        </p:nvGrpSpPr>
        <p:grpSpPr bwMode="auto">
          <a:xfrm>
            <a:off x="2076450" y="2708275"/>
            <a:ext cx="5318125" cy="765175"/>
            <a:chOff x="1308" y="1706"/>
            <a:chExt cx="3350" cy="482"/>
          </a:xfrm>
        </p:grpSpPr>
        <p:sp>
          <p:nvSpPr>
            <p:cNvPr id="23589" name="Freeform 47"/>
            <p:cNvSpPr/>
            <p:nvPr/>
          </p:nvSpPr>
          <p:spPr bwMode="auto">
            <a:xfrm flipH="1">
              <a:off x="2675" y="1706"/>
              <a:ext cx="266" cy="481"/>
            </a:xfrm>
            <a:custGeom>
              <a:avLst/>
              <a:gdLst>
                <a:gd name="T0" fmla="*/ 0 w 279"/>
                <a:gd name="T1" fmla="*/ 876 h 264"/>
                <a:gd name="T2" fmla="*/ 120 w 279"/>
                <a:gd name="T3" fmla="*/ 776 h 264"/>
                <a:gd name="T4" fmla="*/ 174 w 279"/>
                <a:gd name="T5" fmla="*/ 308 h 264"/>
                <a:gd name="T6" fmla="*/ 210 w 279"/>
                <a:gd name="T7" fmla="*/ 69 h 264"/>
                <a:gd name="T8" fmla="*/ 254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90" name="Line 116"/>
            <p:cNvSpPr>
              <a:spLocks noChangeShapeType="1"/>
            </p:cNvSpPr>
            <p:nvPr/>
          </p:nvSpPr>
          <p:spPr bwMode="auto">
            <a:xfrm>
              <a:off x="2350" y="2188"/>
              <a:ext cx="118"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591" name="Group 321"/>
            <p:cNvGrpSpPr/>
            <p:nvPr/>
          </p:nvGrpSpPr>
          <p:grpSpPr bwMode="auto">
            <a:xfrm>
              <a:off x="1308" y="1706"/>
              <a:ext cx="3350" cy="481"/>
              <a:chOff x="1308" y="1706"/>
              <a:chExt cx="3350" cy="481"/>
            </a:xfrm>
          </p:grpSpPr>
          <p:grpSp>
            <p:nvGrpSpPr>
              <p:cNvPr id="23592" name="Group 322"/>
              <p:cNvGrpSpPr/>
              <p:nvPr/>
            </p:nvGrpSpPr>
            <p:grpSpPr bwMode="auto">
              <a:xfrm>
                <a:off x="1308" y="1706"/>
                <a:ext cx="2681" cy="481"/>
                <a:chOff x="1308" y="1706"/>
                <a:chExt cx="2681" cy="481"/>
              </a:xfrm>
            </p:grpSpPr>
            <p:sp>
              <p:nvSpPr>
                <p:cNvPr id="23595" name="Freeform 323"/>
                <p:cNvSpPr/>
                <p:nvPr/>
              </p:nvSpPr>
              <p:spPr bwMode="auto">
                <a:xfrm>
                  <a:off x="2430" y="1706"/>
                  <a:ext cx="266" cy="481"/>
                </a:xfrm>
                <a:custGeom>
                  <a:avLst/>
                  <a:gdLst>
                    <a:gd name="T0" fmla="*/ 0 w 279"/>
                    <a:gd name="T1" fmla="*/ 876 h 264"/>
                    <a:gd name="T2" fmla="*/ 120 w 279"/>
                    <a:gd name="T3" fmla="*/ 776 h 264"/>
                    <a:gd name="T4" fmla="*/ 174 w 279"/>
                    <a:gd name="T5" fmla="*/ 308 h 264"/>
                    <a:gd name="T6" fmla="*/ 210 w 279"/>
                    <a:gd name="T7" fmla="*/ 69 h 264"/>
                    <a:gd name="T8" fmla="*/ 254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96" name="Line 324"/>
                <p:cNvSpPr>
                  <a:spLocks noChangeShapeType="1"/>
                </p:cNvSpPr>
                <p:nvPr/>
              </p:nvSpPr>
              <p:spPr bwMode="auto">
                <a:xfrm>
                  <a:off x="2940" y="2187"/>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97" name="Line 325"/>
                <p:cNvSpPr>
                  <a:spLocks noChangeShapeType="1"/>
                </p:cNvSpPr>
                <p:nvPr/>
              </p:nvSpPr>
              <p:spPr bwMode="auto">
                <a:xfrm>
                  <a:off x="1308" y="2187"/>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598" name="Group 326"/>
                <p:cNvGrpSpPr/>
                <p:nvPr/>
              </p:nvGrpSpPr>
              <p:grpSpPr bwMode="auto">
                <a:xfrm>
                  <a:off x="1763" y="2027"/>
                  <a:ext cx="630" cy="160"/>
                  <a:chOff x="2520" y="1735"/>
                  <a:chExt cx="730" cy="1788"/>
                </a:xfrm>
              </p:grpSpPr>
              <p:sp>
                <p:nvSpPr>
                  <p:cNvPr id="23602" name="Freeform 327"/>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03" name="Freeform 328"/>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23599" name="Group 329"/>
                <p:cNvGrpSpPr/>
                <p:nvPr/>
              </p:nvGrpSpPr>
              <p:grpSpPr bwMode="auto">
                <a:xfrm>
                  <a:off x="3414" y="2064"/>
                  <a:ext cx="575" cy="123"/>
                  <a:chOff x="2520" y="1735"/>
                  <a:chExt cx="730" cy="1788"/>
                </a:xfrm>
              </p:grpSpPr>
              <p:sp>
                <p:nvSpPr>
                  <p:cNvPr id="23600" name="Freeform 330"/>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601" name="Freeform 331"/>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sp>
            <p:nvSpPr>
              <p:cNvPr id="23593" name="Text Box 332"/>
              <p:cNvSpPr txBox="1">
                <a:spLocks noChangeArrowheads="1"/>
              </p:cNvSpPr>
              <p:nvPr/>
            </p:nvSpPr>
            <p:spPr bwMode="auto">
              <a:xfrm>
                <a:off x="4217" y="1955"/>
                <a:ext cx="441"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en-US" altLang="en-US" sz="1800" i="1">
                    <a:latin typeface="Cambria Math" panose="02040503050406030204" charset="0"/>
                    <a:ea typeface="微软雅黑" panose="020B0503020204020204" charset="-122"/>
                    <a:cs typeface="Cambria Math" panose="02040503050406030204" charset="0"/>
                  </a:rPr>
                  <a:t>k</a:t>
                </a:r>
                <a:r>
                  <a:rPr lang="en-US" altLang="en-US" sz="1800">
                    <a:latin typeface="Cambria Math" panose="02040503050406030204" charset="0"/>
                    <a:ea typeface="微软雅黑" panose="020B0503020204020204" charset="-122"/>
                    <a:cs typeface="Cambria Math" panose="02040503050406030204" charset="0"/>
                  </a:rPr>
                  <a:t> = 2</a:t>
                </a:r>
                <a:endParaRPr lang="en-US" altLang="en-US" sz="1800">
                  <a:latin typeface="Cambria Math" panose="02040503050406030204" charset="0"/>
                  <a:ea typeface="微软雅黑" panose="020B0503020204020204" charset="-122"/>
                  <a:cs typeface="Cambria Math" panose="02040503050406030204" charset="0"/>
                </a:endParaRPr>
              </a:p>
            </p:txBody>
          </p:sp>
          <p:sp>
            <p:nvSpPr>
              <p:cNvPr id="23594" name="Line 333"/>
              <p:cNvSpPr>
                <a:spLocks noChangeShapeType="1"/>
              </p:cNvSpPr>
              <p:nvPr/>
            </p:nvSpPr>
            <p:spPr bwMode="auto">
              <a:xfrm flipH="1">
                <a:off x="4018" y="2104"/>
                <a:ext cx="229" cy="73"/>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grpSp>
        <p:nvGrpSpPr>
          <p:cNvPr id="24944" name="Group 368"/>
          <p:cNvGrpSpPr/>
          <p:nvPr/>
        </p:nvGrpSpPr>
        <p:grpSpPr bwMode="auto">
          <a:xfrm>
            <a:off x="2228850" y="2613025"/>
            <a:ext cx="5321300" cy="1084263"/>
            <a:chOff x="1404" y="746"/>
            <a:chExt cx="3352" cy="683"/>
          </a:xfrm>
        </p:grpSpPr>
        <p:sp>
          <p:nvSpPr>
            <p:cNvPr id="23574" name="Line 352"/>
            <p:cNvSpPr>
              <a:spLocks noChangeShapeType="1"/>
            </p:cNvSpPr>
            <p:nvPr/>
          </p:nvSpPr>
          <p:spPr bwMode="auto">
            <a:xfrm>
              <a:off x="2446" y="1384"/>
              <a:ext cx="160"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575" name="Group 367"/>
            <p:cNvGrpSpPr/>
            <p:nvPr/>
          </p:nvGrpSpPr>
          <p:grpSpPr bwMode="auto">
            <a:xfrm>
              <a:off x="1404" y="746"/>
              <a:ext cx="2681" cy="637"/>
              <a:chOff x="1404" y="746"/>
              <a:chExt cx="2681" cy="637"/>
            </a:xfrm>
          </p:grpSpPr>
          <p:grpSp>
            <p:nvGrpSpPr>
              <p:cNvPr id="23578" name="Group 354"/>
              <p:cNvGrpSpPr/>
              <p:nvPr/>
            </p:nvGrpSpPr>
            <p:grpSpPr bwMode="auto">
              <a:xfrm>
                <a:off x="2586" y="746"/>
                <a:ext cx="413" cy="637"/>
                <a:chOff x="2520" y="1735"/>
                <a:chExt cx="730" cy="1788"/>
              </a:xfrm>
            </p:grpSpPr>
            <p:sp>
              <p:nvSpPr>
                <p:cNvPr id="23587" name="Freeform 355"/>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88" name="Freeform 356"/>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23579" name="Line 357"/>
              <p:cNvSpPr>
                <a:spLocks noChangeShapeType="1"/>
              </p:cNvSpPr>
              <p:nvPr/>
            </p:nvSpPr>
            <p:spPr bwMode="auto">
              <a:xfrm>
                <a:off x="3000" y="1383"/>
                <a:ext cx="520"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80" name="Line 358"/>
              <p:cNvSpPr>
                <a:spLocks noChangeShapeType="1"/>
              </p:cNvSpPr>
              <p:nvPr/>
            </p:nvSpPr>
            <p:spPr bwMode="auto">
              <a:xfrm>
                <a:off x="1404" y="1383"/>
                <a:ext cx="484" cy="0"/>
              </a:xfrm>
              <a:prstGeom prst="line">
                <a:avLst/>
              </a:prstGeom>
              <a:noFill/>
              <a:ln w="57150">
                <a:solidFill>
                  <a:srgbClr val="CC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23581" name="Group 359"/>
              <p:cNvGrpSpPr/>
              <p:nvPr/>
            </p:nvGrpSpPr>
            <p:grpSpPr bwMode="auto">
              <a:xfrm>
                <a:off x="1859" y="1264"/>
                <a:ext cx="630" cy="119"/>
                <a:chOff x="2520" y="1735"/>
                <a:chExt cx="730" cy="1788"/>
              </a:xfrm>
            </p:grpSpPr>
            <p:sp>
              <p:nvSpPr>
                <p:cNvPr id="23585" name="Freeform 360"/>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86" name="Freeform 361"/>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23582" name="Group 362"/>
              <p:cNvGrpSpPr/>
              <p:nvPr/>
            </p:nvGrpSpPr>
            <p:grpSpPr bwMode="auto">
              <a:xfrm>
                <a:off x="3510" y="1301"/>
                <a:ext cx="575" cy="82"/>
                <a:chOff x="2520" y="1735"/>
                <a:chExt cx="730" cy="1788"/>
              </a:xfrm>
            </p:grpSpPr>
            <p:sp>
              <p:nvSpPr>
                <p:cNvPr id="23583" name="Freeform 363"/>
                <p:cNvSpPr/>
                <p:nvPr/>
              </p:nvSpPr>
              <p:spPr bwMode="auto">
                <a:xfrm>
                  <a:off x="252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23584" name="Freeform 364"/>
                <p:cNvSpPr/>
                <p:nvPr/>
              </p:nvSpPr>
              <p:spPr bwMode="auto">
                <a:xfrm flipH="1">
                  <a:off x="2870" y="1735"/>
                  <a:ext cx="380" cy="1788"/>
                </a:xfrm>
                <a:custGeom>
                  <a:avLst/>
                  <a:gdLst>
                    <a:gd name="T0" fmla="*/ 0 w 279"/>
                    <a:gd name="T1" fmla="*/ 12110 h 264"/>
                    <a:gd name="T2" fmla="*/ 245 w 279"/>
                    <a:gd name="T3" fmla="*/ 10735 h 264"/>
                    <a:gd name="T4" fmla="*/ 357 w 279"/>
                    <a:gd name="T5" fmla="*/ 4267 h 264"/>
                    <a:gd name="T6" fmla="*/ 429 w 279"/>
                    <a:gd name="T7" fmla="*/ 962 h 264"/>
                    <a:gd name="T8" fmla="*/ 518 w 279"/>
                    <a:gd name="T9" fmla="*/ 0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 h="264">
                      <a:moveTo>
                        <a:pt x="0" y="264"/>
                      </a:moveTo>
                      <a:cubicBezTo>
                        <a:pt x="50" y="263"/>
                        <a:pt x="100" y="263"/>
                        <a:pt x="132" y="234"/>
                      </a:cubicBezTo>
                      <a:cubicBezTo>
                        <a:pt x="164" y="205"/>
                        <a:pt x="176" y="128"/>
                        <a:pt x="192" y="93"/>
                      </a:cubicBezTo>
                      <a:cubicBezTo>
                        <a:pt x="208" y="58"/>
                        <a:pt x="216" y="37"/>
                        <a:pt x="231" y="21"/>
                      </a:cubicBezTo>
                      <a:cubicBezTo>
                        <a:pt x="246" y="5"/>
                        <a:pt x="262" y="2"/>
                        <a:pt x="279" y="0"/>
                      </a:cubicBezTo>
                    </a:path>
                  </a:pathLst>
                </a:custGeom>
                <a:noFill/>
                <a:ln w="57150" cmpd="sng">
                  <a:solidFill>
                    <a:srgbClr val="CC0099"/>
                  </a:solidFill>
                  <a:round/>
                </a:ln>
                <a:effectLst/>
                <a:extLst>
                  <a:ext uri="{909E8E84-426E-40DD-AFC4-6F175D3DCCD1}">
                    <a14:hiddenFill xmlns:a14="http://schemas.microsoft.com/office/drawing/2010/main">
                      <a:solidFill>
                        <a:srgbClr val="00CC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sp>
          <p:nvSpPr>
            <p:cNvPr id="23576" name="Text Box 365"/>
            <p:cNvSpPr txBox="1">
              <a:spLocks noChangeArrowheads="1"/>
            </p:cNvSpPr>
            <p:nvPr/>
          </p:nvSpPr>
          <p:spPr bwMode="auto">
            <a:xfrm>
              <a:off x="4315" y="1197"/>
              <a:ext cx="441"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en-US" altLang="en-US" sz="1800" i="1">
                  <a:latin typeface="Cambria Math" panose="02040503050406030204" charset="0"/>
                  <a:ea typeface="微软雅黑" panose="020B0503020204020204" charset="-122"/>
                  <a:cs typeface="Cambria Math" panose="02040503050406030204" charset="0"/>
                </a:rPr>
                <a:t>k</a:t>
              </a:r>
              <a:r>
                <a:rPr lang="en-US" altLang="en-US" sz="1800">
                  <a:latin typeface="Cambria Math" panose="02040503050406030204" charset="0"/>
                  <a:ea typeface="微软雅黑" panose="020B0503020204020204" charset="-122"/>
                  <a:cs typeface="Cambria Math" panose="02040503050406030204" charset="0"/>
                </a:rPr>
                <a:t> = 3</a:t>
              </a:r>
              <a:endParaRPr lang="en-US" altLang="en-US" sz="1800">
                <a:latin typeface="Cambria Math" panose="02040503050406030204" charset="0"/>
                <a:ea typeface="微软雅黑" panose="020B0503020204020204" charset="-122"/>
                <a:cs typeface="Cambria Math" panose="02040503050406030204" charset="0"/>
              </a:endParaRPr>
            </a:p>
          </p:txBody>
        </p:sp>
        <p:sp>
          <p:nvSpPr>
            <p:cNvPr id="23577" name="Line 366"/>
            <p:cNvSpPr>
              <a:spLocks noChangeShapeType="1"/>
            </p:cNvSpPr>
            <p:nvPr/>
          </p:nvSpPr>
          <p:spPr bwMode="auto">
            <a:xfrm flipH="1">
              <a:off x="4105" y="1318"/>
              <a:ext cx="229" cy="55"/>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731"/>
                                        </p:tgtEl>
                                        <p:attrNameLst>
                                          <p:attrName>style.visibility</p:attrName>
                                        </p:attrNameLst>
                                      </p:cBhvr>
                                      <p:to>
                                        <p:strVal val="visible"/>
                                      </p:to>
                                    </p:set>
                                    <p:animEffect transition="in" filter="fade">
                                      <p:cBhvr>
                                        <p:cTn id="7" dur="500"/>
                                        <p:tgtEl>
                                          <p:spTgt spid="247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910"/>
                                        </p:tgtEl>
                                        <p:attrNameLst>
                                          <p:attrName>style.visibility</p:attrName>
                                        </p:attrNameLst>
                                      </p:cBhvr>
                                      <p:to>
                                        <p:strVal val="visible"/>
                                      </p:to>
                                    </p:set>
                                    <p:animEffect transition="in" filter="fade">
                                      <p:cBhvr>
                                        <p:cTn id="12" dur="500"/>
                                        <p:tgtEl>
                                          <p:spTgt spid="249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944"/>
                                        </p:tgtEl>
                                        <p:attrNameLst>
                                          <p:attrName>style.visibility</p:attrName>
                                        </p:attrNameLst>
                                      </p:cBhvr>
                                      <p:to>
                                        <p:strVal val="visible"/>
                                      </p:to>
                                    </p:set>
                                    <p:animEffect transition="in" filter="fade">
                                      <p:cBhvr>
                                        <p:cTn id="17" dur="500"/>
                                        <p:tgtEl>
                                          <p:spTgt spid="249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841"/>
                                        </p:tgtEl>
                                        <p:attrNameLst>
                                          <p:attrName>style.visibility</p:attrName>
                                        </p:attrNameLst>
                                      </p:cBhvr>
                                      <p:to>
                                        <p:strVal val="visible"/>
                                      </p:to>
                                    </p:set>
                                    <p:animEffect transition="in" filter="fade">
                                      <p:cBhvr>
                                        <p:cTn id="22" dur="500"/>
                                        <p:tgtEl>
                                          <p:spTgt spid="248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882"/>
                                        </p:tgtEl>
                                        <p:attrNameLst>
                                          <p:attrName>style.visibility</p:attrName>
                                        </p:attrNameLst>
                                      </p:cBhvr>
                                      <p:to>
                                        <p:strVal val="visible"/>
                                      </p:to>
                                    </p:set>
                                    <p:animEffect transition="in" filter="fade">
                                      <p:cBhvr>
                                        <p:cTn id="27" dur="500"/>
                                        <p:tgtEl>
                                          <p:spTgt spid="2488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895"/>
                                        </p:tgtEl>
                                        <p:attrNameLst>
                                          <p:attrName>style.visibility</p:attrName>
                                        </p:attrNameLst>
                                      </p:cBhvr>
                                      <p:to>
                                        <p:strVal val="visible"/>
                                      </p:to>
                                    </p:set>
                                    <p:animEffect transition="in" filter="fade">
                                      <p:cBhvr>
                                        <p:cTn id="32" dur="500"/>
                                        <p:tgtEl>
                                          <p:spTgt spid="2489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896"/>
                                        </p:tgtEl>
                                        <p:attrNameLst>
                                          <p:attrName>style.visibility</p:attrName>
                                        </p:attrNameLst>
                                      </p:cBhvr>
                                      <p:to>
                                        <p:strVal val="visible"/>
                                      </p:to>
                                    </p:set>
                                    <p:animEffect transition="in" filter="fade">
                                      <p:cBhvr>
                                        <p:cTn id="37" dur="500"/>
                                        <p:tgtEl>
                                          <p:spTgt spid="2489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自锁模：克尔透镜锁模</a:t>
            </a:r>
            <a:endParaRPr lang="zh-CN" altLang="en-US"/>
          </a:p>
        </p:txBody>
      </p:sp>
      <mc:AlternateContent xmlns:mc="http://schemas.openxmlformats.org/markup-compatibility/2006">
        <mc:Choice xmlns:a14="http://schemas.microsoft.com/office/drawing/2010/main" Requires="a14">
          <p:sp>
            <p:nvSpPr>
              <p:cNvPr id="3" name="矩形 2"/>
              <p:cNvSpPr/>
              <p:nvPr/>
            </p:nvSpPr>
            <p:spPr>
              <a:xfrm>
                <a:off x="740410" y="1019810"/>
                <a:ext cx="8120380" cy="922020"/>
              </a:xfrm>
              <a:prstGeom prst="rect">
                <a:avLst/>
              </a:prstGeom>
            </p:spPr>
            <p:txBody>
              <a:bodyPr wrap="square">
                <a:spAutoFit/>
              </a:bodyPr>
              <a:p>
                <a:pPr marL="342900" indent="-342900">
                  <a:lnSpc>
                    <a:spcPct val="150000"/>
                  </a:lnSpc>
                  <a:buClr>
                    <a:srgbClr val="4472C4"/>
                  </a:buClr>
                  <a:buFont typeface="Wingdings" panose="05000000000000000000" charset="0"/>
                  <a:buChar char=""/>
                </a:pPr>
                <a:r>
                  <a:rPr lang="zh-CN" altLang="en-US" b="1" dirty="0">
                    <a:latin typeface="微软雅黑" panose="020B0503020204020204" charset="-122"/>
                    <a:ea typeface="微软雅黑" panose="020B0503020204020204" charset="-122"/>
                    <a:cs typeface="微软雅黑" panose="020B0503020204020204" charset="-122"/>
                  </a:rPr>
                  <a:t>当激光与增益介质相互作用时，会产生非线性克尔效应，用公式表示为：</a:t>
                </a:r>
                <a:endParaRPr lang="zh-CN" altLang="en-US" b="1" dirty="0">
                  <a:latin typeface="微软雅黑" panose="020B0503020204020204" charset="-122"/>
                  <a:ea typeface="微软雅黑" panose="020B0503020204020204" charset="-122"/>
                  <a:cs typeface="微软雅黑" panose="020B0503020204020204" charset="-122"/>
                </a:endParaRPr>
              </a:p>
              <a:p>
                <a:pPr indent="0">
                  <a:lnSpc>
                    <a:spcPct val="150000"/>
                  </a:lnSpc>
                  <a:buClr>
                    <a:srgbClr val="4472C4"/>
                  </a:buClr>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b="1" i="1" dirty="0">
                          <a:latin typeface="Cambria Math" panose="02040503050406030204" charset="0"/>
                          <a:ea typeface="微软雅黑" panose="020B0503020204020204" charset="-122"/>
                          <a:cs typeface="Cambria Math" panose="02040503050406030204" charset="0"/>
                        </a:rPr>
                        <m:t>𝒏</m:t>
                      </m:r>
                      <m:d>
                        <m:dPr>
                          <m:ctrlPr>
                            <a:rPr lang="en-US" altLang="zh-CN" b="1" i="1" dirty="0">
                              <a:latin typeface="Cambria Math" panose="02040503050406030204" charset="0"/>
                              <a:ea typeface="微软雅黑" panose="020B0503020204020204" charset="-122"/>
                              <a:cs typeface="Cambria Math" panose="02040503050406030204" charset="0"/>
                            </a:rPr>
                          </m:ctrlPr>
                        </m:dPr>
                        <m:e>
                          <m:r>
                            <a:rPr lang="en-US" altLang="zh-CN" b="1" i="1" dirty="0">
                              <a:latin typeface="Cambria Math" panose="02040503050406030204" charset="0"/>
                              <a:ea typeface="微软雅黑" panose="020B0503020204020204" charset="-122"/>
                              <a:cs typeface="Cambria Math" panose="02040503050406030204" charset="0"/>
                            </a:rPr>
                            <m:t>𝑰</m:t>
                          </m:r>
                        </m:e>
                      </m:d>
                      <m:r>
                        <a:rPr lang="en-US" altLang="zh-CN" b="1" i="1" dirty="0">
                          <a:latin typeface="Cambria Math" panose="02040503050406030204" charset="0"/>
                          <a:ea typeface="微软雅黑" panose="020B0503020204020204" charset="-122"/>
                          <a:cs typeface="Cambria Math" panose="02040503050406030204" charset="0"/>
                        </a:rPr>
                        <m:t>=</m:t>
                      </m:r>
                      <m:sSub>
                        <m:sSubPr>
                          <m:ctrlPr>
                            <a:rPr lang="en-US" altLang="zh-CN" b="1" i="1" dirty="0">
                              <a:latin typeface="Cambria Math" panose="02040503050406030204" charset="0"/>
                              <a:ea typeface="微软雅黑" panose="020B0503020204020204" charset="-122"/>
                              <a:cs typeface="Cambria Math" panose="02040503050406030204" charset="0"/>
                            </a:rPr>
                          </m:ctrlPr>
                        </m:sSubPr>
                        <m:e>
                          <m:r>
                            <a:rPr lang="en-US" altLang="zh-CN" b="1" i="1" dirty="0">
                              <a:latin typeface="Cambria Math" panose="02040503050406030204" charset="0"/>
                              <a:ea typeface="微软雅黑" panose="020B0503020204020204" charset="-122"/>
                              <a:cs typeface="Cambria Math" panose="02040503050406030204" charset="0"/>
                            </a:rPr>
                            <m:t>𝒏</m:t>
                          </m:r>
                        </m:e>
                        <m:sub>
                          <m:r>
                            <a:rPr lang="en-US" altLang="zh-CN" b="1" i="1" dirty="0">
                              <a:latin typeface="Cambria Math" panose="02040503050406030204" charset="0"/>
                              <a:ea typeface="微软雅黑" panose="020B0503020204020204" charset="-122"/>
                              <a:cs typeface="Cambria Math" panose="02040503050406030204" charset="0"/>
                            </a:rPr>
                            <m:t>𝟎</m:t>
                          </m:r>
                        </m:sub>
                      </m:sSub>
                      <m:r>
                        <a:rPr lang="en-US" altLang="zh-CN" b="1" i="1" dirty="0">
                          <a:latin typeface="Cambria Math" panose="02040503050406030204" charset="0"/>
                          <a:ea typeface="微软雅黑" panose="020B0503020204020204" charset="-122"/>
                          <a:cs typeface="Cambria Math" panose="02040503050406030204" charset="0"/>
                        </a:rPr>
                        <m:t>+</m:t>
                      </m:r>
                      <m:sSub>
                        <m:sSubPr>
                          <m:ctrlPr>
                            <a:rPr lang="en-US" altLang="zh-CN" b="1" i="1" dirty="0">
                              <a:latin typeface="Cambria Math" panose="02040503050406030204" charset="0"/>
                              <a:ea typeface="微软雅黑" panose="020B0503020204020204" charset="-122"/>
                              <a:cs typeface="Cambria Math" panose="02040503050406030204" charset="0"/>
                            </a:rPr>
                          </m:ctrlPr>
                        </m:sSubPr>
                        <m:e>
                          <m:r>
                            <a:rPr lang="en-US" altLang="zh-CN" b="1" i="1" dirty="0">
                              <a:latin typeface="Cambria Math" panose="02040503050406030204" charset="0"/>
                              <a:ea typeface="微软雅黑" panose="020B0503020204020204" charset="-122"/>
                              <a:cs typeface="Cambria Math" panose="02040503050406030204" charset="0"/>
                            </a:rPr>
                            <m:t>𝒏</m:t>
                          </m:r>
                        </m:e>
                        <m:sub>
                          <m:r>
                            <a:rPr lang="en-US" altLang="zh-CN" b="1" i="1" dirty="0">
                              <a:latin typeface="Cambria Math" panose="02040503050406030204" charset="0"/>
                              <a:ea typeface="微软雅黑" panose="020B0503020204020204" charset="-122"/>
                              <a:cs typeface="Cambria Math" panose="02040503050406030204" charset="0"/>
                            </a:rPr>
                            <m:t>𝟐</m:t>
                          </m:r>
                        </m:sub>
                      </m:sSub>
                      <m:r>
                        <a:rPr lang="en-US" altLang="zh-CN" b="1" i="1" dirty="0">
                          <a:latin typeface="Cambria Math" panose="02040503050406030204" charset="0"/>
                          <a:ea typeface="微软雅黑" panose="020B0503020204020204" charset="-122"/>
                          <a:cs typeface="Cambria Math" panose="02040503050406030204" charset="0"/>
                        </a:rPr>
                        <m:t>𝑰</m:t>
                      </m:r>
                    </m:oMath>
                  </m:oMathPara>
                </a14:m>
                <a:endParaRPr lang="en-US" altLang="zh-CN" b="1" i="1" dirty="0">
                  <a:latin typeface="Cambria Math" panose="02040503050406030204" charset="0"/>
                  <a:ea typeface="微软雅黑" panose="020B0503020204020204" charset="-122"/>
                  <a:cs typeface="Cambria Math" panose="02040503050406030204" charset="0"/>
                </a:endParaRPr>
              </a:p>
            </p:txBody>
          </p:sp>
        </mc:Choice>
        <mc:Fallback>
          <p:sp>
            <p:nvSpPr>
              <p:cNvPr id="3" name="矩形 2"/>
              <p:cNvSpPr>
                <a:spLocks noRot="1" noChangeAspect="1" noMove="1" noResize="1" noEditPoints="1" noAdjustHandles="1" noChangeArrowheads="1" noChangeShapeType="1" noTextEdit="1"/>
              </p:cNvSpPr>
              <p:nvPr/>
            </p:nvSpPr>
            <p:spPr>
              <a:xfrm>
                <a:off x="740410" y="1019810"/>
                <a:ext cx="8120380" cy="922020"/>
              </a:xfrm>
              <a:prstGeom prst="rect">
                <a:avLst/>
              </a:prstGeom>
              <a:blipFill rotWithShape="1">
                <a:blip r:embed="rId1"/>
                <a:stretch>
                  <a:fillRect/>
                </a:stretch>
              </a:blipFill>
            </p:spPr>
            <p:txBody>
              <a:bodyPr/>
              <a:lstStyle/>
              <a:p>
                <a:r>
                  <a:rPr lang="zh-CN" altLang="en-US">
                    <a:noFill/>
                  </a:rPr>
                  <a:t> </a:t>
                </a:r>
              </a:p>
            </p:txBody>
          </p:sp>
        </mc:Fallback>
      </mc:AlternateContent>
      <p:sp>
        <p:nvSpPr>
          <p:cNvPr id="9" name="矩形 8"/>
          <p:cNvSpPr/>
          <p:nvPr/>
        </p:nvSpPr>
        <p:spPr>
          <a:xfrm>
            <a:off x="740632" y="5504716"/>
            <a:ext cx="7839266" cy="922020"/>
          </a:xfrm>
          <a:prstGeom prst="rect">
            <a:avLst/>
          </a:prstGeom>
        </p:spPr>
        <p:txBody>
          <a:bodyPr wrap="square">
            <a:spAutoFit/>
          </a:bodyPr>
          <a:p>
            <a:pPr marL="342900" indent="-342900">
              <a:buClr>
                <a:srgbClr val="4472C4"/>
              </a:buClr>
              <a:buFont typeface="Wingdings" panose="05000000000000000000" charset="0"/>
              <a:buChar char=""/>
            </a:pPr>
            <a:r>
              <a:rPr lang="zh-CN" altLang="en-US" b="1" dirty="0">
                <a:latin typeface="微软雅黑" panose="020B0503020204020204" charset="-122"/>
                <a:ea typeface="微软雅黑" panose="020B0503020204020204" charset="-122"/>
                <a:cs typeface="微软雅黑" panose="020B0503020204020204" charset="-122"/>
              </a:rPr>
              <a:t>由于克尔效应，增益介质相当于一</a:t>
            </a:r>
            <a:r>
              <a:rPr lang="zh-CN" altLang="en-US" b="1" dirty="0" smtClean="0">
                <a:latin typeface="微软雅黑" panose="020B0503020204020204" charset="-122"/>
                <a:ea typeface="微软雅黑" panose="020B0503020204020204" charset="-122"/>
                <a:cs typeface="微软雅黑" panose="020B0503020204020204" charset="-122"/>
              </a:rPr>
              <a:t>个透镜</a:t>
            </a:r>
            <a:r>
              <a:rPr lang="zh-CN" altLang="en-US" b="1" dirty="0">
                <a:latin typeface="微软雅黑" panose="020B0503020204020204" charset="-122"/>
                <a:ea typeface="微软雅黑" panose="020B0503020204020204" charset="-122"/>
                <a:cs typeface="微软雅黑" panose="020B0503020204020204" charset="-122"/>
              </a:rPr>
              <a:t>，当激光入射到增益介质上时则会产生</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自聚焦效应</a:t>
            </a:r>
            <a:r>
              <a:rPr lang="zh-CN" altLang="en-US" b="1" dirty="0">
                <a:latin typeface="微软雅黑" panose="020B0503020204020204" charset="-122"/>
                <a:ea typeface="微软雅黑" panose="020B0503020204020204" charset="-122"/>
                <a:cs typeface="微软雅黑" panose="020B0503020204020204" charset="-122"/>
              </a:rPr>
              <a:t>，从而使得激光脉冲中高功率部分聚焦成的光斑较小，而功率较低的部分则被聚焦成的光斑较大。</a:t>
            </a:r>
            <a:endParaRPr lang="zh-CN" altLang="en-US" b="1" dirty="0">
              <a:latin typeface="微软雅黑" panose="020B0503020204020204" charset="-122"/>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10" name="矩形 9"/>
              <p:cNvSpPr/>
              <p:nvPr/>
            </p:nvSpPr>
            <p:spPr>
              <a:xfrm>
                <a:off x="740410" y="1941830"/>
                <a:ext cx="7588250" cy="645160"/>
              </a:xfrm>
              <a:prstGeom prst="rect">
                <a:avLst/>
              </a:prstGeom>
            </p:spPr>
            <p:txBody>
              <a:bodyPr wrap="square">
                <a:spAutoFit/>
              </a:bodyPr>
              <a:p>
                <a:pPr marL="285750" indent="-285750">
                  <a:buFont typeface="Wingdings" panose="05000000000000000000" charset="0"/>
                  <a:buChar char=""/>
                </a:pPr>
                <a:r>
                  <a:rPr lang="zh-CN" altLang="en-US" b="1" dirty="0">
                    <a:latin typeface="微软雅黑" panose="020B0503020204020204" charset="-122"/>
                    <a:ea typeface="微软雅黑" panose="020B0503020204020204" charset="-122"/>
                    <a:cs typeface="微软雅黑" panose="020B0503020204020204" charset="-122"/>
                  </a:rPr>
                  <a:t>其中</a:t>
                </a:r>
                <a14:m>
                  <m:oMath xmlns:m="http://schemas.openxmlformats.org/officeDocument/2006/math">
                    <m:sSub>
                      <m:sSubPr>
                        <m:ctrlPr>
                          <a:rPr lang="en-US" altLang="zh-CN" b="1" i="1" dirty="0">
                            <a:latin typeface="Cambria Math" panose="02040503050406030204" charset="0"/>
                            <a:ea typeface="微软雅黑" panose="020B0503020204020204" charset="-122"/>
                            <a:cs typeface="Cambria Math" panose="02040503050406030204" charset="0"/>
                          </a:rPr>
                        </m:ctrlPr>
                      </m:sSubPr>
                      <m:e>
                        <m:r>
                          <a:rPr lang="en-US" altLang="zh-CN" b="1" i="1" dirty="0">
                            <a:latin typeface="Cambria Math" panose="02040503050406030204" charset="0"/>
                            <a:ea typeface="微软雅黑" panose="020B0503020204020204" charset="-122"/>
                            <a:cs typeface="Cambria Math" panose="02040503050406030204" charset="0"/>
                          </a:rPr>
                          <m:t>𝒏</m:t>
                        </m:r>
                      </m:e>
                      <m:sub>
                        <m:r>
                          <a:rPr lang="en-US" altLang="zh-CN" b="1" i="1" dirty="0">
                            <a:latin typeface="Cambria Math" panose="02040503050406030204" charset="0"/>
                            <a:ea typeface="微软雅黑" panose="020B0503020204020204" charset="-122"/>
                            <a:cs typeface="Cambria Math" panose="02040503050406030204" charset="0"/>
                          </a:rPr>
                          <m:t>𝟎</m:t>
                        </m:r>
                      </m:sub>
                    </m:sSub>
                  </m:oMath>
                </a14:m>
                <a:r>
                  <a:rPr lang="zh-CN" altLang="en-US" b="1" dirty="0">
                    <a:latin typeface="微软雅黑" panose="020B0503020204020204" charset="-122"/>
                    <a:ea typeface="微软雅黑" panose="020B0503020204020204" charset="-122"/>
                    <a:cs typeface="微软雅黑" panose="020B0503020204020204" charset="-122"/>
                  </a:rPr>
                  <a:t>是与光强无关的折射率，</a:t>
                </a:r>
                <a14:m>
                  <m:oMath xmlns:m="http://schemas.openxmlformats.org/officeDocument/2006/math">
                    <m:sSub>
                      <m:sSubPr>
                        <m:ctrlPr>
                          <a:rPr lang="en-US" altLang="zh-CN" b="1" i="1" dirty="0">
                            <a:latin typeface="Cambria Math" panose="02040503050406030204" charset="0"/>
                            <a:ea typeface="微软雅黑" panose="020B0503020204020204" charset="-122"/>
                            <a:cs typeface="Cambria Math" panose="02040503050406030204" charset="0"/>
                          </a:rPr>
                        </m:ctrlPr>
                      </m:sSubPr>
                      <m:e>
                        <m:r>
                          <a:rPr lang="en-US" altLang="zh-CN" b="1" i="1" dirty="0">
                            <a:latin typeface="Cambria Math" panose="02040503050406030204" charset="0"/>
                            <a:ea typeface="微软雅黑" panose="020B0503020204020204" charset="-122"/>
                            <a:cs typeface="Cambria Math" panose="02040503050406030204" charset="0"/>
                          </a:rPr>
                          <m:t>𝒏</m:t>
                        </m:r>
                      </m:e>
                      <m:sub>
                        <m:r>
                          <a:rPr lang="en-US" altLang="zh-CN" b="1" i="1" dirty="0">
                            <a:latin typeface="Cambria Math" panose="02040503050406030204" charset="0"/>
                            <a:ea typeface="微软雅黑" panose="020B0503020204020204" charset="-122"/>
                            <a:cs typeface="Cambria Math" panose="02040503050406030204" charset="0"/>
                          </a:rPr>
                          <m:t>𝟐</m:t>
                        </m:r>
                      </m:sub>
                    </m:sSub>
                  </m:oMath>
                </a14:m>
                <a:r>
                  <a:rPr lang="zh-CN" altLang="en-US" b="1" dirty="0">
                    <a:latin typeface="微软雅黑" panose="020B0503020204020204" charset="-122"/>
                    <a:ea typeface="微软雅黑" panose="020B0503020204020204" charset="-122"/>
                    <a:cs typeface="微软雅黑" panose="020B0503020204020204" charset="-122"/>
                  </a:rPr>
                  <a:t>为与光强有关的非线性折射率系数，</a:t>
                </a:r>
                <a14:m>
                  <m:oMath xmlns:m="http://schemas.openxmlformats.org/officeDocument/2006/math">
                    <m:r>
                      <a:rPr lang="en-US" altLang="zh-CN" b="1" i="1" dirty="0">
                        <a:latin typeface="Cambria Math" panose="02040503050406030204" charset="0"/>
                        <a:ea typeface="微软雅黑" panose="020B0503020204020204" charset="-122"/>
                        <a:cs typeface="Cambria Math" panose="02040503050406030204" charset="0"/>
                      </a:rPr>
                      <m:t>𝑰</m:t>
                    </m:r>
                  </m:oMath>
                </a14:m>
                <a:r>
                  <a:rPr lang="zh-CN" altLang="en-US" b="1" dirty="0">
                    <a:latin typeface="微软雅黑" panose="020B0503020204020204" charset="-122"/>
                    <a:ea typeface="微软雅黑" panose="020B0503020204020204" charset="-122"/>
                    <a:cs typeface="微软雅黑" panose="020B0503020204020204" charset="-122"/>
                  </a:rPr>
                  <a:t>为入射光的强度。</a:t>
                </a:r>
                <a:endParaRPr lang="zh-CN" altLang="en-US" b="1" dirty="0">
                  <a:latin typeface="微软雅黑" panose="020B0503020204020204" charset="-122"/>
                  <a:ea typeface="微软雅黑" panose="020B0503020204020204" charset="-122"/>
                  <a:cs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740410" y="1941830"/>
                <a:ext cx="7588250" cy="645160"/>
              </a:xfrm>
              <a:prstGeom prst="rect">
                <a:avLst/>
              </a:prstGeom>
              <a:blipFill rotWithShape="1">
                <a:blip r:embed="rId2"/>
                <a:stretch>
                  <a:fillRect/>
                </a:stretch>
              </a:blipFill>
            </p:spPr>
            <p:txBody>
              <a:bodyPr/>
              <a:lstStyle/>
              <a:p>
                <a:r>
                  <a:rPr lang="zh-CN" altLang="en-US">
                    <a:noFill/>
                  </a:rPr>
                  <a:t> </a:t>
                </a:r>
              </a:p>
            </p:txBody>
          </p:sp>
        </mc:Fallback>
      </mc:AlternateContent>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9879" y="2892552"/>
            <a:ext cx="5233748" cy="2306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自锁模：克尔透镜锁模</a:t>
            </a:r>
            <a:endParaRPr lang="zh-CN" altLang="en-US"/>
          </a:p>
        </p:txBody>
      </p:sp>
      <p:sp>
        <p:nvSpPr>
          <p:cNvPr id="14338" name="Rectangle 79"/>
          <p:cNvSpPr>
            <a:spLocks noChangeArrowheads="1"/>
          </p:cNvSpPr>
          <p:nvPr/>
        </p:nvSpPr>
        <p:spPr bwMode="auto">
          <a:xfrm>
            <a:off x="486568" y="2352675"/>
            <a:ext cx="8170863" cy="3251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14340" name="Text Box 5"/>
          <p:cNvSpPr txBox="1">
            <a:spLocks noChangeArrowheads="1"/>
          </p:cNvSpPr>
          <p:nvPr/>
        </p:nvSpPr>
        <p:spPr bwMode="auto">
          <a:xfrm>
            <a:off x="619125" y="1050925"/>
            <a:ext cx="7794625" cy="922020"/>
          </a:xfrm>
          <a:prstGeom prst="rect">
            <a:avLst/>
          </a:prstGeom>
        </p:spPr>
        <p:txBody>
          <a:bodyPr wrap="square">
            <a:spAutoFit/>
          </a:bodyPr>
          <a:lstStyle>
            <a:defPPr>
              <a:defRPr lang="zh-CN"/>
            </a:defPPr>
            <a:lvl1pPr marL="342900" indent="-342900">
              <a:buFont typeface="Wingdings" panose="05000000000000000000" pitchFamily="2" charset="2"/>
              <a:buChar char="Ø"/>
              <a:defRPr sz="2000" b="1"/>
            </a:lvl1pPr>
          </a:lstStyle>
          <a:p>
            <a:r>
              <a:rPr lang="zh-CN" altLang="en-US" sz="1800" dirty="0">
                <a:latin typeface="微软雅黑" panose="020B0503020204020204" charset="-122"/>
                <a:ea typeface="微软雅黑" panose="020B0503020204020204" charset="-122"/>
                <a:cs typeface="微软雅黑" panose="020B0503020204020204" charset="-122"/>
              </a:rPr>
              <a:t>如果一个脉冲由于高强度和非线性折射率而经历额外的聚焦，我们将激光器对准这个额外的聚焦，那么一个高强度的光束将与增益介质有更好的重叠。</a:t>
            </a:r>
            <a:endParaRPr lang="zh-CN" altLang="en-US" sz="1800" dirty="0">
              <a:latin typeface="微软雅黑" panose="020B0503020204020204" charset="-122"/>
              <a:ea typeface="微软雅黑" panose="020B0503020204020204" charset="-122"/>
              <a:cs typeface="微软雅黑" panose="020B0503020204020204" charset="-122"/>
            </a:endParaRPr>
          </a:p>
        </p:txBody>
      </p:sp>
      <p:sp>
        <p:nvSpPr>
          <p:cNvPr id="14341" name="Text Box 29"/>
          <p:cNvSpPr txBox="1">
            <a:spLocks noChangeArrowheads="1"/>
          </p:cNvSpPr>
          <p:nvPr/>
        </p:nvSpPr>
        <p:spPr bwMode="auto">
          <a:xfrm>
            <a:off x="2989225" y="2883854"/>
            <a:ext cx="12186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eaLnBrk="0" hangingPunct="0"/>
            <a:r>
              <a:rPr lang="zh-CN" altLang="en-US" sz="1600" b="1" dirty="0" smtClean="0">
                <a:solidFill>
                  <a:srgbClr val="00B050"/>
                </a:solidFill>
                <a:latin typeface="微软雅黑" panose="020B0503020204020204" charset="-122"/>
                <a:cs typeface="微软雅黑" panose="020B0503020204020204" charset="-122"/>
              </a:rPr>
              <a:t>高强度脉冲</a:t>
            </a:r>
            <a:endParaRPr lang="zh-CN" altLang="en-US" sz="1600" b="1" dirty="0" smtClean="0">
              <a:solidFill>
                <a:srgbClr val="00B050"/>
              </a:solidFill>
              <a:latin typeface="微软雅黑" panose="020B0503020204020204" charset="-122"/>
              <a:ea typeface="微软雅黑" panose="020B0503020204020204" charset="-122"/>
              <a:cs typeface="微软雅黑" panose="020B0503020204020204" charset="-122"/>
            </a:endParaRPr>
          </a:p>
        </p:txBody>
      </p:sp>
      <p:sp>
        <p:nvSpPr>
          <p:cNvPr id="14342" name="Freeform 31"/>
          <p:cNvSpPr/>
          <p:nvPr/>
        </p:nvSpPr>
        <p:spPr bwMode="auto">
          <a:xfrm flipH="1">
            <a:off x="2605088" y="3101975"/>
            <a:ext cx="2333625" cy="1052513"/>
          </a:xfrm>
          <a:custGeom>
            <a:avLst/>
            <a:gdLst>
              <a:gd name="T0" fmla="*/ 0 w 2968"/>
              <a:gd name="T1" fmla="*/ 0 h 611"/>
              <a:gd name="T2" fmla="*/ 910001315 w 2968"/>
              <a:gd name="T3" fmla="*/ 1732948012 h 611"/>
              <a:gd name="T4" fmla="*/ 1834840175 w 2968"/>
              <a:gd name="T5" fmla="*/ 474779829 h 611"/>
              <a:gd name="T6" fmla="*/ 0 60000 65536"/>
              <a:gd name="T7" fmla="*/ 0 60000 65536"/>
              <a:gd name="T8" fmla="*/ 0 60000 65536"/>
            </a:gdLst>
            <a:ahLst/>
            <a:cxnLst>
              <a:cxn ang="T6">
                <a:pos x="T0" y="T1"/>
              </a:cxn>
              <a:cxn ang="T7">
                <a:pos x="T2" y="T3"/>
              </a:cxn>
              <a:cxn ang="T8">
                <a:pos x="T4" y="T5"/>
              </a:cxn>
            </a:cxnLst>
            <a:rect l="0" t="0" r="r" b="b"/>
            <a:pathLst>
              <a:path w="2968" h="611">
                <a:moveTo>
                  <a:pt x="0" y="0"/>
                </a:moveTo>
                <a:cubicBezTo>
                  <a:pt x="488" y="278"/>
                  <a:pt x="977" y="557"/>
                  <a:pt x="1472" y="584"/>
                </a:cubicBezTo>
                <a:cubicBezTo>
                  <a:pt x="1967" y="611"/>
                  <a:pt x="2467" y="385"/>
                  <a:pt x="2968" y="160"/>
                </a:cubicBezTo>
              </a:path>
            </a:pathLst>
          </a:custGeom>
          <a:noFill/>
          <a:ln w="34925" cap="flat" cmpd="sng">
            <a:solidFill>
              <a:srgbClr val="00CC00"/>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43" name="Rectangle 32"/>
          <p:cNvSpPr>
            <a:spLocks noChangeArrowheads="1"/>
          </p:cNvSpPr>
          <p:nvPr/>
        </p:nvSpPr>
        <p:spPr bwMode="auto">
          <a:xfrm flipH="1">
            <a:off x="2563813" y="3273425"/>
            <a:ext cx="1187450" cy="912813"/>
          </a:xfrm>
          <a:prstGeom prst="rect">
            <a:avLst/>
          </a:prstGeom>
          <a:solidFill>
            <a:schemeClr val="bg1"/>
          </a:soli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14344" name="Line 34"/>
          <p:cNvSpPr>
            <a:spLocks noChangeShapeType="1"/>
          </p:cNvSpPr>
          <p:nvPr/>
        </p:nvSpPr>
        <p:spPr bwMode="auto">
          <a:xfrm flipH="1">
            <a:off x="728663" y="3433763"/>
            <a:ext cx="1771650" cy="0"/>
          </a:xfrm>
          <a:prstGeom prst="line">
            <a:avLst/>
          </a:prstGeom>
          <a:noFill/>
          <a:ln w="34925">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45" name="Line 35"/>
          <p:cNvSpPr>
            <a:spLocks noChangeShapeType="1"/>
          </p:cNvSpPr>
          <p:nvPr/>
        </p:nvSpPr>
        <p:spPr bwMode="auto">
          <a:xfrm flipH="1">
            <a:off x="728663" y="4784725"/>
            <a:ext cx="1771650" cy="0"/>
          </a:xfrm>
          <a:prstGeom prst="line">
            <a:avLst/>
          </a:prstGeom>
          <a:noFill/>
          <a:ln w="34925">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46" name="Freeform 37"/>
          <p:cNvSpPr/>
          <p:nvPr/>
        </p:nvSpPr>
        <p:spPr bwMode="auto">
          <a:xfrm flipH="1" flipV="1">
            <a:off x="2741613" y="4116388"/>
            <a:ext cx="2333625" cy="1054100"/>
          </a:xfrm>
          <a:custGeom>
            <a:avLst/>
            <a:gdLst>
              <a:gd name="T0" fmla="*/ 0 w 2968"/>
              <a:gd name="T1" fmla="*/ 0 h 611"/>
              <a:gd name="T2" fmla="*/ 910001315 w 2968"/>
              <a:gd name="T3" fmla="*/ 1738176396 h 611"/>
              <a:gd name="T4" fmla="*/ 1834840175 w 2968"/>
              <a:gd name="T5" fmla="*/ 476213397 h 611"/>
              <a:gd name="T6" fmla="*/ 0 60000 65536"/>
              <a:gd name="T7" fmla="*/ 0 60000 65536"/>
              <a:gd name="T8" fmla="*/ 0 60000 65536"/>
            </a:gdLst>
            <a:ahLst/>
            <a:cxnLst>
              <a:cxn ang="T6">
                <a:pos x="T0" y="T1"/>
              </a:cxn>
              <a:cxn ang="T7">
                <a:pos x="T2" y="T3"/>
              </a:cxn>
              <a:cxn ang="T8">
                <a:pos x="T4" y="T5"/>
              </a:cxn>
            </a:cxnLst>
            <a:rect l="0" t="0" r="r" b="b"/>
            <a:pathLst>
              <a:path w="2968" h="611">
                <a:moveTo>
                  <a:pt x="0" y="0"/>
                </a:moveTo>
                <a:cubicBezTo>
                  <a:pt x="488" y="278"/>
                  <a:pt x="977" y="557"/>
                  <a:pt x="1472" y="584"/>
                </a:cubicBezTo>
                <a:cubicBezTo>
                  <a:pt x="1967" y="611"/>
                  <a:pt x="2467" y="385"/>
                  <a:pt x="2968" y="160"/>
                </a:cubicBezTo>
              </a:path>
            </a:pathLst>
          </a:custGeom>
          <a:noFill/>
          <a:ln w="34925" cap="flat" cmpd="sng">
            <a:solidFill>
              <a:srgbClr val="00CC00"/>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47" name="Rectangle 38"/>
          <p:cNvSpPr>
            <a:spLocks noChangeArrowheads="1"/>
          </p:cNvSpPr>
          <p:nvPr/>
        </p:nvSpPr>
        <p:spPr bwMode="auto">
          <a:xfrm flipH="1" flipV="1">
            <a:off x="2700338" y="4056063"/>
            <a:ext cx="1187450" cy="914400"/>
          </a:xfrm>
          <a:prstGeom prst="rect">
            <a:avLst/>
          </a:prstGeom>
          <a:solidFill>
            <a:schemeClr val="bg1"/>
          </a:soli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14348" name="Freeform 40"/>
          <p:cNvSpPr/>
          <p:nvPr/>
        </p:nvSpPr>
        <p:spPr bwMode="auto">
          <a:xfrm>
            <a:off x="2487613" y="3424238"/>
            <a:ext cx="2333625" cy="654050"/>
          </a:xfrm>
          <a:custGeom>
            <a:avLst/>
            <a:gdLst>
              <a:gd name="T0" fmla="*/ 0 w 2968"/>
              <a:gd name="T1" fmla="*/ 0 h 611"/>
              <a:gd name="T2" fmla="*/ 910001315 w 2968"/>
              <a:gd name="T3" fmla="*/ 669194844 h 611"/>
              <a:gd name="T4" fmla="*/ 1834840175 w 2968"/>
              <a:gd name="T5" fmla="*/ 183340598 h 611"/>
              <a:gd name="T6" fmla="*/ 0 60000 65536"/>
              <a:gd name="T7" fmla="*/ 0 60000 65536"/>
              <a:gd name="T8" fmla="*/ 0 60000 65536"/>
            </a:gdLst>
            <a:ahLst/>
            <a:cxnLst>
              <a:cxn ang="T6">
                <a:pos x="T0" y="T1"/>
              </a:cxn>
              <a:cxn ang="T7">
                <a:pos x="T2" y="T3"/>
              </a:cxn>
              <a:cxn ang="T8">
                <a:pos x="T4" y="T5"/>
              </a:cxn>
            </a:cxnLst>
            <a:rect l="0" t="0" r="r" b="b"/>
            <a:pathLst>
              <a:path w="2968" h="611">
                <a:moveTo>
                  <a:pt x="0" y="0"/>
                </a:moveTo>
                <a:cubicBezTo>
                  <a:pt x="488" y="278"/>
                  <a:pt x="977" y="557"/>
                  <a:pt x="1472" y="584"/>
                </a:cubicBezTo>
                <a:cubicBezTo>
                  <a:pt x="1967" y="611"/>
                  <a:pt x="2467" y="385"/>
                  <a:pt x="2968" y="160"/>
                </a:cubicBezTo>
              </a:path>
            </a:pathLst>
          </a:custGeom>
          <a:noFill/>
          <a:ln w="34925" cap="flat" cmpd="sng">
            <a:solidFill>
              <a:srgbClr val="FF0000"/>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49" name="Freeform 41"/>
          <p:cNvSpPr/>
          <p:nvPr/>
        </p:nvSpPr>
        <p:spPr bwMode="auto">
          <a:xfrm flipV="1">
            <a:off x="2487613" y="4133850"/>
            <a:ext cx="2333625" cy="654050"/>
          </a:xfrm>
          <a:custGeom>
            <a:avLst/>
            <a:gdLst>
              <a:gd name="T0" fmla="*/ 0 w 2968"/>
              <a:gd name="T1" fmla="*/ 0 h 611"/>
              <a:gd name="T2" fmla="*/ 910001315 w 2968"/>
              <a:gd name="T3" fmla="*/ 669194844 h 611"/>
              <a:gd name="T4" fmla="*/ 1834840175 w 2968"/>
              <a:gd name="T5" fmla="*/ 183340598 h 611"/>
              <a:gd name="T6" fmla="*/ 0 60000 65536"/>
              <a:gd name="T7" fmla="*/ 0 60000 65536"/>
              <a:gd name="T8" fmla="*/ 0 60000 65536"/>
            </a:gdLst>
            <a:ahLst/>
            <a:cxnLst>
              <a:cxn ang="T6">
                <a:pos x="T0" y="T1"/>
              </a:cxn>
              <a:cxn ang="T7">
                <a:pos x="T2" y="T3"/>
              </a:cxn>
              <a:cxn ang="T8">
                <a:pos x="T4" y="T5"/>
              </a:cxn>
            </a:cxnLst>
            <a:rect l="0" t="0" r="r" b="b"/>
            <a:pathLst>
              <a:path w="2968" h="611">
                <a:moveTo>
                  <a:pt x="0" y="0"/>
                </a:moveTo>
                <a:cubicBezTo>
                  <a:pt x="488" y="278"/>
                  <a:pt x="977" y="557"/>
                  <a:pt x="1472" y="584"/>
                </a:cubicBezTo>
                <a:cubicBezTo>
                  <a:pt x="1967" y="611"/>
                  <a:pt x="2467" y="385"/>
                  <a:pt x="2968" y="160"/>
                </a:cubicBezTo>
              </a:path>
            </a:pathLst>
          </a:custGeom>
          <a:noFill/>
          <a:ln w="34925" cap="flat" cmpd="sng">
            <a:solidFill>
              <a:srgbClr val="FF0000"/>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50" name="AutoShape 42"/>
          <p:cNvSpPr>
            <a:spLocks noChangeArrowheads="1"/>
          </p:cNvSpPr>
          <p:nvPr/>
        </p:nvSpPr>
        <p:spPr bwMode="auto">
          <a:xfrm>
            <a:off x="954088" y="3816350"/>
            <a:ext cx="755650" cy="571500"/>
          </a:xfrm>
          <a:prstGeom prst="rightArrow">
            <a:avLst>
              <a:gd name="adj1" fmla="val 50000"/>
              <a:gd name="adj2" fmla="val 33056"/>
            </a:avLst>
          </a:prstGeom>
          <a:solidFill>
            <a:schemeClr val="bg1"/>
          </a:solidFill>
          <a:ln w="38100">
            <a:solidFill>
              <a:srgbClr val="FF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14351" name="Text Box 51"/>
          <p:cNvSpPr txBox="1">
            <a:spLocks noChangeArrowheads="1"/>
          </p:cNvSpPr>
          <p:nvPr/>
        </p:nvSpPr>
        <p:spPr bwMode="auto">
          <a:xfrm>
            <a:off x="2988825" y="5113657"/>
            <a:ext cx="12186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eaLnBrk="0" hangingPunct="0"/>
            <a:r>
              <a:rPr lang="zh-CN" altLang="en-US" sz="1600" b="1" dirty="0">
                <a:solidFill>
                  <a:srgbClr val="FF0000"/>
                </a:solidFill>
                <a:latin typeface="微软雅黑" panose="020B0503020204020204" charset="-122"/>
                <a:cs typeface="微软雅黑" panose="020B0503020204020204" charset="-122"/>
              </a:rPr>
              <a:t>低</a:t>
            </a:r>
            <a:r>
              <a:rPr lang="zh-CN" altLang="en-US" sz="1600" b="1" dirty="0" smtClean="0">
                <a:solidFill>
                  <a:srgbClr val="FF0000"/>
                </a:solidFill>
                <a:latin typeface="微软雅黑" panose="020B0503020204020204" charset="-122"/>
                <a:cs typeface="微软雅黑" panose="020B0503020204020204" charset="-122"/>
              </a:rPr>
              <a:t>强度脉冲</a:t>
            </a:r>
            <a:endParaRPr lang="en-US" altLang="en-US" sz="16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4352" name="Text Box 56"/>
          <p:cNvSpPr txBox="1">
            <a:spLocks noChangeArrowheads="1"/>
          </p:cNvSpPr>
          <p:nvPr/>
        </p:nvSpPr>
        <p:spPr bwMode="auto">
          <a:xfrm>
            <a:off x="3203575" y="4337050"/>
            <a:ext cx="1098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en-US" altLang="en-US" sz="1800">
                <a:latin typeface="微软雅黑" panose="020B0503020204020204" charset="-122"/>
                <a:ea typeface="微软雅黑" panose="020B0503020204020204" charset="-122"/>
                <a:cs typeface="微软雅黑" panose="020B0503020204020204" charset="-122"/>
              </a:rPr>
              <a:t>Ti:Sapph</a:t>
            </a:r>
            <a:endParaRPr lang="en-US" altLang="en-US" sz="1800">
              <a:latin typeface="微软雅黑" panose="020B0503020204020204" charset="-122"/>
              <a:ea typeface="微软雅黑" panose="020B0503020204020204" charset="-122"/>
              <a:cs typeface="微软雅黑" panose="020B0503020204020204" charset="-122"/>
            </a:endParaRPr>
          </a:p>
        </p:txBody>
      </p:sp>
      <p:sp>
        <p:nvSpPr>
          <p:cNvPr id="14353" name="AutoShape 57"/>
          <p:cNvSpPr>
            <a:spLocks noChangeArrowheads="1"/>
          </p:cNvSpPr>
          <p:nvPr/>
        </p:nvSpPr>
        <p:spPr bwMode="auto">
          <a:xfrm flipH="1">
            <a:off x="3440113" y="4006850"/>
            <a:ext cx="593725" cy="204788"/>
          </a:xfrm>
          <a:prstGeom prst="flowChartMagneticDrum">
            <a:avLst/>
          </a:prstGeom>
          <a:solidFill>
            <a:schemeClr val="hlink"/>
          </a:solid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14354" name="Line 59"/>
          <p:cNvSpPr>
            <a:spLocks noChangeShapeType="1"/>
          </p:cNvSpPr>
          <p:nvPr/>
        </p:nvSpPr>
        <p:spPr bwMode="auto">
          <a:xfrm>
            <a:off x="4268788" y="3124200"/>
            <a:ext cx="361950" cy="231775"/>
          </a:xfrm>
          <a:prstGeom prst="line">
            <a:avLst/>
          </a:prstGeom>
          <a:noFill/>
          <a:ln w="19050">
            <a:solidFill>
              <a:srgbClr val="00CC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55" name="Line 61"/>
          <p:cNvSpPr>
            <a:spLocks noChangeShapeType="1"/>
          </p:cNvSpPr>
          <p:nvPr/>
        </p:nvSpPr>
        <p:spPr bwMode="auto">
          <a:xfrm flipV="1">
            <a:off x="4122738" y="4575175"/>
            <a:ext cx="595312" cy="595313"/>
          </a:xfrm>
          <a:prstGeom prst="line">
            <a:avLst/>
          </a:prstGeom>
          <a:noFill/>
          <a:ln w="19050">
            <a:solidFill>
              <a:srgbClr val="FF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56" name="Oval 72"/>
          <p:cNvSpPr>
            <a:spLocks noChangeArrowheads="1"/>
          </p:cNvSpPr>
          <p:nvPr/>
        </p:nvSpPr>
        <p:spPr bwMode="auto">
          <a:xfrm>
            <a:off x="2352675" y="3211513"/>
            <a:ext cx="276225" cy="1741487"/>
          </a:xfrm>
          <a:prstGeom prst="ellipse">
            <a:avLst/>
          </a:prstGeom>
          <a:solidFill>
            <a:srgbClr val="80808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grpSp>
        <p:nvGrpSpPr>
          <p:cNvPr id="109643" name="Group 75"/>
          <p:cNvGrpSpPr/>
          <p:nvPr/>
        </p:nvGrpSpPr>
        <p:grpSpPr bwMode="auto">
          <a:xfrm>
            <a:off x="4810125" y="2762251"/>
            <a:ext cx="3784600" cy="2420938"/>
            <a:chOff x="3066" y="1893"/>
            <a:chExt cx="2384" cy="1525"/>
          </a:xfrm>
        </p:grpSpPr>
        <p:sp>
          <p:nvSpPr>
            <p:cNvPr id="14369" name="Text Box 71"/>
            <p:cNvSpPr txBox="1">
              <a:spLocks noChangeArrowheads="1"/>
            </p:cNvSpPr>
            <p:nvPr/>
          </p:nvSpPr>
          <p:spPr bwMode="auto">
            <a:xfrm>
              <a:off x="3864" y="1893"/>
              <a:ext cx="55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r>
                <a:rPr lang="zh-CN" altLang="en-US" sz="1800" dirty="0" smtClean="0">
                  <a:latin typeface="微软雅黑" panose="020B0503020204020204" charset="-122"/>
                  <a:cs typeface="微软雅黑" panose="020B0503020204020204" charset="-122"/>
                </a:rPr>
                <a:t>反射镜</a:t>
              </a:r>
              <a:endParaRPr lang="en-US" altLang="en-US" sz="1800" dirty="0">
                <a:latin typeface="微软雅黑" panose="020B0503020204020204" charset="-122"/>
                <a:ea typeface="微软雅黑" panose="020B0503020204020204" charset="-122"/>
                <a:cs typeface="微软雅黑" panose="020B0503020204020204" charset="-122"/>
              </a:endParaRPr>
            </a:p>
          </p:txBody>
        </p:sp>
        <p:grpSp>
          <p:nvGrpSpPr>
            <p:cNvPr id="14370" name="Group 74"/>
            <p:cNvGrpSpPr/>
            <p:nvPr/>
          </p:nvGrpSpPr>
          <p:grpSpPr bwMode="auto">
            <a:xfrm>
              <a:off x="3066" y="1948"/>
              <a:ext cx="2384" cy="1470"/>
              <a:chOff x="3066" y="1948"/>
              <a:chExt cx="2384" cy="1470"/>
            </a:xfrm>
          </p:grpSpPr>
          <p:grpSp>
            <p:nvGrpSpPr>
              <p:cNvPr id="14371" name="Group 69"/>
              <p:cNvGrpSpPr/>
              <p:nvPr/>
            </p:nvGrpSpPr>
            <p:grpSpPr bwMode="auto">
              <a:xfrm>
                <a:off x="3066" y="1948"/>
                <a:ext cx="757" cy="1470"/>
                <a:chOff x="3660" y="2076"/>
                <a:chExt cx="757" cy="1470"/>
              </a:xfrm>
            </p:grpSpPr>
            <p:sp>
              <p:nvSpPr>
                <p:cNvPr id="14373" name="Oval 53"/>
                <p:cNvSpPr>
                  <a:spLocks noChangeArrowheads="1"/>
                </p:cNvSpPr>
                <p:nvPr/>
              </p:nvSpPr>
              <p:spPr bwMode="auto">
                <a:xfrm>
                  <a:off x="3660" y="2119"/>
                  <a:ext cx="260" cy="1427"/>
                </a:xfrm>
                <a:prstGeom prst="ellipse">
                  <a:avLst/>
                </a:prstGeom>
                <a:solidFill>
                  <a:schemeClr val="bg2"/>
                </a:solidFill>
                <a:ln w="34925">
                  <a:solidFill>
                    <a:schemeClr val="bg2"/>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sp>
              <p:nvSpPr>
                <p:cNvPr id="14374" name="Line 54"/>
                <p:cNvSpPr>
                  <a:spLocks noChangeShapeType="1"/>
                </p:cNvSpPr>
                <p:nvPr/>
              </p:nvSpPr>
              <p:spPr bwMode="auto">
                <a:xfrm>
                  <a:off x="3849" y="2204"/>
                  <a:ext cx="412" cy="0"/>
                </a:xfrm>
                <a:prstGeom prst="line">
                  <a:avLst/>
                </a:prstGeom>
                <a:noFill/>
                <a:ln w="28575">
                  <a:solidFill>
                    <a:srgbClr val="00CC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75" name="Line 55"/>
                <p:cNvSpPr>
                  <a:spLocks noChangeShapeType="1"/>
                </p:cNvSpPr>
                <p:nvPr/>
              </p:nvSpPr>
              <p:spPr bwMode="auto">
                <a:xfrm>
                  <a:off x="3863" y="3388"/>
                  <a:ext cx="412" cy="0"/>
                </a:xfrm>
                <a:prstGeom prst="line">
                  <a:avLst/>
                </a:prstGeom>
                <a:noFill/>
                <a:ln w="28575">
                  <a:solidFill>
                    <a:srgbClr val="00CC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76" name="Rectangle 58"/>
                <p:cNvSpPr>
                  <a:spLocks noChangeArrowheads="1"/>
                </p:cNvSpPr>
                <p:nvPr/>
              </p:nvSpPr>
              <p:spPr bwMode="auto">
                <a:xfrm>
                  <a:off x="4262" y="2076"/>
                  <a:ext cx="155" cy="1453"/>
                </a:xfrm>
                <a:prstGeom prst="rect">
                  <a:avLst/>
                </a:prstGeom>
                <a:solidFill>
                  <a:srgbClr val="808080"/>
                </a:solidFill>
                <a:ln w="285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ea typeface="微软雅黑" panose="020B0503020204020204" charset="-122"/>
                    <a:cs typeface="微软雅黑" panose="020B0503020204020204" charset="-122"/>
                  </a:endParaRPr>
                </a:p>
              </p:txBody>
            </p:sp>
          </p:grpSp>
          <p:sp>
            <p:nvSpPr>
              <p:cNvPr id="14372" name="Text Box 73"/>
              <p:cNvSpPr txBox="1">
                <a:spLocks noChangeArrowheads="1"/>
              </p:cNvSpPr>
              <p:nvPr/>
            </p:nvSpPr>
            <p:spPr bwMode="auto">
              <a:xfrm>
                <a:off x="3950" y="2258"/>
                <a:ext cx="1500" cy="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a:spcBef>
                    <a:spcPct val="50000"/>
                  </a:spcBef>
                </a:pPr>
                <a:r>
                  <a:rPr lang="zh-CN" altLang="en-US" sz="1800" b="1" dirty="0" smtClean="0">
                    <a:solidFill>
                      <a:srgbClr val="00B050"/>
                    </a:solidFill>
                    <a:latin typeface="微软雅黑" panose="020B0503020204020204" charset="-122"/>
                    <a:cs typeface="微软雅黑" panose="020B0503020204020204" charset="-122"/>
                  </a:rPr>
                  <a:t>额外的聚焦可以使高强度的光束在来回时完美的重叠。</a:t>
                </a:r>
                <a:endParaRPr lang="zh-CN" altLang="en-US" sz="1800" b="1" dirty="0" smtClean="0">
                  <a:solidFill>
                    <a:srgbClr val="00B050"/>
                  </a:solidFill>
                  <a:latin typeface="微软雅黑" panose="020B0503020204020204" charset="-122"/>
                  <a:ea typeface="微软雅黑" panose="020B0503020204020204" charset="-122"/>
                  <a:cs typeface="微软雅黑" panose="020B0503020204020204" charset="-122"/>
                </a:endParaRPr>
              </a:p>
            </p:txBody>
          </p:sp>
        </p:grpSp>
      </p:grpSp>
      <p:grpSp>
        <p:nvGrpSpPr>
          <p:cNvPr id="109645" name="Group 77"/>
          <p:cNvGrpSpPr/>
          <p:nvPr/>
        </p:nvGrpSpPr>
        <p:grpSpPr bwMode="auto">
          <a:xfrm>
            <a:off x="3902075" y="3524250"/>
            <a:ext cx="4140200" cy="1825625"/>
            <a:chOff x="2494" y="2373"/>
            <a:chExt cx="2608" cy="1150"/>
          </a:xfrm>
        </p:grpSpPr>
        <p:grpSp>
          <p:nvGrpSpPr>
            <p:cNvPr id="14360" name="Group 70"/>
            <p:cNvGrpSpPr/>
            <p:nvPr/>
          </p:nvGrpSpPr>
          <p:grpSpPr bwMode="auto">
            <a:xfrm>
              <a:off x="2494" y="2373"/>
              <a:ext cx="1169" cy="692"/>
              <a:chOff x="3088" y="2501"/>
              <a:chExt cx="1169" cy="692"/>
            </a:xfrm>
          </p:grpSpPr>
          <p:sp>
            <p:nvSpPr>
              <p:cNvPr id="14362" name="Line 62"/>
              <p:cNvSpPr>
                <a:spLocks noChangeShapeType="1"/>
              </p:cNvSpPr>
              <p:nvPr/>
            </p:nvSpPr>
            <p:spPr bwMode="auto">
              <a:xfrm>
                <a:off x="3909" y="2501"/>
                <a:ext cx="348" cy="83"/>
              </a:xfrm>
              <a:prstGeom prst="line">
                <a:avLst/>
              </a:prstGeom>
              <a:noFill/>
              <a:ln w="28575">
                <a:solidFill>
                  <a:srgbClr val="FF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63" name="Line 63"/>
              <p:cNvSpPr>
                <a:spLocks noChangeShapeType="1"/>
              </p:cNvSpPr>
              <p:nvPr/>
            </p:nvSpPr>
            <p:spPr bwMode="auto">
              <a:xfrm flipV="1">
                <a:off x="3906" y="3110"/>
                <a:ext cx="348" cy="83"/>
              </a:xfrm>
              <a:prstGeom prst="line">
                <a:avLst/>
              </a:prstGeom>
              <a:noFill/>
              <a:ln w="28575">
                <a:solidFill>
                  <a:srgbClr val="FF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64" name="Line 64"/>
              <p:cNvSpPr>
                <a:spLocks noChangeShapeType="1"/>
              </p:cNvSpPr>
              <p:nvPr/>
            </p:nvSpPr>
            <p:spPr bwMode="auto">
              <a:xfrm flipH="1">
                <a:off x="3906" y="2606"/>
                <a:ext cx="348" cy="83"/>
              </a:xfrm>
              <a:prstGeom prst="line">
                <a:avLst/>
              </a:prstGeom>
              <a:noFill/>
              <a:ln w="28575">
                <a:solidFill>
                  <a:srgbClr val="FF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65" name="Line 65"/>
              <p:cNvSpPr>
                <a:spLocks noChangeShapeType="1"/>
              </p:cNvSpPr>
              <p:nvPr/>
            </p:nvSpPr>
            <p:spPr bwMode="auto">
              <a:xfrm flipH="1" flipV="1">
                <a:off x="3903" y="3008"/>
                <a:ext cx="348" cy="83"/>
              </a:xfrm>
              <a:prstGeom prst="line">
                <a:avLst/>
              </a:prstGeom>
              <a:noFill/>
              <a:ln w="28575">
                <a:solidFill>
                  <a:srgbClr val="FF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14366" name="Group 68"/>
              <p:cNvGrpSpPr/>
              <p:nvPr/>
            </p:nvGrpSpPr>
            <p:grpSpPr bwMode="auto">
              <a:xfrm>
                <a:off x="3088" y="2713"/>
                <a:ext cx="581" cy="307"/>
                <a:chOff x="3088" y="2713"/>
                <a:chExt cx="581" cy="307"/>
              </a:xfrm>
            </p:grpSpPr>
            <p:sp>
              <p:nvSpPr>
                <p:cNvPr id="14367" name="Freeform 66"/>
                <p:cNvSpPr/>
                <p:nvPr/>
              </p:nvSpPr>
              <p:spPr bwMode="auto">
                <a:xfrm>
                  <a:off x="3088" y="2713"/>
                  <a:ext cx="575" cy="148"/>
                </a:xfrm>
                <a:custGeom>
                  <a:avLst/>
                  <a:gdLst>
                    <a:gd name="T0" fmla="*/ 0 w 2968"/>
                    <a:gd name="T1" fmla="*/ 0 h 611"/>
                    <a:gd name="T2" fmla="*/ 55 w 2968"/>
                    <a:gd name="T3" fmla="*/ 34 h 611"/>
                    <a:gd name="T4" fmla="*/ 111 w 2968"/>
                    <a:gd name="T5" fmla="*/ 9 h 611"/>
                    <a:gd name="T6" fmla="*/ 0 60000 65536"/>
                    <a:gd name="T7" fmla="*/ 0 60000 65536"/>
                    <a:gd name="T8" fmla="*/ 0 60000 65536"/>
                  </a:gdLst>
                  <a:ahLst/>
                  <a:cxnLst>
                    <a:cxn ang="T6">
                      <a:pos x="T0" y="T1"/>
                    </a:cxn>
                    <a:cxn ang="T7">
                      <a:pos x="T2" y="T3"/>
                    </a:cxn>
                    <a:cxn ang="T8">
                      <a:pos x="T4" y="T5"/>
                    </a:cxn>
                  </a:cxnLst>
                  <a:rect l="0" t="0" r="r" b="b"/>
                  <a:pathLst>
                    <a:path w="2968" h="611">
                      <a:moveTo>
                        <a:pt x="0" y="0"/>
                      </a:moveTo>
                      <a:cubicBezTo>
                        <a:pt x="488" y="278"/>
                        <a:pt x="977" y="557"/>
                        <a:pt x="1472" y="584"/>
                      </a:cubicBezTo>
                      <a:cubicBezTo>
                        <a:pt x="1967" y="611"/>
                        <a:pt x="2467" y="385"/>
                        <a:pt x="2968" y="160"/>
                      </a:cubicBezTo>
                    </a:path>
                  </a:pathLst>
                </a:custGeom>
                <a:noFill/>
                <a:ln w="34925" cap="flat" cmpd="sng">
                  <a:solidFill>
                    <a:srgbClr val="FF000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4368" name="Freeform 67"/>
                <p:cNvSpPr/>
                <p:nvPr/>
              </p:nvSpPr>
              <p:spPr bwMode="auto">
                <a:xfrm flipV="1">
                  <a:off x="3094" y="2872"/>
                  <a:ext cx="575" cy="148"/>
                </a:xfrm>
                <a:custGeom>
                  <a:avLst/>
                  <a:gdLst>
                    <a:gd name="T0" fmla="*/ 0 w 2968"/>
                    <a:gd name="T1" fmla="*/ 0 h 611"/>
                    <a:gd name="T2" fmla="*/ 55 w 2968"/>
                    <a:gd name="T3" fmla="*/ 34 h 611"/>
                    <a:gd name="T4" fmla="*/ 111 w 2968"/>
                    <a:gd name="T5" fmla="*/ 9 h 611"/>
                    <a:gd name="T6" fmla="*/ 0 60000 65536"/>
                    <a:gd name="T7" fmla="*/ 0 60000 65536"/>
                    <a:gd name="T8" fmla="*/ 0 60000 65536"/>
                  </a:gdLst>
                  <a:ahLst/>
                  <a:cxnLst>
                    <a:cxn ang="T6">
                      <a:pos x="T0" y="T1"/>
                    </a:cxn>
                    <a:cxn ang="T7">
                      <a:pos x="T2" y="T3"/>
                    </a:cxn>
                    <a:cxn ang="T8">
                      <a:pos x="T4" y="T5"/>
                    </a:cxn>
                  </a:cxnLst>
                  <a:rect l="0" t="0" r="r" b="b"/>
                  <a:pathLst>
                    <a:path w="2968" h="611">
                      <a:moveTo>
                        <a:pt x="0" y="0"/>
                      </a:moveTo>
                      <a:cubicBezTo>
                        <a:pt x="488" y="278"/>
                        <a:pt x="977" y="557"/>
                        <a:pt x="1472" y="584"/>
                      </a:cubicBezTo>
                      <a:cubicBezTo>
                        <a:pt x="1967" y="611"/>
                        <a:pt x="2467" y="385"/>
                        <a:pt x="2968" y="160"/>
                      </a:cubicBezTo>
                    </a:path>
                  </a:pathLst>
                </a:custGeom>
                <a:noFill/>
                <a:ln w="34925" cap="flat" cmpd="sng">
                  <a:solidFill>
                    <a:srgbClr val="FF000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sp>
          <p:nvSpPr>
            <p:cNvPr id="14361" name="Text Box 76"/>
            <p:cNvSpPr txBox="1">
              <a:spLocks noChangeArrowheads="1"/>
            </p:cNvSpPr>
            <p:nvPr/>
          </p:nvSpPr>
          <p:spPr bwMode="auto">
            <a:xfrm>
              <a:off x="3950" y="3116"/>
              <a:ext cx="1152"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a:defRPr sz="2000">
                  <a:solidFill>
                    <a:schemeClr val="tx1"/>
                  </a:solidFill>
                  <a:latin typeface="Arial" panose="020B0604020202020204" pitchFamily="34" charset="0"/>
                </a:defRPr>
              </a:lvl2pPr>
              <a:lvl3pPr>
                <a:defRPr sz="2000">
                  <a:solidFill>
                    <a:schemeClr val="tx1"/>
                  </a:solidFill>
                  <a:latin typeface="Arial" panose="020B0604020202020204" pitchFamily="34" charset="0"/>
                </a:defRPr>
              </a:lvl3pPr>
              <a:lvl4pPr>
                <a:defRPr sz="2000">
                  <a:solidFill>
                    <a:schemeClr val="tx1"/>
                  </a:solidFill>
                  <a:latin typeface="Arial" panose="020B0604020202020204" pitchFamily="34" charset="0"/>
                </a:defRPr>
              </a:lvl4pPr>
              <a:lvl5pPr>
                <a:defRPr sz="2000">
                  <a:solidFill>
                    <a:schemeClr val="tx1"/>
                  </a:solidFill>
                  <a:latin typeface="Arial" panose="020B0604020202020204" pitchFamily="34" charset="0"/>
                </a:defRPr>
              </a:lvl5pPr>
              <a:lvl6pPr eaLnBrk="0" hangingPunct="0">
                <a:defRPr sz="2000">
                  <a:solidFill>
                    <a:schemeClr val="tx1"/>
                  </a:solidFill>
                  <a:latin typeface="Arial" panose="020B0604020202020204" pitchFamily="34" charset="0"/>
                </a:defRPr>
              </a:lvl6pPr>
              <a:lvl7pPr eaLnBrk="0" hangingPunct="0">
                <a:defRPr sz="2000">
                  <a:solidFill>
                    <a:schemeClr val="tx1"/>
                  </a:solidFill>
                  <a:latin typeface="Arial" panose="020B0604020202020204" pitchFamily="34" charset="0"/>
                </a:defRPr>
              </a:lvl7pPr>
              <a:lvl8pPr eaLnBrk="0" hangingPunct="0">
                <a:defRPr sz="2000">
                  <a:solidFill>
                    <a:schemeClr val="tx1"/>
                  </a:solidFill>
                  <a:latin typeface="Arial" panose="020B0604020202020204" pitchFamily="34" charset="0"/>
                </a:defRPr>
              </a:lvl8pPr>
              <a:lvl9pPr eaLnBrk="0" hangingPunct="0">
                <a:defRPr sz="2000">
                  <a:solidFill>
                    <a:schemeClr val="tx1"/>
                  </a:solidFill>
                  <a:latin typeface="Arial" panose="020B0604020202020204" pitchFamily="34" charset="0"/>
                </a:defRPr>
              </a:lvl9pPr>
            </a:lstStyle>
            <a:p>
              <a:pPr>
                <a:spcBef>
                  <a:spcPct val="50000"/>
                </a:spcBef>
              </a:pPr>
              <a:r>
                <a:rPr lang="zh-CN" altLang="en-US" sz="1800" b="1" dirty="0" smtClean="0">
                  <a:solidFill>
                    <a:srgbClr val="FF0000"/>
                  </a:solidFill>
                  <a:latin typeface="微软雅黑" panose="020B0503020204020204" charset="-122"/>
                  <a:cs typeface="微软雅黑" panose="020B0503020204020204" charset="-122"/>
                </a:rPr>
                <a:t>但低强度的光束无法实现。</a:t>
              </a:r>
              <a:endParaRPr lang="en-US" altLang="en-US" sz="1800" b="1" dirty="0">
                <a:solidFill>
                  <a:srgbClr val="FF0000"/>
                </a:solidFill>
                <a:latin typeface="微软雅黑" panose="020B0503020204020204" charset="-122"/>
                <a:ea typeface="微软雅黑" panose="020B0503020204020204" charset="-122"/>
                <a:cs typeface="微软雅黑" panose="020B0503020204020204" charset="-122"/>
              </a:endParaRPr>
            </a:p>
          </p:txBody>
        </p:sp>
      </p:grpSp>
      <p:sp>
        <p:nvSpPr>
          <p:cNvPr id="3" name="矩形 2"/>
          <p:cNvSpPr/>
          <p:nvPr/>
        </p:nvSpPr>
        <p:spPr>
          <a:xfrm>
            <a:off x="904874" y="5673959"/>
            <a:ext cx="7508876" cy="645160"/>
          </a:xfrm>
          <a:prstGeom prst="rect">
            <a:avLst/>
          </a:prstGeom>
        </p:spPr>
        <p:txBody>
          <a:bodyPr wrap="square">
            <a:spAutoFit/>
          </a:bodyPr>
          <a:lstStyle/>
          <a:p>
            <a:pPr marL="342900" indent="-342900">
              <a:buFont typeface="Wingdings" panose="05000000000000000000" pitchFamily="2" charset="2"/>
              <a:buChar char="Ø"/>
            </a:pPr>
            <a:r>
              <a:rPr lang="zh-CN" altLang="en-US" b="1" dirty="0">
                <a:latin typeface="微软雅黑" panose="020B0503020204020204" charset="-122"/>
                <a:ea typeface="微软雅黑" panose="020B0503020204020204" charset="-122"/>
                <a:cs typeface="微软雅黑" panose="020B0503020204020204" charset="-122"/>
              </a:rPr>
              <a:t>因此克尔透镜相当于</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饱和吸收剂</a:t>
            </a:r>
            <a:r>
              <a:rPr lang="zh-CN" altLang="en-US" b="1" dirty="0">
                <a:latin typeface="微软雅黑" panose="020B0503020204020204" charset="-122"/>
                <a:ea typeface="微软雅黑" panose="020B0503020204020204" charset="-122"/>
                <a:cs typeface="微软雅黑" panose="020B0503020204020204" charset="-122"/>
              </a:rPr>
              <a:t>。</a:t>
            </a:r>
            <a:endParaRPr lang="en-US" altLang="zh-CN" b="1" dirty="0">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pitchFamily="2" charset="2"/>
              <a:buChar char="Ø"/>
            </a:pPr>
            <a:r>
              <a:rPr lang="en-US" altLang="zh-CN" b="1" dirty="0" err="1" smtClean="0">
                <a:latin typeface="微软雅黑" panose="020B0503020204020204" charset="-122"/>
                <a:ea typeface="微软雅黑" panose="020B0503020204020204" charset="-122"/>
                <a:cs typeface="微软雅黑" panose="020B0503020204020204" charset="-122"/>
              </a:rPr>
              <a:t>Ti:Sapphire</a:t>
            </a:r>
            <a:r>
              <a:rPr lang="zh-CN" altLang="en-US" b="1" dirty="0" smtClean="0">
                <a:latin typeface="微软雅黑" panose="020B0503020204020204" charset="-122"/>
                <a:ea typeface="微软雅黑" panose="020B0503020204020204" charset="-122"/>
                <a:cs typeface="微软雅黑" panose="020B0503020204020204" charset="-122"/>
              </a:rPr>
              <a:t>晶体</a:t>
            </a:r>
            <a:r>
              <a:rPr lang="zh-CN" altLang="en-US" b="1" dirty="0">
                <a:latin typeface="微软雅黑" panose="020B0503020204020204" charset="-122"/>
                <a:ea typeface="微软雅黑" panose="020B0503020204020204" charset="-122"/>
                <a:cs typeface="微软雅黑" panose="020B0503020204020204" charset="-122"/>
              </a:rPr>
              <a:t>的泵浦区域充当增益介质、克尔透镜和孔径</a:t>
            </a:r>
            <a:r>
              <a:rPr lang="en-US" altLang="zh-CN" b="1" dirty="0">
                <a:latin typeface="微软雅黑" panose="020B0503020204020204" charset="-122"/>
                <a:ea typeface="微软雅黑" panose="020B0503020204020204" charset="-122"/>
                <a:cs typeface="微软雅黑" panose="020B0503020204020204" charset="-122"/>
              </a:rPr>
              <a:t>!</a:t>
            </a:r>
            <a:endParaRPr lang="en-US" altLang="zh-CN"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9643"/>
                                        </p:tgtEl>
                                        <p:attrNameLst>
                                          <p:attrName>style.visibility</p:attrName>
                                        </p:attrNameLst>
                                      </p:cBhvr>
                                      <p:to>
                                        <p:strVal val="visible"/>
                                      </p:to>
                                    </p:set>
                                    <p:animEffect transition="in" filter="dissolve">
                                      <p:cBhvr>
                                        <p:cTn id="7" dur="500"/>
                                        <p:tgtEl>
                                          <p:spTgt spid="1096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9645"/>
                                        </p:tgtEl>
                                        <p:attrNameLst>
                                          <p:attrName>style.visibility</p:attrName>
                                        </p:attrNameLst>
                                      </p:cBhvr>
                                      <p:to>
                                        <p:strVal val="visible"/>
                                      </p:to>
                                    </p:set>
                                    <p:animEffect transition="in" filter="dissolve">
                                      <p:cBhvr>
                                        <p:cTn id="12" dur="500"/>
                                        <p:tgtEl>
                                          <p:spTgt spid="109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飞秒激光产生技术</a:t>
            </a:r>
            <a:endParaRPr lang="zh-CN" altLang="en-US"/>
          </a:p>
        </p:txBody>
      </p:sp>
      <p:sp>
        <p:nvSpPr>
          <p:cNvPr id="5" name="文本框 4"/>
          <p:cNvSpPr txBox="1"/>
          <p:nvPr/>
        </p:nvSpPr>
        <p:spPr>
          <a:xfrm>
            <a:off x="1285240" y="1616075"/>
            <a:ext cx="6126480" cy="645160"/>
          </a:xfrm>
          <a:prstGeom prst="rect">
            <a:avLst/>
          </a:prstGeom>
          <a:noFill/>
        </p:spPr>
        <p:txBody>
          <a:bodyPr wrap="none" rtlCol="0">
            <a:spAutoFit/>
          </a:bodyPr>
          <a:p>
            <a:r>
              <a:rPr lang="zh-CN" altLang="en-US" sz="3600" b="1">
                <a:solidFill>
                  <a:schemeClr val="accent5"/>
                </a:solidFill>
                <a:cs typeface="微软雅黑" panose="020B0503020204020204" charset="-122"/>
              </a:rPr>
              <a:t>如何产生飞秒超短激光脉冲？</a:t>
            </a:r>
            <a:endParaRPr lang="zh-CN" altLang="en-US" sz="3600" b="1">
              <a:solidFill>
                <a:schemeClr val="accent5"/>
              </a:solidFill>
              <a:cs typeface="微软雅黑" panose="020B0503020204020204" charset="-122"/>
            </a:endParaRPr>
          </a:p>
        </p:txBody>
      </p:sp>
      <p:sp>
        <p:nvSpPr>
          <p:cNvPr id="25" name="矩形 24"/>
          <p:cNvSpPr/>
          <p:nvPr/>
        </p:nvSpPr>
        <p:spPr>
          <a:xfrm>
            <a:off x="1285240" y="2616200"/>
            <a:ext cx="4947285" cy="3784600"/>
          </a:xfrm>
          <a:prstGeom prst="rect">
            <a:avLst/>
          </a:prstGeom>
        </p:spPr>
        <p:txBody>
          <a:bodyPr wrap="square">
            <a:spAutoFit/>
          </a:bodyPr>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基础知识</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激光的产生</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激光调</a:t>
            </a:r>
            <a:r>
              <a:rPr lang="en-US" altLang="zh-CN" sz="3200" dirty="0">
                <a:solidFill>
                  <a:schemeClr val="tx1"/>
                </a:solidFill>
                <a:latin typeface="微软雅黑" panose="020B0503020204020204" charset="-122"/>
                <a:ea typeface="微软雅黑" panose="020B0503020204020204" charset="-122"/>
                <a:cs typeface="微软雅黑" panose="020B0503020204020204" charset="-122"/>
              </a:rPr>
              <a:t>Q</a:t>
            </a: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tx1"/>
                </a:solidFill>
                <a:latin typeface="微软雅黑" panose="020B0503020204020204" charset="-122"/>
                <a:ea typeface="微软雅黑" panose="020B0503020204020204" charset="-122"/>
                <a:cs typeface="微软雅黑" panose="020B0503020204020204" charset="-122"/>
              </a:rPr>
              <a:t>激光锁模技术</a:t>
            </a:r>
            <a:endParaRPr lang="zh-CN" altLang="en-US" sz="32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Clr>
                <a:srgbClr val="4472C4"/>
              </a:buClr>
              <a:buFont typeface="Wingdings" panose="05000000000000000000" charset="0"/>
              <a:buChar char=""/>
            </a:pPr>
            <a:r>
              <a:rPr lang="zh-CN" altLang="en-US" sz="3200" dirty="0">
                <a:solidFill>
                  <a:schemeClr val="accent5"/>
                </a:solidFill>
                <a:latin typeface="微软雅黑" panose="020B0503020204020204" charset="-122"/>
                <a:ea typeface="微软雅黑" panose="020B0503020204020204" charset="-122"/>
                <a:cs typeface="微软雅黑" panose="020B0503020204020204" charset="-122"/>
              </a:rPr>
              <a:t>色散补偿技术</a:t>
            </a:r>
            <a:endParaRPr lang="zh-CN" altLang="en-US" sz="3200" dirty="0">
              <a:solidFill>
                <a:schemeClr val="accent5"/>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群速度色散</a:t>
            </a:r>
            <a:endParaRPr lang="zh-CN" altLang="en-US"/>
          </a:p>
        </p:txBody>
      </p:sp>
      <p:sp>
        <p:nvSpPr>
          <p:cNvPr id="34" name="Rectangle 15"/>
          <p:cNvSpPr>
            <a:spLocks noChangeAspect="1" noChangeArrowheads="1"/>
          </p:cNvSpPr>
          <p:nvPr/>
        </p:nvSpPr>
        <p:spPr bwMode="auto">
          <a:xfrm>
            <a:off x="0" y="912495"/>
            <a:ext cx="12192000" cy="2391410"/>
          </a:xfrm>
          <a:prstGeom prst="rect">
            <a:avLst/>
          </a:prstGeom>
          <a:solidFill>
            <a:schemeClr val="tx1">
              <a:lumMod val="65000"/>
              <a:lumOff val="35000"/>
            </a:schemeClr>
          </a:solidFill>
          <a:ln>
            <a:noFill/>
          </a:ln>
          <a:effectLst/>
        </p:spPr>
        <p:txBody>
          <a:bodyPr wrap="none" anchor="ctr"/>
          <a:lstStyle/>
          <a:p>
            <a:endParaRPr lang="en-US" altLang="en-US">
              <a:ea typeface="微软雅黑" panose="020B0503020204020204" charset="-122"/>
              <a:cs typeface="微软雅黑" panose="020B0503020204020204" charset="-122"/>
            </a:endParaRPr>
          </a:p>
        </p:txBody>
      </p:sp>
      <p:sp>
        <p:nvSpPr>
          <p:cNvPr id="33812" name="Rectangle 39"/>
          <p:cNvSpPr>
            <a:spLocks noChangeAspect="1" noChangeArrowheads="1"/>
          </p:cNvSpPr>
          <p:nvPr/>
        </p:nvSpPr>
        <p:spPr bwMode="auto">
          <a:xfrm>
            <a:off x="3200400" y="1498918"/>
            <a:ext cx="1638300" cy="1333500"/>
          </a:xfrm>
          <a:prstGeom prst="rect">
            <a:avLst/>
          </a:prstGeom>
          <a:solidFill>
            <a:schemeClr val="tx1">
              <a:lumMod val="65000"/>
              <a:lumOff val="35000"/>
            </a:schemeClr>
          </a:solidFill>
          <a:ln>
            <a:noFill/>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3" name="TextBox 1"/>
          <p:cNvSpPr txBox="1"/>
          <p:nvPr/>
        </p:nvSpPr>
        <p:spPr>
          <a:xfrm>
            <a:off x="652463" y="3504248"/>
            <a:ext cx="6046787" cy="398780"/>
          </a:xfrm>
          <a:prstGeom prst="rect">
            <a:avLst/>
          </a:prstGeom>
          <a:noFill/>
        </p:spPr>
        <p:txBody>
          <a:bodyPr>
            <a:spAutoFit/>
          </a:bodyPr>
          <a:lstStyle/>
          <a:p>
            <a:pPr marL="342900" indent="-342900">
              <a:buClr>
                <a:srgbClr val="4472C4"/>
              </a:buClr>
              <a:buFont typeface="Wingdings" panose="05000000000000000000" charset="0"/>
              <a:buChar char=""/>
              <a:defRPr/>
            </a:pPr>
            <a:r>
              <a:rPr lang="zh-CN" altLang="en-US" sz="2000" b="1" dirty="0">
                <a:latin typeface="微软雅黑" panose="020B0503020204020204" charset="-122"/>
                <a:ea typeface="微软雅黑" panose="020B0503020204020204" charset="-122"/>
                <a:cs typeface="微软雅黑" panose="020B0503020204020204" charset="-122"/>
              </a:rPr>
              <a:t>出射的脉冲是</a:t>
            </a:r>
            <a:r>
              <a:rPr lang="zh-CN" altLang="en-US" sz="2000" b="1" dirty="0" smtClean="0">
                <a:latin typeface="微软雅黑" panose="020B0503020204020204" charset="-122"/>
                <a:ea typeface="微软雅黑" panose="020B0503020204020204" charset="-122"/>
                <a:cs typeface="微软雅黑" panose="020B0503020204020204" charset="-122"/>
              </a:rPr>
              <a:t>啁啾</a:t>
            </a:r>
            <a:r>
              <a:rPr lang="x-none" altLang="zh-CN" sz="2000" b="1" dirty="0" smtClean="0">
                <a:latin typeface="微软雅黑" panose="020B0503020204020204" charset="-122"/>
                <a:ea typeface="微软雅黑" panose="020B0503020204020204" charset="-122"/>
                <a:cs typeface="微软雅黑" panose="020B0503020204020204" charset="-122"/>
              </a:rPr>
              <a:t> </a:t>
            </a:r>
            <a:r>
              <a:rPr lang="en-US" altLang="zh-CN" sz="2000" b="1" dirty="0">
                <a:solidFill>
                  <a:srgbClr val="660066"/>
                </a:solidFill>
                <a:latin typeface="微软雅黑" panose="020B0503020204020204" charset="-122"/>
                <a:cs typeface="微软雅黑" panose="020B0503020204020204" charset="-122"/>
              </a:rPr>
              <a:t>c</a:t>
            </a:r>
            <a:r>
              <a:rPr lang="en-US" altLang="zh-CN" sz="2000" b="1" dirty="0">
                <a:solidFill>
                  <a:srgbClr val="00B0F0"/>
                </a:solidFill>
                <a:latin typeface="微软雅黑" panose="020B0503020204020204" charset="-122"/>
                <a:cs typeface="微软雅黑" panose="020B0503020204020204" charset="-122"/>
              </a:rPr>
              <a:t>h</a:t>
            </a:r>
            <a:r>
              <a:rPr lang="en-US" altLang="zh-CN" sz="2000" b="1" dirty="0">
                <a:solidFill>
                  <a:srgbClr val="33CC33"/>
                </a:solidFill>
                <a:latin typeface="微软雅黑" panose="020B0503020204020204" charset="-122"/>
                <a:cs typeface="微软雅黑" panose="020B0503020204020204" charset="-122"/>
              </a:rPr>
              <a:t>i</a:t>
            </a:r>
            <a:r>
              <a:rPr lang="en-US" altLang="zh-CN" sz="2000" b="1" dirty="0">
                <a:solidFill>
                  <a:srgbClr val="FFC000"/>
                </a:solidFill>
                <a:latin typeface="微软雅黑" panose="020B0503020204020204" charset="-122"/>
                <a:cs typeface="微软雅黑" panose="020B0503020204020204" charset="-122"/>
              </a:rPr>
              <a:t>r</a:t>
            </a:r>
            <a:r>
              <a:rPr lang="en-US" altLang="zh-CN" sz="2000" b="1" dirty="0">
                <a:solidFill>
                  <a:srgbClr val="FF0000"/>
                </a:solidFill>
                <a:latin typeface="微软雅黑" panose="020B0503020204020204" charset="-122"/>
                <a:cs typeface="微软雅黑" panose="020B0503020204020204" charset="-122"/>
              </a:rPr>
              <a:t>p</a:t>
            </a:r>
            <a:r>
              <a:rPr lang="en-US" altLang="zh-CN" sz="2000" b="1" dirty="0">
                <a:solidFill>
                  <a:srgbClr val="FFFFFF"/>
                </a:solidFill>
                <a:latin typeface="微软雅黑" panose="020B0503020204020204" charset="-122"/>
                <a:cs typeface="微软雅黑" panose="020B0503020204020204" charset="-122"/>
              </a:rPr>
              <a:t>.</a:t>
            </a:r>
            <a:r>
              <a:rPr lang="zh-CN" altLang="en-US" sz="2000" b="1" dirty="0" smtClean="0">
                <a:latin typeface="微软雅黑" panose="020B0503020204020204" charset="-122"/>
                <a:ea typeface="微软雅黑" panose="020B0503020204020204" charset="-122"/>
                <a:cs typeface="微软雅黑" panose="020B0503020204020204" charset="-122"/>
              </a:rPr>
              <a:t>脉冲</a:t>
            </a:r>
            <a:r>
              <a:rPr lang="zh-CN" altLang="en-US" sz="2000" b="1" dirty="0" smtClean="0">
                <a:latin typeface="微软雅黑" panose="020B0503020204020204" charset="-122"/>
                <a:cs typeface="微软雅黑" panose="020B0503020204020204" charset="-122"/>
              </a:rPr>
              <a:t>。</a:t>
            </a:r>
            <a:r>
              <a:rPr lang="en-US" sz="2000" b="1" dirty="0" smtClean="0">
                <a:solidFill>
                  <a:srgbClr val="FFFFFF"/>
                </a:solidFill>
                <a:latin typeface="微软雅黑" panose="020B0503020204020204" charset="-122"/>
                <a:ea typeface="微软雅黑" panose="020B0503020204020204" charset="-122"/>
                <a:cs typeface="微软雅黑" panose="020B0503020204020204" charset="-122"/>
              </a:rPr>
              <a:t>.</a:t>
            </a:r>
            <a:r>
              <a:rPr lang="zh-CN" altLang="en-US" sz="2000" b="1" dirty="0" smtClean="0">
                <a:solidFill>
                  <a:srgbClr val="FFFFFF"/>
                </a:solidFill>
                <a:latin typeface="微软雅黑" panose="020B0503020204020204" charset="-122"/>
                <a:cs typeface="微软雅黑" panose="020B0503020204020204" charset="-122"/>
              </a:rPr>
              <a:t>。</a:t>
            </a:r>
            <a:r>
              <a:rPr lang="en-US" sz="2000" b="1" dirty="0" smtClean="0">
                <a:solidFill>
                  <a:srgbClr val="FFFFFF"/>
                </a:solidFill>
                <a:latin typeface="微软雅黑" panose="020B0503020204020204" charset="-122"/>
                <a:ea typeface="微软雅黑" panose="020B0503020204020204" charset="-122"/>
                <a:cs typeface="微软雅黑" panose="020B0503020204020204" charset="-122"/>
              </a:rPr>
              <a:t> </a:t>
            </a:r>
            <a:r>
              <a:rPr lang="en-US" altLang="en-US" sz="2000" kern="0" dirty="0" smtClean="0">
                <a:solidFill>
                  <a:srgbClr val="FFFFFF"/>
                </a:solidFill>
                <a:latin typeface="微软雅黑" panose="020B0503020204020204" charset="-122"/>
                <a:ea typeface="微软雅黑" panose="020B0503020204020204" charset="-122"/>
                <a:cs typeface="微软雅黑" panose="020B0503020204020204" charset="-122"/>
              </a:rPr>
              <a:t> </a:t>
            </a:r>
            <a:endParaRPr lang="en-US" altLang="en-US" sz="2000" kern="0" dirty="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7" name="Rectangle 36"/>
          <p:cNvSpPr>
            <a:spLocks noChangeAspect="1" noChangeArrowheads="1"/>
          </p:cNvSpPr>
          <p:nvPr/>
        </p:nvSpPr>
        <p:spPr bwMode="auto">
          <a:xfrm>
            <a:off x="6337300" y="1499235"/>
            <a:ext cx="1638300" cy="1333500"/>
          </a:xfrm>
          <a:prstGeom prst="rect">
            <a:avLst/>
          </a:prstGeom>
          <a:solidFill>
            <a:schemeClr val="tx1">
              <a:lumMod val="65000"/>
              <a:lumOff val="35000"/>
            </a:schemeClr>
          </a:solidFill>
          <a:ln>
            <a:noFill/>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28" name="Oval 26"/>
          <p:cNvSpPr>
            <a:spLocks noChangeAspect="1" noChangeArrowheads="1"/>
          </p:cNvSpPr>
          <p:nvPr/>
        </p:nvSpPr>
        <p:spPr bwMode="auto">
          <a:xfrm>
            <a:off x="4610100" y="1914525"/>
            <a:ext cx="1638300" cy="528638"/>
          </a:xfrm>
          <a:prstGeom prst="ellipse">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29" name="Rectangle 30"/>
          <p:cNvSpPr>
            <a:spLocks noChangeAspect="1" noChangeArrowheads="1"/>
          </p:cNvSpPr>
          <p:nvPr/>
        </p:nvSpPr>
        <p:spPr bwMode="auto">
          <a:xfrm>
            <a:off x="4368800" y="1503363"/>
            <a:ext cx="1638300" cy="1333500"/>
          </a:xfrm>
          <a:prstGeom prst="rect">
            <a:avLst/>
          </a:prstGeom>
          <a:solidFill>
            <a:schemeClr val="tx1">
              <a:lumMod val="65000"/>
              <a:lumOff val="35000"/>
            </a:schemeClr>
          </a:solidFill>
          <a:ln>
            <a:noFill/>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32" name="Text Box 6"/>
          <p:cNvSpPr txBox="1">
            <a:spLocks noChangeArrowheads="1"/>
          </p:cNvSpPr>
          <p:nvPr/>
        </p:nvSpPr>
        <p:spPr bwMode="auto">
          <a:xfrm>
            <a:off x="652463" y="5222018"/>
            <a:ext cx="7654925" cy="706755"/>
          </a:xfrm>
          <a:prstGeom prst="rect">
            <a:avLst/>
          </a:prstGeom>
          <a:noFill/>
        </p:spPr>
        <p:txBody>
          <a:bodyPr>
            <a:spAutoFit/>
          </a:bodyPr>
          <a:lstStyle>
            <a:defPPr>
              <a:defRPr lang="zh-CN"/>
            </a:defPPr>
            <a:lvl1pPr marL="342900" indent="-342900">
              <a:buFont typeface="Wingdings" panose="05000000000000000000" pitchFamily="2" charset="2"/>
              <a:buChar char="Ø"/>
              <a:defRPr sz="2000" b="1">
                <a:latin typeface="Arial" panose="020B0604020202020204" pitchFamily="34" charset="0"/>
              </a:defRPr>
            </a:lvl1pPr>
          </a:lstStyle>
          <a:p>
            <a:pPr>
              <a:buClr>
                <a:srgbClr val="4472C4"/>
              </a:buClr>
              <a:defRPr/>
            </a:pPr>
            <a:r>
              <a:rPr lang="zh-CN" altLang="en-US" dirty="0">
                <a:latin typeface="微软雅黑" panose="020B0503020204020204" charset="-122"/>
                <a:ea typeface="微软雅黑" panose="020B0503020204020204" charset="-122"/>
                <a:cs typeface="微软雅黑" panose="020B0503020204020204" charset="-122"/>
              </a:rPr>
              <a:t>当脉冲通过越来越多的玻璃或其他材料时，它会变得越来越长</a:t>
            </a:r>
            <a:r>
              <a:rPr lang="en-US" altLang="zh-CN" dirty="0">
                <a:latin typeface="微软雅黑" panose="020B0503020204020204" charset="-122"/>
                <a:ea typeface="微软雅黑" panose="020B0503020204020204" charset="-122"/>
                <a:cs typeface="微软雅黑" panose="020B0503020204020204" charset="-122"/>
              </a:rPr>
              <a:t>(</a:t>
            </a:r>
            <a:r>
              <a:rPr lang="zh-CN" altLang="en-US" dirty="0">
                <a:latin typeface="微软雅黑" panose="020B0503020204020204" charset="-122"/>
                <a:ea typeface="微软雅黑" panose="020B0503020204020204" charset="-122"/>
                <a:cs typeface="微软雅黑" panose="020B0503020204020204" charset="-122"/>
              </a:rPr>
              <a:t>引起越来越多的啁啾</a:t>
            </a:r>
            <a:r>
              <a:rPr lang="en-US" altLang="zh-CN" dirty="0">
                <a:latin typeface="微软雅黑" panose="020B0503020204020204" charset="-122"/>
                <a:ea typeface="微软雅黑" panose="020B0503020204020204" charset="-122"/>
                <a:cs typeface="微软雅黑" panose="020B0503020204020204" charset="-122"/>
              </a:rPr>
              <a:t>)</a:t>
            </a:r>
            <a:r>
              <a:rPr lang="zh-CN" altLang="en-US" dirty="0">
                <a:latin typeface="微软雅黑" panose="020B0503020204020204" charset="-122"/>
                <a:ea typeface="微软雅黑" panose="020B0503020204020204" charset="-122"/>
                <a:cs typeface="微软雅黑" panose="020B0503020204020204" charset="-122"/>
              </a:rPr>
              <a:t>。</a:t>
            </a:r>
            <a:endParaRPr lang="en-US" altLang="en-US" dirty="0">
              <a:latin typeface="微软雅黑" panose="020B0503020204020204" charset="-122"/>
              <a:ea typeface="微软雅黑" panose="020B0503020204020204" charset="-122"/>
              <a:cs typeface="微软雅黑" panose="020B0503020204020204" charset="-122"/>
            </a:endParaRPr>
          </a:p>
        </p:txBody>
      </p:sp>
      <p:sp>
        <p:nvSpPr>
          <p:cNvPr id="33" name="Oval 11"/>
          <p:cNvSpPr>
            <a:spLocks noChangeAspect="1" noChangeArrowheads="1"/>
          </p:cNvSpPr>
          <p:nvPr/>
        </p:nvSpPr>
        <p:spPr bwMode="auto">
          <a:xfrm>
            <a:off x="2273300" y="1901825"/>
            <a:ext cx="825500" cy="528638"/>
          </a:xfrm>
          <a:prstGeom prst="ellipse">
            <a:avLst/>
          </a:pr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63499" name="Rectangle 35"/>
          <p:cNvSpPr>
            <a:spLocks noChangeAspect="1" noChangeArrowheads="1"/>
          </p:cNvSpPr>
          <p:nvPr/>
        </p:nvSpPr>
        <p:spPr bwMode="auto">
          <a:xfrm>
            <a:off x="5397500" y="1582738"/>
            <a:ext cx="939800" cy="1193800"/>
          </a:xfrm>
          <a:prstGeom prst="rect">
            <a:avLst/>
          </a:prstGeom>
          <a:solidFill>
            <a:srgbClr val="C0C0C0"/>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4" name="Rectangle 2"/>
              <p:cNvSpPr/>
              <p:nvPr/>
            </p:nvSpPr>
            <p:spPr>
              <a:xfrm>
                <a:off x="652463" y="4213416"/>
                <a:ext cx="8026400" cy="739140"/>
              </a:xfrm>
              <a:prstGeom prst="rect">
                <a:avLst/>
              </a:prstGeom>
            </p:spPr>
            <p:txBody>
              <a:bodyPr>
                <a:spAutoFit/>
              </a:bodyPr>
              <a:lstStyle/>
              <a:p>
                <a:pPr marL="342900" indent="-342900">
                  <a:buClr>
                    <a:srgbClr val="4472C4"/>
                  </a:buClr>
                  <a:buFont typeface="Wingdings" panose="05000000000000000000" pitchFamily="2" charset="2"/>
                  <a:buChar char="Ø"/>
                  <a:defRPr/>
                </a:pPr>
                <a:r>
                  <a:rPr lang="zh-CN" altLang="en-US" sz="2000" b="1" dirty="0">
                    <a:latin typeface="微软雅黑" panose="020B0503020204020204" charset="-122"/>
                    <a:ea typeface="微软雅黑" panose="020B0503020204020204" charset="-122"/>
                    <a:cs typeface="微软雅黑" panose="020B0503020204020204" charset="-122"/>
                  </a:rPr>
                  <a:t>啁啾</a:t>
                </a:r>
                <a:r>
                  <a:rPr lang="en-US" altLang="en-US" sz="2000" b="1" kern="0" dirty="0" smtClean="0">
                    <a:solidFill>
                      <a:srgbClr val="FFFF00"/>
                    </a:solidFill>
                    <a:latin typeface="微软雅黑" panose="020B0503020204020204" charset="-122"/>
                    <a:ea typeface="微软雅黑" panose="020B0503020204020204" charset="-122"/>
                    <a:cs typeface="微软雅黑" panose="020B0503020204020204" charset="-122"/>
                  </a:rPr>
                  <a:t> </a:t>
                </a:r>
                <a:r>
                  <a:rPr lang="en-US" sz="2000" b="1" dirty="0">
                    <a:solidFill>
                      <a:srgbClr val="660066"/>
                    </a:solidFill>
                    <a:latin typeface="微软雅黑" panose="020B0503020204020204" charset="-122"/>
                    <a:ea typeface="微软雅黑" panose="020B0503020204020204" charset="-122"/>
                    <a:cs typeface="微软雅黑" panose="020B0503020204020204" charset="-122"/>
                  </a:rPr>
                  <a:t>c</a:t>
                </a:r>
                <a:r>
                  <a:rPr lang="en-US" sz="2000" b="1" dirty="0">
                    <a:solidFill>
                      <a:srgbClr val="00B0F0"/>
                    </a:solidFill>
                    <a:latin typeface="微软雅黑" panose="020B0503020204020204" charset="-122"/>
                    <a:ea typeface="微软雅黑" panose="020B0503020204020204" charset="-122"/>
                    <a:cs typeface="微软雅黑" panose="020B0503020204020204" charset="-122"/>
                  </a:rPr>
                  <a:t>h</a:t>
                </a:r>
                <a:r>
                  <a:rPr lang="en-US" sz="2000" b="1" dirty="0">
                    <a:solidFill>
                      <a:srgbClr val="33CC33"/>
                    </a:solidFill>
                    <a:latin typeface="微软雅黑" panose="020B0503020204020204" charset="-122"/>
                    <a:ea typeface="微软雅黑" panose="020B0503020204020204" charset="-122"/>
                    <a:cs typeface="微软雅黑" panose="020B0503020204020204" charset="-122"/>
                  </a:rPr>
                  <a:t>i</a:t>
                </a:r>
                <a:r>
                  <a:rPr lang="en-US" sz="2000" b="1" dirty="0">
                    <a:solidFill>
                      <a:srgbClr val="FFC000"/>
                    </a:solidFill>
                    <a:latin typeface="微软雅黑" panose="020B0503020204020204" charset="-122"/>
                    <a:ea typeface="微软雅黑" panose="020B0503020204020204" charset="-122"/>
                    <a:cs typeface="微软雅黑" panose="020B0503020204020204" charset="-122"/>
                  </a:rPr>
                  <a:t>r</a:t>
                </a:r>
                <a:r>
                  <a:rPr lang="en-US" sz="2000" b="1" dirty="0">
                    <a:solidFill>
                      <a:srgbClr val="FF0000"/>
                    </a:solidFill>
                    <a:latin typeface="微软雅黑" panose="020B0503020204020204" charset="-122"/>
                    <a:ea typeface="微软雅黑" panose="020B0503020204020204" charset="-122"/>
                    <a:cs typeface="微软雅黑" panose="020B0503020204020204" charset="-122"/>
                  </a:rPr>
                  <a:t>p</a:t>
                </a:r>
                <a:r>
                  <a:rPr lang="en-US" altLang="en-US" sz="2000" b="1" kern="0" dirty="0">
                    <a:solidFill>
                      <a:srgbClr val="FFFF00"/>
                    </a:solidFill>
                    <a:latin typeface="微软雅黑" panose="020B0503020204020204" charset="-122"/>
                    <a:ea typeface="微软雅黑" panose="020B0503020204020204" charset="-122"/>
                    <a:cs typeface="微软雅黑" panose="020B0503020204020204" charset="-122"/>
                  </a:rPr>
                  <a:t> </a:t>
                </a:r>
                <a:r>
                  <a:rPr lang="zh-CN" altLang="en-US" sz="2000" b="1" dirty="0">
                    <a:latin typeface="微软雅黑" panose="020B0503020204020204" charset="-122"/>
                    <a:ea typeface="微软雅黑" panose="020B0503020204020204" charset="-122"/>
                    <a:cs typeface="微软雅黑" panose="020B0503020204020204" charset="-122"/>
                  </a:rPr>
                  <a:t>可由群速度色散引起，在可见光和近红外光范围内，</a:t>
                </a:r>
                <a:r>
                  <a:rPr lang="en-US" altLang="en-US" sz="2000" b="1" dirty="0">
                    <a:latin typeface="微软雅黑" panose="020B0503020204020204" charset="-122"/>
                    <a:ea typeface="微软雅黑" panose="020B0503020204020204" charset="-122"/>
                    <a:cs typeface="微软雅黑" panose="020B0503020204020204" charset="-122"/>
                  </a:rPr>
                  <a:t> </a:t>
                </a:r>
                <a14:m>
                  <m:oMath xmlns:m="http://schemas.openxmlformats.org/officeDocument/2006/math">
                    <m:sSub>
                      <m:sSubPr>
                        <m:ctrlPr>
                          <a:rPr lang="en-US" altLang="en-US" sz="2000" b="1" i="1" dirty="0">
                            <a:solidFill>
                              <a:srgbClr val="00B0F0"/>
                            </a:solidFill>
                            <a:latin typeface="Cambria Math" panose="02040503050406030204" charset="0"/>
                            <a:ea typeface="微软雅黑" panose="020B0503020204020204" charset="-122"/>
                            <a:cs typeface="Cambria Math" panose="02040503050406030204" charset="0"/>
                          </a:rPr>
                        </m:ctrlPr>
                      </m:sSubPr>
                      <m:e>
                        <m:r>
                          <a:rPr lang="en-US" altLang="en-US" sz="2000" b="1" i="1" dirty="0">
                            <a:solidFill>
                              <a:srgbClr val="00B0F0"/>
                            </a:solidFill>
                            <a:latin typeface="Cambria Math" panose="02040503050406030204" charset="0"/>
                            <a:ea typeface="微软雅黑" panose="020B0503020204020204" charset="-122"/>
                            <a:cs typeface="Cambria Math" panose="02040503050406030204" charset="0"/>
                          </a:rPr>
                          <m:t>𝒗</m:t>
                        </m:r>
                      </m:e>
                      <m:sub>
                        <m:r>
                          <a:rPr lang="en-US" altLang="en-US" sz="2000" b="1" dirty="0">
                            <a:solidFill>
                              <a:srgbClr val="00B0F0"/>
                            </a:solidFill>
                            <a:latin typeface="Cambria Math" panose="02040503050406030204" charset="0"/>
                            <a:ea typeface="微软雅黑" panose="020B0503020204020204" charset="-122"/>
                            <a:cs typeface="Cambria Math" panose="02040503050406030204" charset="0"/>
                          </a:rPr>
                          <m:t>𝐠</m:t>
                        </m:r>
                      </m:sub>
                    </m:sSub>
                    <m:d>
                      <m:dPr>
                        <m:ctrlPr>
                          <a:rPr lang="en-US" altLang="en-US" sz="2000" b="1" i="1" dirty="0">
                            <a:solidFill>
                              <a:srgbClr val="00B0F0"/>
                            </a:solidFill>
                            <a:latin typeface="Cambria Math" panose="02040503050406030204" charset="0"/>
                            <a:ea typeface="微软雅黑" panose="020B0503020204020204" charset="-122"/>
                            <a:cs typeface="Cambria Math" panose="02040503050406030204" charset="0"/>
                          </a:rPr>
                        </m:ctrlPr>
                      </m:dPr>
                      <m:e>
                        <m:r>
                          <a:rPr lang="en-US" altLang="en-US" sz="2000" b="1" dirty="0">
                            <a:solidFill>
                              <a:srgbClr val="00B0F0"/>
                            </a:solidFill>
                            <a:latin typeface="Cambria Math" panose="02040503050406030204" charset="0"/>
                            <a:ea typeface="微软雅黑" panose="020B0503020204020204" charset="-122"/>
                            <a:cs typeface="Cambria Math" panose="02040503050406030204" charset="0"/>
                          </a:rPr>
                          <m:t>𝐛𝐥𝐮𝐞</m:t>
                        </m:r>
                      </m:e>
                    </m:d>
                    <m:r>
                      <a:rPr lang="en-US" altLang="en-US" sz="2000" b="1" i="1" dirty="0">
                        <a:latin typeface="Cambria Math" panose="02040503050406030204" charset="0"/>
                        <a:ea typeface="微软雅黑" panose="020B0503020204020204" charset="-122"/>
                        <a:cs typeface="Cambria Math" panose="02040503050406030204" charset="0"/>
                      </a:rPr>
                      <m:t>&lt;</m:t>
                    </m:r>
                    <m:sSub>
                      <m:sSubPr>
                        <m:ctrlPr>
                          <a:rPr lang="en-US" altLang="en-US" sz="2000" b="1" i="1" dirty="0">
                            <a:solidFill>
                              <a:srgbClr val="FF0000"/>
                            </a:solidFill>
                            <a:latin typeface="Cambria Math" panose="02040503050406030204" charset="0"/>
                            <a:ea typeface="微软雅黑" panose="020B0503020204020204" charset="-122"/>
                            <a:cs typeface="Cambria Math" panose="02040503050406030204" charset="0"/>
                          </a:rPr>
                        </m:ctrlPr>
                      </m:sSubPr>
                      <m:e>
                        <m:r>
                          <a:rPr lang="en-US" altLang="en-US" sz="2000" b="1" i="1" dirty="0">
                            <a:solidFill>
                              <a:srgbClr val="FF0000"/>
                            </a:solidFill>
                            <a:latin typeface="Cambria Math" panose="02040503050406030204" charset="0"/>
                            <a:ea typeface="微软雅黑" panose="020B0503020204020204" charset="-122"/>
                            <a:cs typeface="Cambria Math" panose="02040503050406030204" charset="0"/>
                          </a:rPr>
                          <m:t>𝒗</m:t>
                        </m:r>
                      </m:e>
                      <m:sub>
                        <m:r>
                          <a:rPr lang="en-US" altLang="en-US" sz="2000" b="1" dirty="0">
                            <a:solidFill>
                              <a:srgbClr val="FF0000"/>
                            </a:solidFill>
                            <a:latin typeface="Cambria Math" panose="02040503050406030204" charset="0"/>
                            <a:ea typeface="微软雅黑" panose="020B0503020204020204" charset="-122"/>
                            <a:cs typeface="Cambria Math" panose="02040503050406030204" charset="0"/>
                          </a:rPr>
                          <m:t>𝐠</m:t>
                        </m:r>
                      </m:sub>
                    </m:sSub>
                    <m:d>
                      <m:dPr>
                        <m:ctrlPr>
                          <a:rPr lang="en-US" altLang="en-US" sz="2000" b="1" i="1" dirty="0">
                            <a:solidFill>
                              <a:srgbClr val="FF0000"/>
                            </a:solidFill>
                            <a:latin typeface="Cambria Math" panose="02040503050406030204" charset="0"/>
                            <a:ea typeface="微软雅黑" panose="020B0503020204020204" charset="-122"/>
                            <a:cs typeface="Cambria Math" panose="02040503050406030204" charset="0"/>
                          </a:rPr>
                        </m:ctrlPr>
                      </m:dPr>
                      <m:e>
                        <m:r>
                          <a:rPr lang="en-US" altLang="en-US" sz="2000" b="1" dirty="0">
                            <a:solidFill>
                              <a:srgbClr val="FF0000"/>
                            </a:solidFill>
                            <a:latin typeface="Cambria Math" panose="02040503050406030204" charset="0"/>
                            <a:ea typeface="微软雅黑" panose="020B0503020204020204" charset="-122"/>
                            <a:cs typeface="Cambria Math" panose="02040503050406030204" charset="0"/>
                          </a:rPr>
                          <m:t>𝐫𝐞𝐝</m:t>
                        </m:r>
                      </m:e>
                    </m:d>
                  </m:oMath>
                </a14:m>
                <a:r>
                  <a:rPr lang="zh-CN" altLang="en-US" sz="2000" b="1" dirty="0">
                    <a:latin typeface="微软雅黑" panose="020B0503020204020204" charset="-122"/>
                    <a:ea typeface="微软雅黑" panose="020B0503020204020204" charset="-122"/>
                    <a:cs typeface="微软雅黑" panose="020B0503020204020204" charset="-122"/>
                  </a:rPr>
                  <a:t>，群速度色散总是正的，即正啁啾。</a:t>
                </a:r>
                <a:endParaRPr lang="en-US" altLang="en-US" sz="2000" b="1" dirty="0">
                  <a:latin typeface="微软雅黑" panose="020B0503020204020204" charset="-122"/>
                  <a:ea typeface="微软雅黑" panose="020B0503020204020204" charset="-122"/>
                  <a:cs typeface="微软雅黑" panose="020B0503020204020204" charset="-122"/>
                </a:endParaRPr>
              </a:p>
            </p:txBody>
          </p:sp>
        </mc:Choice>
        <mc:Fallback>
          <p:sp>
            <p:nvSpPr>
              <p:cNvPr id="4" name="Rectangle 2"/>
              <p:cNvSpPr>
                <a:spLocks noRot="1" noChangeAspect="1" noMove="1" noResize="1" noEditPoints="1" noAdjustHandles="1" noChangeArrowheads="1" noChangeShapeType="1" noTextEdit="1"/>
              </p:cNvSpPr>
              <p:nvPr/>
            </p:nvSpPr>
            <p:spPr>
              <a:xfrm>
                <a:off x="652463" y="4213416"/>
                <a:ext cx="8026400" cy="739140"/>
              </a:xfrm>
              <a:prstGeom prst="rect">
                <a:avLst/>
              </a:prstGeom>
              <a:blipFill rotWithShape="1">
                <a:blip r:embed="rId1"/>
                <a:stretch>
                  <a:fillRect l="-4" t="-26" r="4" b="26"/>
                </a:stretch>
              </a:blipFill>
            </p:spPr>
            <p:txBody>
              <a:bodyPr/>
              <a:lstStyle/>
              <a:p>
                <a:r>
                  <a:rPr lang="zh-CN" altLang="en-US">
                    <a:noFill/>
                  </a:rPr>
                  <a:t> </a:t>
                </a:r>
              </a:p>
            </p:txBody>
          </p:sp>
        </mc:Fallback>
      </mc:AlternateContent>
      <p:sp>
        <p:nvSpPr>
          <p:cNvPr id="17" name="Rectangle 16"/>
          <p:cNvSpPr/>
          <p:nvPr/>
        </p:nvSpPr>
        <p:spPr>
          <a:xfrm>
            <a:off x="652463" y="6150293"/>
            <a:ext cx="8026400" cy="400050"/>
          </a:xfrm>
          <a:prstGeom prst="rect">
            <a:avLst/>
          </a:prstGeom>
          <a:noFill/>
        </p:spPr>
        <p:txBody>
          <a:bodyPr>
            <a:spAutoFit/>
          </a:bodyPr>
          <a:lstStyle/>
          <a:p>
            <a:pPr algn="ctr">
              <a:defRPr/>
            </a:pPr>
            <a:r>
              <a:rPr lang="zh-CN" altLang="en-US" sz="2000" b="1" dirty="0">
                <a:latin typeface="微软雅黑" panose="020B0503020204020204" charset="-122"/>
                <a:ea typeface="微软雅黑" panose="020B0503020204020204" charset="-122"/>
                <a:cs typeface="微软雅黑" panose="020B0503020204020204" charset="-122"/>
              </a:rPr>
              <a:t>我们如何才能实现</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rPr>
              <a:t>负啁啾</a:t>
            </a:r>
            <a:r>
              <a:rPr lang="zh-CN" altLang="en-US" sz="2000" b="1" dirty="0">
                <a:latin typeface="微软雅黑" panose="020B0503020204020204" charset="-122"/>
                <a:ea typeface="微软雅黑" panose="020B0503020204020204" charset="-122"/>
                <a:cs typeface="微软雅黑" panose="020B0503020204020204" charset="-122"/>
              </a:rPr>
              <a:t>呢？</a:t>
            </a:r>
            <a:endParaRPr lang="en-US" altLang="zh-CN" sz="2000" b="1" dirty="0">
              <a:latin typeface="微软雅黑" panose="020B0503020204020204" charset="-122"/>
              <a:ea typeface="微软雅黑" panose="020B0503020204020204" charset="-122"/>
              <a:cs typeface="微软雅黑" panose="020B0503020204020204" charset="-122"/>
            </a:endParaRPr>
          </a:p>
        </p:txBody>
      </p:sp>
      <p:sp>
        <p:nvSpPr>
          <p:cNvPr id="23" name="Rectangle 30"/>
          <p:cNvSpPr>
            <a:spLocks noChangeAspect="1" noChangeArrowheads="1"/>
          </p:cNvSpPr>
          <p:nvPr/>
        </p:nvSpPr>
        <p:spPr bwMode="auto">
          <a:xfrm>
            <a:off x="961644" y="1551179"/>
            <a:ext cx="1638300" cy="1333500"/>
          </a:xfrm>
          <a:prstGeom prst="rect">
            <a:avLst/>
          </a:prstGeom>
          <a:solidFill>
            <a:schemeClr val="tx1">
              <a:lumMod val="65000"/>
              <a:lumOff val="35000"/>
            </a:schemeClr>
          </a:solidFill>
          <a:ln>
            <a:noFill/>
          </a:ln>
          <a:effec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36" name="Oval 16"/>
          <p:cNvSpPr>
            <a:spLocks noChangeAspect="1" noChangeArrowheads="1"/>
          </p:cNvSpPr>
          <p:nvPr/>
        </p:nvSpPr>
        <p:spPr bwMode="auto">
          <a:xfrm>
            <a:off x="-301625" y="1914525"/>
            <a:ext cx="228600" cy="52863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63501" name="Rectangle 20"/>
          <p:cNvSpPr>
            <a:spLocks noChangeAspect="1" noChangeArrowheads="1"/>
          </p:cNvSpPr>
          <p:nvPr/>
        </p:nvSpPr>
        <p:spPr bwMode="auto">
          <a:xfrm>
            <a:off x="2603500" y="1582738"/>
            <a:ext cx="596900" cy="1193800"/>
          </a:xfrm>
          <a:prstGeom prst="rect">
            <a:avLst/>
          </a:prstGeom>
          <a:solidFill>
            <a:srgbClr val="C0C0C0"/>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5" name="文本框 4"/>
              <p:cNvSpPr txBox="1"/>
              <p:nvPr/>
            </p:nvSpPr>
            <p:spPr>
              <a:xfrm>
                <a:off x="3200400" y="2832100"/>
                <a:ext cx="2851785" cy="471805"/>
              </a:xfrm>
              <a:prstGeom prst="rect">
                <a:avLst/>
              </a:prstGeom>
              <a:noFill/>
            </p:spPr>
            <p:txBody>
              <a:bodyPr wrap="none" rtlCol="0" anchor="t">
                <a:spAutoFit/>
              </a:bodyPr>
              <a:p>
                <a14:m>
                  <m:oMathPara xmlns:m="http://schemas.openxmlformats.org/officeDocument/2006/math">
                    <m:oMathParaPr>
                      <m:jc m:val="centerGroup"/>
                    </m:oMathParaPr>
                    <m:oMath xmlns:m="http://schemas.openxmlformats.org/officeDocument/2006/math">
                      <m:sSub>
                        <m:sSubPr>
                          <m:ctrlPr>
                            <a:rPr lang="en-US" altLang="en-US" sz="2400" b="1" i="1" dirty="0">
                              <a:solidFill>
                                <a:srgbClr val="00B0F0"/>
                              </a:solidFill>
                              <a:latin typeface="Cambria Math" panose="02040503050406030204" charset="0"/>
                              <a:ea typeface="微软雅黑" panose="020B0503020204020204" charset="-122"/>
                              <a:cs typeface="Cambria Math" panose="02040503050406030204" charset="0"/>
                            </a:rPr>
                          </m:ctrlPr>
                        </m:sSubPr>
                        <m:e>
                          <m:r>
                            <a:rPr lang="en-US" altLang="en-US" sz="2400" b="1" i="1" dirty="0">
                              <a:solidFill>
                                <a:srgbClr val="00B0F0"/>
                              </a:solidFill>
                              <a:latin typeface="Cambria Math" panose="02040503050406030204" charset="0"/>
                              <a:ea typeface="微软雅黑" panose="020B0503020204020204" charset="-122"/>
                              <a:cs typeface="Cambria Math" panose="02040503050406030204" charset="0"/>
                            </a:rPr>
                            <m:t>𝒗</m:t>
                          </m:r>
                        </m:e>
                        <m:sub>
                          <m:r>
                            <a:rPr lang="en-US" altLang="en-US" sz="2400" b="1" dirty="0">
                              <a:solidFill>
                                <a:srgbClr val="00B0F0"/>
                              </a:solidFill>
                              <a:latin typeface="Cambria Math" panose="02040503050406030204" charset="0"/>
                              <a:ea typeface="微软雅黑" panose="020B0503020204020204" charset="-122"/>
                              <a:cs typeface="Cambria Math" panose="02040503050406030204" charset="0"/>
                            </a:rPr>
                            <m:t>𝐠</m:t>
                          </m:r>
                        </m:sub>
                      </m:sSub>
                      <m:d>
                        <m:dPr>
                          <m:ctrlPr>
                            <a:rPr lang="en-US" altLang="en-US" sz="2400" b="1" i="1" dirty="0">
                              <a:solidFill>
                                <a:srgbClr val="00B0F0"/>
                              </a:solidFill>
                              <a:latin typeface="Cambria Math" panose="02040503050406030204" charset="0"/>
                              <a:ea typeface="微软雅黑" panose="020B0503020204020204" charset="-122"/>
                              <a:cs typeface="Cambria Math" panose="02040503050406030204" charset="0"/>
                            </a:rPr>
                          </m:ctrlPr>
                        </m:dPr>
                        <m:e>
                          <m:r>
                            <a:rPr lang="en-US" altLang="en-US" sz="2400" b="1" dirty="0">
                              <a:solidFill>
                                <a:srgbClr val="00B0F0"/>
                              </a:solidFill>
                              <a:latin typeface="Cambria Math" panose="02040503050406030204" charset="0"/>
                              <a:ea typeface="微软雅黑" panose="020B0503020204020204" charset="-122"/>
                              <a:cs typeface="Cambria Math" panose="02040503050406030204" charset="0"/>
                            </a:rPr>
                            <m:t>𝐛𝐥𝐮𝐞</m:t>
                          </m:r>
                        </m:e>
                      </m:d>
                      <m:r>
                        <a:rPr lang="en-US" altLang="en-US" sz="2400" b="1" i="1" dirty="0">
                          <a:latin typeface="Cambria Math" panose="02040503050406030204" charset="0"/>
                          <a:ea typeface="微软雅黑" panose="020B0503020204020204" charset="-122"/>
                          <a:cs typeface="Cambria Math" panose="02040503050406030204" charset="0"/>
                        </a:rPr>
                        <m:t>&lt;</m:t>
                      </m:r>
                      <m:sSub>
                        <m:sSubPr>
                          <m:ctrlPr>
                            <a:rPr lang="en-US" altLang="en-US" sz="2400" b="1" i="1" dirty="0">
                              <a:solidFill>
                                <a:srgbClr val="FF0000"/>
                              </a:solidFill>
                              <a:latin typeface="Cambria Math" panose="02040503050406030204" charset="0"/>
                              <a:ea typeface="微软雅黑" panose="020B0503020204020204" charset="-122"/>
                              <a:cs typeface="Cambria Math" panose="02040503050406030204" charset="0"/>
                            </a:rPr>
                          </m:ctrlPr>
                        </m:sSubPr>
                        <m:e>
                          <m:r>
                            <a:rPr lang="en-US" altLang="en-US" sz="2400" b="1" i="1" dirty="0">
                              <a:solidFill>
                                <a:srgbClr val="FF0000"/>
                              </a:solidFill>
                              <a:latin typeface="Cambria Math" panose="02040503050406030204" charset="0"/>
                              <a:ea typeface="微软雅黑" panose="020B0503020204020204" charset="-122"/>
                              <a:cs typeface="Cambria Math" panose="02040503050406030204" charset="0"/>
                            </a:rPr>
                            <m:t>𝒗</m:t>
                          </m:r>
                        </m:e>
                        <m:sub>
                          <m:r>
                            <a:rPr lang="en-US" altLang="en-US" sz="2400" b="1" dirty="0">
                              <a:solidFill>
                                <a:srgbClr val="FF0000"/>
                              </a:solidFill>
                              <a:latin typeface="Cambria Math" panose="02040503050406030204" charset="0"/>
                              <a:ea typeface="微软雅黑" panose="020B0503020204020204" charset="-122"/>
                              <a:cs typeface="Cambria Math" panose="02040503050406030204" charset="0"/>
                            </a:rPr>
                            <m:t>𝐠</m:t>
                          </m:r>
                        </m:sub>
                      </m:sSub>
                      <m:d>
                        <m:dPr>
                          <m:ctrlPr>
                            <a:rPr lang="en-US" altLang="en-US" sz="2400" b="1" i="1" dirty="0">
                              <a:solidFill>
                                <a:srgbClr val="FF0000"/>
                              </a:solidFill>
                              <a:latin typeface="Cambria Math" panose="02040503050406030204" charset="0"/>
                              <a:ea typeface="微软雅黑" panose="020B0503020204020204" charset="-122"/>
                              <a:cs typeface="Cambria Math" panose="02040503050406030204" charset="0"/>
                            </a:rPr>
                          </m:ctrlPr>
                        </m:dPr>
                        <m:e>
                          <m:r>
                            <a:rPr lang="en-US" altLang="en-US" sz="2400" b="1" dirty="0">
                              <a:solidFill>
                                <a:srgbClr val="FF0000"/>
                              </a:solidFill>
                              <a:latin typeface="Cambria Math" panose="02040503050406030204" charset="0"/>
                              <a:ea typeface="微软雅黑" panose="020B0503020204020204" charset="-122"/>
                              <a:cs typeface="Cambria Math" panose="02040503050406030204" charset="0"/>
                            </a:rPr>
                            <m:t>𝐫𝐞𝐝</m:t>
                          </m:r>
                        </m:e>
                      </m:d>
                    </m:oMath>
                  </m:oMathPara>
                </a14:m>
                <a:endParaRPr lang="en-US" altLang="en-US" sz="2400" b="1" dirty="0">
                  <a:solidFill>
                    <a:srgbClr val="FF0000"/>
                  </a:solidFill>
                  <a:latin typeface="Cambria Math" panose="02040503050406030204" charset="0"/>
                  <a:ea typeface="微软雅黑" panose="020B0503020204020204" charset="-122"/>
                  <a:cs typeface="Cambria Math" panose="02040503050406030204"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3200400" y="2832100"/>
                <a:ext cx="2851785" cy="471805"/>
              </a:xfrm>
              <a:prstGeom prst="rect">
                <a:avLst/>
              </a:prstGeom>
              <a:blipFill rotWithShape="1">
                <a:blip r:embed="rId2"/>
                <a:stretch>
                  <a:fillRect/>
                </a:stretch>
              </a:blipFill>
            </p:spPr>
            <p:txBody>
              <a:bodyPr/>
              <a:lstStyle/>
              <a:p>
                <a:r>
                  <a:rPr lang="zh-CN"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grpId="0" nodeType="withEffect">
                                  <p:stCondLst>
                                    <p:cond delay="0"/>
                                  </p:stCondLst>
                                  <p:childTnLst>
                                    <p:animMotion origin="layout" path="M 5.20833e-05 0 L 0.240885 -0.000555556 " pathEditMode="relative" rAng="0" ptsTypes="">
                                      <p:cBhvr>
                                        <p:cTn id="6" dur="2000" fill="hold"/>
                                        <p:tgtEl>
                                          <p:spTgt spid="36"/>
                                        </p:tgtEl>
                                        <p:attrNameLst>
                                          <p:attrName>ppt_x</p:attrName>
                                          <p:attrName>ppt_y</p:attrName>
                                        </p:attrNameLst>
                                      </p:cBhvr>
                                      <p:rCtr x="162" y="0"/>
                                    </p:animMotion>
                                  </p:childTnLst>
                                </p:cTn>
                              </p:par>
                            </p:childTnLst>
                          </p:cTn>
                        </p:par>
                        <p:par>
                          <p:cTn id="7" fill="hold">
                            <p:stCondLst>
                              <p:cond delay="2000"/>
                            </p:stCondLst>
                            <p:childTnLst>
                              <p:par>
                                <p:cTn id="8" presetID="63" presetClass="path" presetSubtype="0" fill="hold" grpId="0" nodeType="afterEffect">
                                  <p:stCondLst>
                                    <p:cond delay="0"/>
                                  </p:stCondLst>
                                  <p:childTnLst>
                                    <p:animMotion origin="layout" path="M 0.00666667 0.00231462 L 0.258906 0.00231462 " pathEditMode="relative" rAng="0" ptsTypes="">
                                      <p:cBhvr>
                                        <p:cTn id="9" dur="2000" fill="hold"/>
                                        <p:tgtEl>
                                          <p:spTgt spid="33"/>
                                        </p:tgtEl>
                                        <p:attrNameLst>
                                          <p:attrName>ppt_x</p:attrName>
                                          <p:attrName>ppt_y</p:attrName>
                                        </p:attrNameLst>
                                      </p:cBhvr>
                                      <p:rCtr x="126" y="0"/>
                                    </p:animMotion>
                                  </p:childTnLst>
                                </p:cTn>
                              </p:par>
                            </p:childTnLst>
                          </p:cTn>
                        </p:par>
                        <p:par>
                          <p:cTn id="10" fill="hold">
                            <p:stCondLst>
                              <p:cond delay="4000"/>
                            </p:stCondLst>
                            <p:childTnLst>
                              <p:par>
                                <p:cTn id="11" presetID="63" presetClass="path" presetSubtype="0" fill="hold" grpId="0" nodeType="afterEffect">
                                  <p:stCondLst>
                                    <p:cond delay="0"/>
                                  </p:stCondLst>
                                  <p:childTnLst>
                                    <p:animMotion origin="layout" path="M 0 0 L 0.62776 0 " pathEditMode="relative" rAng="0" ptsTypes="">
                                      <p:cBhvr>
                                        <p:cTn id="12" dur="5000" fill="hold"/>
                                        <p:tgtEl>
                                          <p:spTgt spid="28"/>
                                        </p:tgtEl>
                                        <p:attrNameLst>
                                          <p:attrName>ppt_x</p:attrName>
                                          <p:attrName>ppt_y</p:attrName>
                                        </p:attrNameLst>
                                      </p:cBhvr>
                                      <p:rCtr x="28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33" grpId="0" bldLvl="0" animBg="1"/>
      <p:bldP spid="36"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x-none"/>
              <a:t>色散补偿</a:t>
            </a:r>
            <a:endParaRPr lang="zh-CN" altLang="x-none"/>
          </a:p>
        </p:txBody>
      </p:sp>
      <p:grpSp>
        <p:nvGrpSpPr>
          <p:cNvPr id="3" name="组合 2"/>
          <p:cNvGrpSpPr/>
          <p:nvPr/>
        </p:nvGrpSpPr>
        <p:grpSpPr>
          <a:xfrm>
            <a:off x="621665" y="1021715"/>
            <a:ext cx="5514975" cy="2325370"/>
            <a:chOff x="979" y="1609"/>
            <a:chExt cx="8685" cy="3662"/>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90" y="1609"/>
              <a:ext cx="6075" cy="3663"/>
            </a:xfrm>
            <a:prstGeom prst="rect">
              <a:avLst/>
            </a:prstGeom>
          </p:spPr>
        </p:pic>
        <p:sp>
          <p:nvSpPr>
            <p:cNvPr id="8" name="文本框 7"/>
            <p:cNvSpPr txBox="1"/>
            <p:nvPr/>
          </p:nvSpPr>
          <p:spPr>
            <a:xfrm>
              <a:off x="979" y="2933"/>
              <a:ext cx="1728" cy="1016"/>
            </a:xfrm>
            <a:prstGeom prst="rect">
              <a:avLst/>
            </a:prstGeom>
            <a:noFill/>
          </p:spPr>
          <p:txBody>
            <a:bodyPr wrap="none" rtlCol="0">
              <a:spAutoFit/>
            </a:bodyPr>
            <a:p>
              <a:pPr algn="ctr"/>
              <a:r>
                <a:rPr lang="zh-CN" altLang="en-US" b="1" dirty="0" smtClean="0">
                  <a:latin typeface="微软雅黑" panose="020B0503020204020204" charset="-122"/>
                  <a:ea typeface="微软雅黑" panose="020B0503020204020204" charset="-122"/>
                  <a:cs typeface="微软雅黑" panose="020B0503020204020204" charset="-122"/>
                </a:rPr>
                <a:t>光栅对</a:t>
              </a:r>
              <a:endParaRPr lang="en-US" altLang="zh-CN" b="1" dirty="0" smtClean="0">
                <a:latin typeface="微软雅黑" panose="020B0503020204020204" charset="-122"/>
                <a:ea typeface="微软雅黑" panose="020B0503020204020204" charset="-122"/>
                <a:cs typeface="微软雅黑" panose="020B0503020204020204" charset="-122"/>
              </a:endParaRPr>
            </a:p>
            <a:p>
              <a:pPr algn="ctr"/>
              <a:r>
                <a:rPr lang="zh-CN" altLang="en-US" b="1" dirty="0" smtClean="0">
                  <a:latin typeface="微软雅黑" panose="020B0503020204020204" charset="-122"/>
                  <a:ea typeface="微软雅黑" panose="020B0503020204020204" charset="-122"/>
                  <a:cs typeface="微软雅黑" panose="020B0503020204020204" charset="-122"/>
                </a:rPr>
                <a:t>色散</a:t>
              </a:r>
              <a:r>
                <a:rPr lang="zh-CN" altLang="en-US" b="1" dirty="0">
                  <a:latin typeface="微软雅黑" panose="020B0503020204020204" charset="-122"/>
                  <a:ea typeface="微软雅黑" panose="020B0503020204020204" charset="-122"/>
                  <a:cs typeface="微软雅黑" panose="020B0503020204020204" charset="-122"/>
                </a:rPr>
                <a:t>补偿</a:t>
              </a:r>
              <a:endParaRPr lang="zh-CN" altLang="en-US" b="1" dirty="0">
                <a:latin typeface="微软雅黑" panose="020B0503020204020204" charset="-122"/>
                <a:ea typeface="微软雅黑" panose="020B0503020204020204" charset="-122"/>
                <a:cs typeface="微软雅黑" panose="020B0503020204020204" charset="-122"/>
              </a:endParaRPr>
            </a:p>
          </p:txBody>
        </p:sp>
      </p:grpSp>
      <p:grpSp>
        <p:nvGrpSpPr>
          <p:cNvPr id="11" name="组合 10"/>
          <p:cNvGrpSpPr/>
          <p:nvPr/>
        </p:nvGrpSpPr>
        <p:grpSpPr>
          <a:xfrm>
            <a:off x="621433" y="3103396"/>
            <a:ext cx="7174305" cy="1879183"/>
            <a:chOff x="614448" y="3013861"/>
            <a:chExt cx="7174305" cy="1879183"/>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448" y="3013861"/>
              <a:ext cx="7174305" cy="1879183"/>
            </a:xfrm>
            <a:prstGeom prst="rect">
              <a:avLst/>
            </a:prstGeom>
          </p:spPr>
        </p:pic>
        <p:sp>
          <p:nvSpPr>
            <p:cNvPr id="9" name="文本框 8"/>
            <p:cNvSpPr txBox="1"/>
            <p:nvPr/>
          </p:nvSpPr>
          <p:spPr>
            <a:xfrm>
              <a:off x="614825" y="4031270"/>
              <a:ext cx="1097280" cy="645160"/>
            </a:xfrm>
            <a:prstGeom prst="rect">
              <a:avLst/>
            </a:prstGeom>
            <a:noFill/>
          </p:spPr>
          <p:txBody>
            <a:bodyPr wrap="none" rtlCol="0">
              <a:spAutoFit/>
            </a:bodyPr>
            <a:p>
              <a:pPr algn="ctr"/>
              <a:r>
                <a:rPr lang="zh-CN" altLang="en-US" b="1" dirty="0">
                  <a:latin typeface="微软雅黑" panose="020B0503020204020204" charset="-122"/>
                  <a:ea typeface="微软雅黑" panose="020B0503020204020204" charset="-122"/>
                  <a:cs typeface="微软雅黑" panose="020B0503020204020204" charset="-122"/>
                </a:rPr>
                <a:t>棱镜</a:t>
              </a:r>
              <a:r>
                <a:rPr lang="zh-CN" altLang="en-US" b="1" dirty="0" smtClean="0">
                  <a:latin typeface="微软雅黑" panose="020B0503020204020204" charset="-122"/>
                  <a:ea typeface="微软雅黑" panose="020B0503020204020204" charset="-122"/>
                  <a:cs typeface="微软雅黑" panose="020B0503020204020204" charset="-122"/>
                </a:rPr>
                <a:t>对</a:t>
              </a:r>
              <a:endParaRPr lang="en-US" altLang="zh-CN" b="1" dirty="0" smtClean="0">
                <a:latin typeface="微软雅黑" panose="020B0503020204020204" charset="-122"/>
                <a:ea typeface="微软雅黑" panose="020B0503020204020204" charset="-122"/>
                <a:cs typeface="微软雅黑" panose="020B0503020204020204" charset="-122"/>
              </a:endParaRPr>
            </a:p>
            <a:p>
              <a:pPr algn="ctr"/>
              <a:r>
                <a:rPr lang="zh-CN" altLang="en-US" b="1" dirty="0" smtClean="0">
                  <a:latin typeface="微软雅黑" panose="020B0503020204020204" charset="-122"/>
                  <a:ea typeface="微软雅黑" panose="020B0503020204020204" charset="-122"/>
                  <a:cs typeface="微软雅黑" panose="020B0503020204020204" charset="-122"/>
                </a:rPr>
                <a:t>色散</a:t>
              </a:r>
              <a:r>
                <a:rPr lang="zh-CN" altLang="en-US" b="1" dirty="0">
                  <a:latin typeface="微软雅黑" panose="020B0503020204020204" charset="-122"/>
                  <a:ea typeface="微软雅黑" panose="020B0503020204020204" charset="-122"/>
                  <a:cs typeface="微软雅黑" panose="020B0503020204020204" charset="-122"/>
                </a:rPr>
                <a:t>补偿</a:t>
              </a:r>
              <a:endParaRPr lang="zh-CN" altLang="en-US" b="1" dirty="0">
                <a:latin typeface="微软雅黑" panose="020B0503020204020204" charset="-122"/>
                <a:ea typeface="微软雅黑" panose="020B0503020204020204" charset="-122"/>
                <a:cs typeface="微软雅黑" panose="020B0503020204020204" charset="-122"/>
              </a:endParaRPr>
            </a:p>
          </p:txBody>
        </p:sp>
      </p:grpSp>
      <p:grpSp>
        <p:nvGrpSpPr>
          <p:cNvPr id="12" name="组合 11"/>
          <p:cNvGrpSpPr/>
          <p:nvPr/>
        </p:nvGrpSpPr>
        <p:grpSpPr>
          <a:xfrm>
            <a:off x="621951" y="5227717"/>
            <a:ext cx="4794629" cy="1527050"/>
            <a:chOff x="607346" y="5135642"/>
            <a:chExt cx="4794629" cy="152705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045" y="5135642"/>
              <a:ext cx="2415930" cy="1527050"/>
            </a:xfrm>
            <a:prstGeom prst="rect">
              <a:avLst/>
            </a:prstGeom>
          </p:spPr>
        </p:pic>
        <p:sp>
          <p:nvSpPr>
            <p:cNvPr id="10" name="文本框 9"/>
            <p:cNvSpPr txBox="1"/>
            <p:nvPr/>
          </p:nvSpPr>
          <p:spPr>
            <a:xfrm>
              <a:off x="607346" y="5576721"/>
              <a:ext cx="1097280" cy="645160"/>
            </a:xfrm>
            <a:prstGeom prst="rect">
              <a:avLst/>
            </a:prstGeom>
            <a:noFill/>
          </p:spPr>
          <p:txBody>
            <a:bodyPr wrap="none" rtlCol="0">
              <a:spAutoFit/>
            </a:bodyPr>
            <a:p>
              <a:pPr algn="ctr"/>
              <a:r>
                <a:rPr lang="zh-CN" altLang="en-US" b="1" dirty="0" smtClean="0">
                  <a:latin typeface="微软雅黑" panose="020B0503020204020204" charset="-122"/>
                  <a:ea typeface="微软雅黑" panose="020B0503020204020204" charset="-122"/>
                  <a:cs typeface="微软雅黑" panose="020B0503020204020204" charset="-122"/>
                </a:rPr>
                <a:t>啁啾镜</a:t>
              </a:r>
              <a:endParaRPr lang="en-US" altLang="zh-CN" b="1" dirty="0" smtClean="0">
                <a:latin typeface="微软雅黑" panose="020B0503020204020204" charset="-122"/>
                <a:ea typeface="微软雅黑" panose="020B0503020204020204" charset="-122"/>
                <a:cs typeface="微软雅黑" panose="020B0503020204020204" charset="-122"/>
              </a:endParaRPr>
            </a:p>
            <a:p>
              <a:pPr algn="ctr"/>
              <a:r>
                <a:rPr lang="zh-CN" altLang="en-US" b="1" dirty="0" smtClean="0">
                  <a:latin typeface="微软雅黑" panose="020B0503020204020204" charset="-122"/>
                  <a:ea typeface="微软雅黑" panose="020B0503020204020204" charset="-122"/>
                  <a:cs typeface="微软雅黑" panose="020B0503020204020204" charset="-122"/>
                </a:rPr>
                <a:t>色散</a:t>
              </a:r>
              <a:r>
                <a:rPr lang="zh-CN" altLang="en-US" b="1" dirty="0">
                  <a:latin typeface="微软雅黑" panose="020B0503020204020204" charset="-122"/>
                  <a:ea typeface="微软雅黑" panose="020B0503020204020204" charset="-122"/>
                  <a:cs typeface="微软雅黑" panose="020B0503020204020204" charset="-122"/>
                </a:rPr>
                <a:t>补偿</a:t>
              </a:r>
              <a:endParaRPr lang="zh-CN" altLang="en-US" b="1" dirty="0">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B2B2B2"/>
        </a:solidFill>
        <a:effectLst/>
      </p:bgPr>
    </p:bg>
    <p:spTree>
      <p:nvGrpSpPr>
        <p:cNvPr id="1" name=""/>
        <p:cNvGrpSpPr/>
        <p:nvPr/>
      </p:nvGrpSpPr>
      <p:grpSpPr/>
      <p:sp>
        <p:nvSpPr>
          <p:cNvPr id="2" name="标题 1"/>
          <p:cNvSpPr>
            <a:spLocks noGrp="1"/>
          </p:cNvSpPr>
          <p:nvPr>
            <p:ph type="title"/>
          </p:nvPr>
        </p:nvSpPr>
        <p:spPr/>
        <p:txBody>
          <a:bodyPr/>
          <a:p>
            <a:r>
              <a:rPr lang="zh-CN" altLang="en-US"/>
              <a:t>双棱镜脉冲压缩器</a:t>
            </a:r>
            <a:endParaRPr lang="zh-CN" altLang="en-US"/>
          </a:p>
        </p:txBody>
      </p:sp>
      <p:sp>
        <p:nvSpPr>
          <p:cNvPr id="5" name="Text Box 20"/>
          <p:cNvSpPr txBox="1">
            <a:spLocks noChangeArrowheads="1"/>
          </p:cNvSpPr>
          <p:nvPr/>
        </p:nvSpPr>
        <p:spPr bwMode="auto">
          <a:xfrm>
            <a:off x="7454900" y="4775200"/>
            <a:ext cx="107569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zh-CN" altLang="en-US">
                <a:solidFill>
                  <a:srgbClr val="000000"/>
                </a:solidFill>
                <a:latin typeface="微软雅黑" panose="020B0503020204020204" charset="-122"/>
                <a:ea typeface="微软雅黑" panose="020B0503020204020204" charset="-122"/>
                <a:cs typeface="微软雅黑" panose="020B0503020204020204" charset="-122"/>
              </a:rPr>
              <a:t>反射镜</a:t>
            </a:r>
            <a:endParaRPr lang="zh-CN" altLang="en-US">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6" name="Line 22"/>
          <p:cNvSpPr>
            <a:spLocks noChangeShapeType="1"/>
          </p:cNvSpPr>
          <p:nvPr/>
        </p:nvSpPr>
        <p:spPr bwMode="auto">
          <a:xfrm>
            <a:off x="3505200" y="3357563"/>
            <a:ext cx="850900" cy="0"/>
          </a:xfrm>
          <a:prstGeom prst="line">
            <a:avLst/>
          </a:prstGeom>
          <a:noFill/>
          <a:ln w="57150">
            <a:solidFill>
              <a:schemeClr val="bg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7" name="Line 23"/>
          <p:cNvSpPr>
            <a:spLocks noChangeShapeType="1"/>
          </p:cNvSpPr>
          <p:nvPr/>
        </p:nvSpPr>
        <p:spPr bwMode="auto">
          <a:xfrm>
            <a:off x="3086100" y="3810000"/>
            <a:ext cx="1549400" cy="0"/>
          </a:xfrm>
          <a:prstGeom prst="line">
            <a:avLst/>
          </a:prstGeom>
          <a:noFill/>
          <a:ln w="571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8" name="Rectangle 24"/>
          <p:cNvSpPr>
            <a:spLocks noChangeArrowheads="1"/>
          </p:cNvSpPr>
          <p:nvPr/>
        </p:nvSpPr>
        <p:spPr bwMode="auto">
          <a:xfrm>
            <a:off x="5930900" y="5041900"/>
            <a:ext cx="1371600" cy="127000"/>
          </a:xfrm>
          <a:prstGeom prst="rect">
            <a:avLst/>
          </a:prstGeom>
          <a:solidFill>
            <a:srgbClr val="8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9" name="Rectangle 25"/>
          <p:cNvSpPr>
            <a:spLocks noChangeArrowheads="1"/>
          </p:cNvSpPr>
          <p:nvPr/>
        </p:nvSpPr>
        <p:spPr bwMode="auto">
          <a:xfrm>
            <a:off x="5943600" y="4773613"/>
            <a:ext cx="1371600" cy="369887"/>
          </a:xfrm>
          <a:prstGeom prst="rect">
            <a:avLst/>
          </a:prstGeom>
          <a:gradFill rotWithShape="1">
            <a:gsLst>
              <a:gs pos="0">
                <a:srgbClr val="EE3F17"/>
              </a:gs>
              <a:gs pos="27000">
                <a:srgbClr val="FFFF00"/>
              </a:gs>
              <a:gs pos="52000">
                <a:srgbClr val="1A8D48"/>
              </a:gs>
              <a:gs pos="73000">
                <a:srgbClr val="0819FB"/>
              </a:gs>
              <a:gs pos="100000">
                <a:srgbClr val="A603A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pic>
        <p:nvPicPr>
          <p:cNvPr id="10" name="Picture 27" descr="Dispersed beam (less)"/>
          <p:cNvPicPr>
            <a:picLocks noChangeAspect="1" noChangeArrowheads="1"/>
          </p:cNvPicPr>
          <p:nvPr/>
        </p:nvPicPr>
        <p:blipFill>
          <a:blip r:embed="rId1"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rot="7641635">
            <a:off x="5064125" y="3463925"/>
            <a:ext cx="508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28"/>
          <p:cNvSpPr>
            <a:spLocks noChangeArrowheads="1"/>
          </p:cNvSpPr>
          <p:nvPr/>
        </p:nvSpPr>
        <p:spPr bwMode="auto">
          <a:xfrm rot="1555494">
            <a:off x="4065588" y="3689350"/>
            <a:ext cx="809625" cy="730250"/>
          </a:xfrm>
          <a:prstGeom prst="triangle">
            <a:avLst>
              <a:gd name="adj" fmla="val 50000"/>
            </a:avLst>
          </a:prstGeom>
          <a:solidFill>
            <a:srgbClr val="B2B2B2"/>
          </a:solidFill>
          <a:ln w="285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2" name="AutoShape 29"/>
          <p:cNvSpPr>
            <a:spLocks noChangeArrowheads="1"/>
          </p:cNvSpPr>
          <p:nvPr/>
        </p:nvSpPr>
        <p:spPr bwMode="auto">
          <a:xfrm rot="1555494" flipH="1" flipV="1">
            <a:off x="5627688" y="4527550"/>
            <a:ext cx="809625" cy="730250"/>
          </a:xfrm>
          <a:prstGeom prst="triangle">
            <a:avLst>
              <a:gd name="adj" fmla="val 50000"/>
            </a:avLst>
          </a:prstGeom>
          <a:solidFill>
            <a:srgbClr val="B2B2B2"/>
          </a:solidFill>
          <a:ln w="285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3" name="Oval 37"/>
          <p:cNvSpPr>
            <a:spLocks noChangeAspect="1" noChangeArrowheads="1"/>
          </p:cNvSpPr>
          <p:nvPr/>
        </p:nvSpPr>
        <p:spPr bwMode="auto">
          <a:xfrm>
            <a:off x="3152775" y="3970338"/>
            <a:ext cx="228600" cy="528637"/>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4" name="Oval 38"/>
          <p:cNvSpPr>
            <a:spLocks noChangeAspect="1" noChangeArrowheads="1"/>
          </p:cNvSpPr>
          <p:nvPr/>
        </p:nvSpPr>
        <p:spPr bwMode="auto">
          <a:xfrm>
            <a:off x="1622425" y="3094038"/>
            <a:ext cx="1752600" cy="528637"/>
          </a:xfrm>
          <a:prstGeom prst="ellipse">
            <a:avLst/>
          </a:prstGeom>
          <a:gradFill rotWithShape="1">
            <a:gsLst>
              <a:gs pos="0">
                <a:srgbClr val="A603AB"/>
              </a:gs>
              <a:gs pos="31000">
                <a:srgbClr val="0819FB"/>
              </a:gs>
              <a:gs pos="50000">
                <a:srgbClr val="1A8D48"/>
              </a:gs>
              <a:gs pos="71001">
                <a:srgbClr val="FFFF00"/>
              </a:gs>
              <a:gs pos="100000">
                <a:srgbClr val="EE3F17"/>
              </a:gs>
            </a:gsLst>
            <a:lin ang="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5" name="Rectangle 39"/>
          <p:cNvSpPr>
            <a:spLocks noChangeArrowheads="1"/>
          </p:cNvSpPr>
          <p:nvPr/>
        </p:nvSpPr>
        <p:spPr bwMode="auto">
          <a:xfrm>
            <a:off x="7226300" y="4610100"/>
            <a:ext cx="203200" cy="698500"/>
          </a:xfrm>
          <a:prstGeom prst="rect">
            <a:avLst/>
          </a:prstGeom>
          <a:solidFill>
            <a:schemeClr val="bg2"/>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16" name="Line 40"/>
          <p:cNvSpPr>
            <a:spLocks noChangeShapeType="1"/>
          </p:cNvSpPr>
          <p:nvPr/>
        </p:nvSpPr>
        <p:spPr bwMode="auto">
          <a:xfrm flipH="1">
            <a:off x="2197100" y="4235450"/>
            <a:ext cx="850900" cy="0"/>
          </a:xfrm>
          <a:prstGeom prst="line">
            <a:avLst/>
          </a:prstGeom>
          <a:noFill/>
          <a:ln w="57150">
            <a:solidFill>
              <a:schemeClr val="bg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17" name="Text Box 41"/>
          <p:cNvSpPr txBox="1">
            <a:spLocks noChangeArrowheads="1"/>
          </p:cNvSpPr>
          <p:nvPr/>
        </p:nvSpPr>
        <p:spPr bwMode="auto">
          <a:xfrm>
            <a:off x="636588" y="5953125"/>
            <a:ext cx="6337300" cy="39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indent="-342900">
              <a:spcBef>
                <a:spcPct val="50000"/>
              </a:spcBef>
              <a:buClr>
                <a:srgbClr val="4472C4"/>
              </a:buClr>
              <a:buFont typeface="Wingdings" panose="05000000000000000000" pitchFamily="2" charset="2"/>
              <a:buChar char="Ø"/>
            </a:pPr>
            <a:r>
              <a:rPr lang="zh-CN" altLang="en-US" sz="2000" b="1" dirty="0">
                <a:latin typeface="微软雅黑" panose="020B0503020204020204" charset="-122"/>
                <a:ea typeface="微软雅黑" panose="020B0503020204020204" charset="-122"/>
                <a:cs typeface="微软雅黑" panose="020B0503020204020204" charset="-122"/>
              </a:rPr>
              <a:t>该设计更利于在激光器中搭建。</a:t>
            </a:r>
            <a:endParaRPr lang="en-US" altLang="en-US" sz="2000" b="1" dirty="0">
              <a:latin typeface="微软雅黑" panose="020B0503020204020204" charset="-122"/>
              <a:ea typeface="微软雅黑" panose="020B0503020204020204" charset="-122"/>
              <a:cs typeface="微软雅黑" panose="020B0503020204020204" charset="-122"/>
            </a:endParaRPr>
          </a:p>
        </p:txBody>
      </p:sp>
      <p:sp>
        <p:nvSpPr>
          <p:cNvPr id="18" name="Text Box 42"/>
          <p:cNvSpPr txBox="1">
            <a:spLocks noChangeArrowheads="1"/>
          </p:cNvSpPr>
          <p:nvPr/>
        </p:nvSpPr>
        <p:spPr bwMode="auto">
          <a:xfrm>
            <a:off x="1574800" y="2628899"/>
            <a:ext cx="302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zh-CN" altLang="en-US" b="1" dirty="0" smtClean="0">
                <a:solidFill>
                  <a:srgbClr val="000000"/>
                </a:solidFill>
                <a:latin typeface="微软雅黑" panose="020B0503020204020204" charset="-122"/>
                <a:cs typeface="微软雅黑" panose="020B0503020204020204" charset="-122"/>
              </a:rPr>
              <a:t>未压缩的入射脉冲</a:t>
            </a:r>
            <a:endParaRPr lang="en-US" altLang="en-US"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9" name="Text Box 43"/>
          <p:cNvSpPr txBox="1">
            <a:spLocks noChangeArrowheads="1"/>
          </p:cNvSpPr>
          <p:nvPr/>
        </p:nvSpPr>
        <p:spPr bwMode="auto">
          <a:xfrm>
            <a:off x="2197100" y="4525962"/>
            <a:ext cx="302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zh-CN" altLang="en-US" b="1" dirty="0" smtClean="0">
                <a:solidFill>
                  <a:srgbClr val="000000"/>
                </a:solidFill>
                <a:latin typeface="微软雅黑" panose="020B0503020204020204" charset="-122"/>
                <a:cs typeface="微软雅黑" panose="020B0503020204020204" charset="-122"/>
              </a:rPr>
              <a:t>压缩后的出射脉冲</a:t>
            </a:r>
            <a:endParaRPr lang="en-US" altLang="en-US"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0" name="TextBox 1"/>
          <p:cNvSpPr txBox="1">
            <a:spLocks noChangeArrowheads="1"/>
          </p:cNvSpPr>
          <p:nvPr/>
        </p:nvSpPr>
        <p:spPr bwMode="auto">
          <a:xfrm>
            <a:off x="5759451" y="2254250"/>
            <a:ext cx="233299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b="1" dirty="0">
                <a:latin typeface="微软雅黑" panose="020B0503020204020204" charset="-122"/>
                <a:cs typeface="微软雅黑" panose="020B0503020204020204" charset="-122"/>
              </a:rPr>
              <a:t>通过将这个棱镜移进或移出光束来调整</a:t>
            </a:r>
            <a:r>
              <a:rPr lang="zh-CN" altLang="en-US" b="1" dirty="0" smtClean="0">
                <a:latin typeface="微软雅黑" panose="020B0503020204020204" charset="-122"/>
                <a:cs typeface="微软雅黑" panose="020B0503020204020204" charset="-122"/>
              </a:rPr>
              <a:t>负色散的</a:t>
            </a:r>
            <a:r>
              <a:rPr lang="zh-CN" altLang="en-US" b="1" dirty="0">
                <a:latin typeface="微软雅黑" panose="020B0503020204020204" charset="-122"/>
                <a:cs typeface="微软雅黑" panose="020B0503020204020204" charset="-122"/>
              </a:rPr>
              <a:t>量</a:t>
            </a:r>
            <a:r>
              <a:rPr lang="zh-CN" altLang="en-US" b="1" dirty="0" smtClean="0">
                <a:latin typeface="微软雅黑" panose="020B0503020204020204" charset="-122"/>
                <a:cs typeface="微软雅黑" panose="020B0503020204020204" charset="-122"/>
              </a:rPr>
              <a:t>。光通过更多</a:t>
            </a:r>
            <a:r>
              <a:rPr lang="zh-CN" altLang="en-US" b="1" dirty="0">
                <a:latin typeface="微软雅黑" panose="020B0503020204020204" charset="-122"/>
                <a:cs typeface="微软雅黑" panose="020B0503020204020204" charset="-122"/>
              </a:rPr>
              <a:t>的玻璃意味着更少的</a:t>
            </a:r>
            <a:r>
              <a:rPr lang="zh-CN" altLang="en-US" b="1" dirty="0" smtClean="0">
                <a:latin typeface="微软雅黑" panose="020B0503020204020204" charset="-122"/>
                <a:cs typeface="微软雅黑" panose="020B0503020204020204" charset="-122"/>
              </a:rPr>
              <a:t>负色散。</a:t>
            </a:r>
            <a:endParaRPr lang="en-US" altLang="en-US" b="1" dirty="0">
              <a:solidFill>
                <a:srgbClr val="000000"/>
              </a:solidFill>
              <a:latin typeface="微软雅黑" panose="020B0503020204020204" charset="-122"/>
              <a:ea typeface="微软雅黑" panose="020B0503020204020204" charset="-122"/>
              <a:cs typeface="微软雅黑" panose="020B0503020204020204" charset="-122"/>
            </a:endParaRPr>
          </a:p>
        </p:txBody>
      </p:sp>
      <p:cxnSp>
        <p:nvCxnSpPr>
          <p:cNvPr id="21" name="Straight Arrow Connector 3"/>
          <p:cNvCxnSpPr>
            <a:cxnSpLocks noChangeShapeType="1"/>
          </p:cNvCxnSpPr>
          <p:nvPr/>
        </p:nvCxnSpPr>
        <p:spPr bwMode="auto">
          <a:xfrm flipH="1">
            <a:off x="4838700" y="3081338"/>
            <a:ext cx="933450" cy="528637"/>
          </a:xfrm>
          <a:prstGeom prst="straightConnector1">
            <a:avLst/>
          </a:prstGeom>
          <a:noFill/>
          <a:ln w="19050" algn="ctr">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Rectangle 4"/>
          <p:cNvSpPr>
            <a:spLocks noChangeArrowheads="1"/>
          </p:cNvSpPr>
          <p:nvPr/>
        </p:nvSpPr>
        <p:spPr bwMode="auto">
          <a:xfrm>
            <a:off x="636588" y="1298575"/>
            <a:ext cx="755015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Clr>
                <a:srgbClr val="4472C4"/>
              </a:buClr>
              <a:buFont typeface="Wingdings" panose="05000000000000000000" pitchFamily="2" charset="2"/>
              <a:buChar char="Ø"/>
            </a:pPr>
            <a:r>
              <a:rPr lang="zh-CN" altLang="en-US" sz="2000" b="1" dirty="0">
                <a:latin typeface="微软雅黑" panose="020B0503020204020204" charset="-122"/>
                <a:ea typeface="微软雅黑" panose="020B0503020204020204" charset="-122"/>
                <a:cs typeface="微软雅黑" panose="020B0503020204020204" charset="-122"/>
              </a:rPr>
              <a:t>在后端加一个反射镜，使光反射回前两个棱镜，也可以实现脉冲压缩，而且便于搭建。</a:t>
            </a:r>
            <a:endParaRPr lang="en-US" altLang="en-US" sz="20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64" presetClass="path" presetSubtype="0" accel="50000" decel="50000" fill="hold" grpId="0" nodeType="clickEffect">
                                  <p:stCondLst>
                                    <p:cond delay="0"/>
                                  </p:stCondLst>
                                  <p:childTnLst>
                                    <p:animMotion origin="layout" path="M 1.11111E-6 -3.7037E-6 L 0.01319 -0.03657 " pathEditMode="relative" rAng="0" ptsTypes="AA">
                                      <p:cBhvr>
                                        <p:cTn id="14" dur="2000" fill="hold"/>
                                        <p:tgtEl>
                                          <p:spTgt spid="11"/>
                                        </p:tgtEl>
                                        <p:attrNameLst>
                                          <p:attrName>ppt_x</p:attrName>
                                          <p:attrName>ppt_y</p:attrName>
                                        </p:attrNameLst>
                                      </p:cBhvr>
                                      <p:rCtr x="660" y="-1829"/>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7" grpId="0" bldLvl="0" animBg="1"/>
      <p:bldP spid="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掺钛蓝宝石激光器</a:t>
            </a:r>
            <a:endParaRPr lang="zh-CN" altLang="en-US"/>
          </a:p>
        </p:txBody>
      </p:sp>
      <p:sp>
        <p:nvSpPr>
          <p:cNvPr id="71683" name="Text Box 3"/>
          <p:cNvSpPr txBox="1">
            <a:spLocks noChangeArrowheads="1"/>
          </p:cNvSpPr>
          <p:nvPr/>
        </p:nvSpPr>
        <p:spPr bwMode="auto">
          <a:xfrm>
            <a:off x="533421" y="1260856"/>
            <a:ext cx="7035123" cy="39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indent="-342900">
              <a:spcBef>
                <a:spcPct val="50000"/>
              </a:spcBef>
              <a:buClr>
                <a:srgbClr val="4472C4"/>
              </a:buClr>
              <a:buFont typeface="Wingdings" panose="05000000000000000000" pitchFamily="2" charset="2"/>
              <a:buChar char="Ø"/>
            </a:pPr>
            <a:r>
              <a:rPr lang="zh-CN" altLang="en-US" sz="2000" b="1" dirty="0" smtClean="0">
                <a:latin typeface="微软雅黑" panose="020B0503020204020204" charset="-122"/>
                <a:ea typeface="微软雅黑" panose="020B0503020204020204" charset="-122"/>
                <a:cs typeface="微软雅黑" panose="020B0503020204020204" charset="-122"/>
              </a:rPr>
              <a:t>在掺钛蓝宝石和反射镜之间加入一对棱镜来补偿色散。</a:t>
            </a:r>
            <a:endParaRPr lang="en-US" altLang="en-US" sz="2000" b="1" dirty="0">
              <a:latin typeface="微软雅黑" panose="020B0503020204020204" charset="-122"/>
              <a:ea typeface="微软雅黑" panose="020B0503020204020204" charset="-122"/>
              <a:cs typeface="微软雅黑" panose="020B0503020204020204" charset="-122"/>
            </a:endParaRPr>
          </a:p>
        </p:txBody>
      </p:sp>
      <p:sp>
        <p:nvSpPr>
          <p:cNvPr id="33796" name="Text Box 4"/>
          <p:cNvSpPr txBox="1">
            <a:spLocks noChangeArrowheads="1"/>
          </p:cNvSpPr>
          <p:nvPr/>
        </p:nvSpPr>
        <p:spPr bwMode="auto">
          <a:xfrm>
            <a:off x="533400" y="5397500"/>
            <a:ext cx="8140700" cy="1322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indent="-342900">
              <a:buClr>
                <a:srgbClr val="4472C4"/>
              </a:buClr>
              <a:buFont typeface="Wingdings" panose="05000000000000000000" pitchFamily="2" charset="2"/>
              <a:buChar char="Ø"/>
            </a:pPr>
            <a:r>
              <a:rPr lang="zh-CN" altLang="en-US" sz="2000" b="1" dirty="0">
                <a:latin typeface="微软雅黑" panose="020B0503020204020204" charset="-122"/>
                <a:cs typeface="微软雅黑" panose="020B0503020204020204" charset="-122"/>
              </a:rPr>
              <a:t>这是目前超快光学领域</a:t>
            </a:r>
            <a:r>
              <a:rPr lang="zh-CN" altLang="en-US" sz="2000" b="1" dirty="0" smtClean="0">
                <a:latin typeface="微软雅黑" panose="020B0503020204020204" charset="-122"/>
                <a:cs typeface="微软雅黑" panose="020B0503020204020204" charset="-122"/>
              </a:rPr>
              <a:t>的“主力”激光器，具有非常宽的增益带宽</a:t>
            </a:r>
            <a:r>
              <a:rPr lang="zh-CN" altLang="en-US" sz="2000" b="1" dirty="0">
                <a:latin typeface="微软雅黑" panose="020B0503020204020204" charset="-122"/>
                <a:cs typeface="微软雅黑" panose="020B0503020204020204" charset="-122"/>
              </a:rPr>
              <a:t>。</a:t>
            </a:r>
            <a:endParaRPr lang="zh-CN" altLang="en-US" sz="2000" b="1" dirty="0">
              <a:latin typeface="微软雅黑" panose="020B0503020204020204" charset="-122"/>
              <a:cs typeface="微软雅黑" panose="020B0503020204020204" charset="-122"/>
            </a:endParaRPr>
          </a:p>
          <a:p>
            <a:pPr marL="342900" indent="-342900">
              <a:buClr>
                <a:srgbClr val="4472C4"/>
              </a:buClr>
              <a:buFont typeface="Wingdings" panose="05000000000000000000" pitchFamily="2" charset="2"/>
              <a:buChar char="Ø"/>
            </a:pPr>
            <a:r>
              <a:rPr lang="zh-CN" altLang="en-US" sz="2000" b="1" dirty="0">
                <a:latin typeface="微软雅黑" panose="020B0503020204020204" charset="-122"/>
                <a:cs typeface="微软雅黑" panose="020B0503020204020204" charset="-122"/>
              </a:rPr>
              <a:t>典型特性：波长</a:t>
            </a:r>
            <a:r>
              <a:rPr lang="en-US" altLang="zh-CN" sz="2000" b="1" dirty="0">
                <a:latin typeface="微软雅黑" panose="020B0503020204020204" charset="-122"/>
                <a:cs typeface="微软雅黑" panose="020B0503020204020204" charset="-122"/>
              </a:rPr>
              <a:t>800nm</a:t>
            </a:r>
            <a:r>
              <a:rPr lang="zh-CN" altLang="en-US" sz="2000" b="1" dirty="0">
                <a:latin typeface="微软雅黑" panose="020B0503020204020204" charset="-122"/>
                <a:cs typeface="微软雅黑" panose="020B0503020204020204" charset="-122"/>
              </a:rPr>
              <a:t>，脉冲长度</a:t>
            </a:r>
            <a:r>
              <a:rPr lang="en-US" altLang="zh-CN" sz="2000" b="1" dirty="0">
                <a:latin typeface="微软雅黑" panose="020B0503020204020204" charset="-122"/>
                <a:cs typeface="微软雅黑" panose="020B0503020204020204" charset="-122"/>
              </a:rPr>
              <a:t>100fs</a:t>
            </a:r>
            <a:r>
              <a:rPr lang="zh-CN" altLang="en-US" sz="2000" b="1" dirty="0">
                <a:latin typeface="微软雅黑" panose="020B0503020204020204" charset="-122"/>
                <a:cs typeface="微软雅黑" panose="020B0503020204020204" charset="-122"/>
              </a:rPr>
              <a:t>，脉冲能量</a:t>
            </a:r>
            <a:r>
              <a:rPr lang="en-US" altLang="zh-CN" sz="2000" b="1" dirty="0">
                <a:latin typeface="微软雅黑" panose="020B0503020204020204" charset="-122"/>
                <a:cs typeface="微软雅黑" panose="020B0503020204020204" charset="-122"/>
              </a:rPr>
              <a:t>1nJ</a:t>
            </a:r>
            <a:r>
              <a:rPr lang="zh-CN" altLang="en-US" sz="2000" b="1" dirty="0" smtClean="0">
                <a:latin typeface="微软雅黑" panose="020B0503020204020204" charset="-122"/>
                <a:cs typeface="微软雅黑" panose="020B0503020204020204" charset="-122"/>
              </a:rPr>
              <a:t>，重复频率</a:t>
            </a:r>
            <a:r>
              <a:rPr lang="en-US" altLang="zh-CN" sz="2000" b="1" dirty="0" smtClean="0">
                <a:latin typeface="微软雅黑" panose="020B0503020204020204" charset="-122"/>
                <a:cs typeface="微软雅黑" panose="020B0503020204020204" charset="-122"/>
              </a:rPr>
              <a:t>100MHz</a:t>
            </a:r>
            <a:r>
              <a:rPr lang="zh-CN" altLang="en-US" sz="2000" b="1" dirty="0">
                <a:latin typeface="微软雅黑" panose="020B0503020204020204" charset="-122"/>
                <a:cs typeface="微软雅黑" panose="020B0503020204020204" charset="-122"/>
              </a:rPr>
              <a:t>。</a:t>
            </a:r>
            <a:endParaRPr lang="zh-CN" altLang="en-US" sz="2000" b="1" dirty="0">
              <a:latin typeface="微软雅黑" panose="020B0503020204020204" charset="-122"/>
              <a:cs typeface="微软雅黑" panose="020B0503020204020204" charset="-122"/>
            </a:endParaRPr>
          </a:p>
          <a:p>
            <a:pPr marL="342900" indent="-342900">
              <a:buClr>
                <a:srgbClr val="4472C4"/>
              </a:buClr>
              <a:buFont typeface="Wingdings" panose="05000000000000000000" pitchFamily="2" charset="2"/>
              <a:buChar char="Ø"/>
            </a:pPr>
            <a:r>
              <a:rPr lang="en-US" altLang="zh-CN" sz="2000" b="1" dirty="0">
                <a:latin typeface="微软雅黑" panose="020B0503020204020204" charset="-122"/>
                <a:cs typeface="微软雅黑" panose="020B0503020204020204" charset="-122"/>
              </a:rPr>
              <a:t>Ti:sapphire</a:t>
            </a:r>
            <a:r>
              <a:rPr lang="zh-CN" altLang="en-US" sz="2000" b="1" dirty="0">
                <a:latin typeface="微软雅黑" panose="020B0503020204020204" charset="-122"/>
                <a:cs typeface="微软雅黑" panose="020B0503020204020204" charset="-122"/>
              </a:rPr>
              <a:t>晶体：同时担任增益介质、克尔棱镜、有效空间选择。</a:t>
            </a:r>
            <a:endParaRPr lang="zh-CN" altLang="en-US" sz="2000" b="1" dirty="0">
              <a:latin typeface="微软雅黑" panose="020B0503020204020204" charset="-122"/>
              <a:cs typeface="微软雅黑" panose="020B0503020204020204" charset="-122"/>
            </a:endParaRPr>
          </a:p>
        </p:txBody>
      </p:sp>
      <p:grpSp>
        <p:nvGrpSpPr>
          <p:cNvPr id="71685" name="Group 1"/>
          <p:cNvGrpSpPr/>
          <p:nvPr/>
        </p:nvGrpSpPr>
        <p:grpSpPr bwMode="auto">
          <a:xfrm>
            <a:off x="1016000" y="2476500"/>
            <a:ext cx="7099300" cy="2616200"/>
            <a:chOff x="1016000" y="2476500"/>
            <a:chExt cx="7099300" cy="2616200"/>
          </a:xfrm>
        </p:grpSpPr>
        <p:sp>
          <p:nvSpPr>
            <p:cNvPr id="71687" name="Rectangle 6"/>
            <p:cNvSpPr>
              <a:spLocks noChangeArrowheads="1"/>
            </p:cNvSpPr>
            <p:nvPr/>
          </p:nvSpPr>
          <p:spPr bwMode="auto">
            <a:xfrm>
              <a:off x="1016000" y="2476500"/>
              <a:ext cx="7099300" cy="2616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688" name="Line 7"/>
            <p:cNvSpPr>
              <a:spLocks noChangeShapeType="1"/>
            </p:cNvSpPr>
            <p:nvPr/>
          </p:nvSpPr>
          <p:spPr bwMode="auto">
            <a:xfrm flipH="1">
              <a:off x="1501775" y="3873500"/>
              <a:ext cx="2549525" cy="0"/>
            </a:xfrm>
            <a:prstGeom prst="line">
              <a:avLst/>
            </a:prstGeom>
            <a:noFill/>
            <a:ln w="152400">
              <a:solidFill>
                <a:srgbClr val="FF66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71689" name="AutoShape 11"/>
            <p:cNvSpPr>
              <a:spLocks noChangeArrowheads="1"/>
            </p:cNvSpPr>
            <p:nvPr/>
          </p:nvSpPr>
          <p:spPr bwMode="auto">
            <a:xfrm rot="14737945" flipH="1" flipV="1">
              <a:off x="3238500" y="3914776"/>
              <a:ext cx="217487" cy="671512"/>
            </a:xfrm>
            <a:prstGeom prst="triangle">
              <a:avLst>
                <a:gd name="adj" fmla="val 50000"/>
              </a:avLst>
            </a:prstGeom>
            <a:solidFill>
              <a:srgbClr val="FF6600"/>
            </a:solidFill>
            <a:ln>
              <a:noFill/>
            </a:ln>
            <a:effectLst/>
            <a:extLs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690" name="AutoShape 12"/>
            <p:cNvSpPr>
              <a:spLocks noChangeArrowheads="1"/>
            </p:cNvSpPr>
            <p:nvPr/>
          </p:nvSpPr>
          <p:spPr bwMode="auto">
            <a:xfrm rot="3937945" flipV="1">
              <a:off x="3673475" y="3732213"/>
              <a:ext cx="217487" cy="649288"/>
            </a:xfrm>
            <a:prstGeom prst="triangle">
              <a:avLst>
                <a:gd name="adj" fmla="val 50000"/>
              </a:avLst>
            </a:prstGeom>
            <a:solidFill>
              <a:srgbClr val="FF6600"/>
            </a:solidFill>
            <a:ln>
              <a:noFill/>
            </a:ln>
            <a:effectLst/>
            <a:extLs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691" name="Rectangle 13"/>
            <p:cNvSpPr>
              <a:spLocks noChangeArrowheads="1"/>
            </p:cNvSpPr>
            <p:nvPr/>
          </p:nvSpPr>
          <p:spPr bwMode="auto">
            <a:xfrm rot="284797">
              <a:off x="3494088" y="4019550"/>
              <a:ext cx="119062" cy="274638"/>
            </a:xfrm>
            <a:prstGeom prst="rect">
              <a:avLst/>
            </a:prstGeom>
            <a:solidFill>
              <a:srgbClr val="FF99FF"/>
            </a:solidFill>
            <a:ln w="2857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692" name="Text Box 17"/>
            <p:cNvSpPr txBox="1">
              <a:spLocks noChangeArrowheads="1"/>
            </p:cNvSpPr>
            <p:nvPr/>
          </p:nvSpPr>
          <p:spPr bwMode="auto">
            <a:xfrm>
              <a:off x="2694964" y="2743406"/>
              <a:ext cx="1636712"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dirty="0" err="1">
                  <a:solidFill>
                    <a:srgbClr val="000000"/>
                  </a:solidFill>
                  <a:latin typeface="微软雅黑" panose="020B0503020204020204" charset="-122"/>
                  <a:ea typeface="微软雅黑" panose="020B0503020204020204" charset="-122"/>
                  <a:cs typeface="微软雅黑" panose="020B0503020204020204" charset="-122"/>
                </a:rPr>
                <a:t>Ti:Sapphire</a:t>
              </a:r>
              <a:r>
                <a:rPr lang="en-US" altLang="en-US" dirty="0">
                  <a:solidFill>
                    <a:srgbClr val="000000"/>
                  </a:solidFill>
                  <a:latin typeface="微软雅黑" panose="020B0503020204020204" charset="-122"/>
                  <a:ea typeface="微软雅黑" panose="020B0503020204020204" charset="-122"/>
                  <a:cs typeface="微软雅黑" panose="020B0503020204020204" charset="-122"/>
                </a:rPr>
                <a:t> </a:t>
              </a:r>
              <a:endParaRPr lang="en-US" altLang="en-US" dirty="0" smtClean="0">
                <a:solidFill>
                  <a:srgbClr val="000000"/>
                </a:solidFill>
                <a:latin typeface="微软雅黑" panose="020B0503020204020204" charset="-122"/>
                <a:ea typeface="微软雅黑" panose="020B0503020204020204" charset="-122"/>
                <a:cs typeface="微软雅黑" panose="020B0503020204020204" charset="-122"/>
              </a:endParaRPr>
            </a:p>
            <a:p>
              <a:pPr>
                <a:spcBef>
                  <a:spcPct val="50000"/>
                </a:spcBef>
              </a:pPr>
              <a:r>
                <a:rPr lang="zh-CN" altLang="en-US" dirty="0" smtClean="0">
                  <a:solidFill>
                    <a:srgbClr val="000000"/>
                  </a:solidFill>
                  <a:latin typeface="微软雅黑" panose="020B0503020204020204" charset="-122"/>
                  <a:cs typeface="微软雅黑" panose="020B0503020204020204" charset="-122"/>
                </a:rPr>
                <a:t>增益介质</a:t>
              </a:r>
              <a:endParaRPr lang="en-US" altLang="en-US"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1693" name="Text Box 18"/>
            <p:cNvSpPr txBox="1">
              <a:spLocks noChangeArrowheads="1"/>
            </p:cNvSpPr>
            <p:nvPr/>
          </p:nvSpPr>
          <p:spPr bwMode="auto">
            <a:xfrm>
              <a:off x="5740400" y="4275138"/>
              <a:ext cx="22987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zh-CN" altLang="en-US" dirty="0" smtClean="0">
                  <a:solidFill>
                    <a:srgbClr val="000000"/>
                  </a:solidFill>
                  <a:latin typeface="微软雅黑" panose="020B0503020204020204" charset="-122"/>
                  <a:cs typeface="微软雅黑" panose="020B0503020204020204" charset="-122"/>
                </a:rPr>
                <a:t>色散补偿棱镜对</a:t>
              </a:r>
              <a:endParaRPr lang="en-US" altLang="en-US"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1694" name="Line 19"/>
            <p:cNvSpPr>
              <a:spLocks noChangeShapeType="1"/>
            </p:cNvSpPr>
            <p:nvPr/>
          </p:nvSpPr>
          <p:spPr bwMode="auto">
            <a:xfrm rot="16200000" flipV="1">
              <a:off x="4233863" y="3324225"/>
              <a:ext cx="0" cy="2355850"/>
            </a:xfrm>
            <a:prstGeom prst="line">
              <a:avLst/>
            </a:prstGeom>
            <a:noFill/>
            <a:ln w="152400">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grpSp>
          <p:nvGrpSpPr>
            <p:cNvPr id="71695" name="Group 56"/>
            <p:cNvGrpSpPr/>
            <p:nvPr/>
          </p:nvGrpSpPr>
          <p:grpSpPr bwMode="auto">
            <a:xfrm>
              <a:off x="2855913" y="4179889"/>
              <a:ext cx="644525" cy="606425"/>
              <a:chOff x="1799" y="2697"/>
              <a:chExt cx="406" cy="382"/>
            </a:xfrm>
          </p:grpSpPr>
          <p:sp>
            <p:nvSpPr>
              <p:cNvPr id="71720" name="AutoShape 21"/>
              <p:cNvSpPr>
                <a:spLocks noChangeArrowheads="1"/>
              </p:cNvSpPr>
              <p:nvPr/>
            </p:nvSpPr>
            <p:spPr bwMode="auto">
              <a:xfrm rot="9598540" flipH="1" flipV="1">
                <a:off x="1799" y="2697"/>
                <a:ext cx="260" cy="364"/>
              </a:xfrm>
              <a:prstGeom prst="moon">
                <a:avLst>
                  <a:gd name="adj" fmla="val 50000"/>
                </a:avLst>
              </a:prstGeom>
              <a:solidFill>
                <a:srgbClr val="808080"/>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21" name="AutoShape 22"/>
              <p:cNvSpPr>
                <a:spLocks noChangeArrowheads="1"/>
              </p:cNvSpPr>
              <p:nvPr/>
            </p:nvSpPr>
            <p:spPr bwMode="auto">
              <a:xfrm rot="9664365" flipV="1">
                <a:off x="1906" y="2983"/>
                <a:ext cx="299" cy="96"/>
              </a:xfrm>
              <a:prstGeom prst="parallelogram">
                <a:avLst>
                  <a:gd name="adj" fmla="val 7786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22" name="Line 24"/>
              <p:cNvSpPr>
                <a:spLocks noChangeShapeType="1"/>
              </p:cNvSpPr>
              <p:nvPr/>
            </p:nvSpPr>
            <p:spPr bwMode="auto">
              <a:xfrm rot="9337945" flipH="1" flipV="1">
                <a:off x="1832" y="2748"/>
                <a:ext cx="108" cy="1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71723" name="Line 25"/>
              <p:cNvSpPr>
                <a:spLocks noChangeShapeType="1"/>
              </p:cNvSpPr>
              <p:nvPr/>
            </p:nvSpPr>
            <p:spPr bwMode="auto">
              <a:xfrm rot="9337945" flipH="1" flipV="1">
                <a:off x="1908" y="2989"/>
                <a:ext cx="122" cy="14"/>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grpSp>
          <p:nvGrpSpPr>
            <p:cNvPr id="71696" name="Group 26"/>
            <p:cNvGrpSpPr/>
            <p:nvPr/>
          </p:nvGrpSpPr>
          <p:grpSpPr bwMode="auto">
            <a:xfrm rot="3984880">
              <a:off x="4776788" y="3005137"/>
              <a:ext cx="1588" cy="1147763"/>
              <a:chOff x="2707" y="1767"/>
              <a:chExt cx="0" cy="692"/>
            </a:xfrm>
          </p:grpSpPr>
          <p:sp>
            <p:nvSpPr>
              <p:cNvPr id="71718" name="Line 27"/>
              <p:cNvSpPr>
                <a:spLocks noChangeShapeType="1"/>
              </p:cNvSpPr>
              <p:nvPr/>
            </p:nvSpPr>
            <p:spPr bwMode="auto">
              <a:xfrm rot="5400000">
                <a:off x="2361" y="2113"/>
                <a:ext cx="692" cy="0"/>
              </a:xfrm>
              <a:prstGeom prst="line">
                <a:avLst/>
              </a:prstGeom>
              <a:noFill/>
              <a:ln w="152400">
                <a:solidFill>
                  <a:srgbClr val="008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71719" name="Line 28"/>
              <p:cNvSpPr>
                <a:spLocks noChangeShapeType="1"/>
              </p:cNvSpPr>
              <p:nvPr/>
            </p:nvSpPr>
            <p:spPr bwMode="auto">
              <a:xfrm rot="5400000">
                <a:off x="2524" y="2096"/>
                <a:ext cx="366" cy="0"/>
              </a:xfrm>
              <a:prstGeom prst="line">
                <a:avLst/>
              </a:prstGeom>
              <a:noFill/>
              <a:ln w="114300">
                <a:solidFill>
                  <a:srgbClr val="008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71697" name="Rectangle 33"/>
            <p:cNvSpPr>
              <a:spLocks noChangeArrowheads="1"/>
            </p:cNvSpPr>
            <p:nvPr/>
          </p:nvSpPr>
          <p:spPr bwMode="auto">
            <a:xfrm>
              <a:off x="2460625" y="3476625"/>
              <a:ext cx="176213" cy="750888"/>
            </a:xfrm>
            <a:prstGeom prst="rect">
              <a:avLst/>
            </a:prstGeom>
            <a:solidFill>
              <a:srgbClr val="C0C0C0"/>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grpSp>
          <p:nvGrpSpPr>
            <p:cNvPr id="71698" name="Group 60"/>
            <p:cNvGrpSpPr/>
            <p:nvPr/>
          </p:nvGrpSpPr>
          <p:grpSpPr bwMode="auto">
            <a:xfrm>
              <a:off x="3498850" y="3568700"/>
              <a:ext cx="782638" cy="704850"/>
              <a:chOff x="2204" y="2312"/>
              <a:chExt cx="493" cy="444"/>
            </a:xfrm>
          </p:grpSpPr>
          <p:sp>
            <p:nvSpPr>
              <p:cNvPr id="71713" name="AutoShape 39"/>
              <p:cNvSpPr>
                <a:spLocks noChangeArrowheads="1"/>
              </p:cNvSpPr>
              <p:nvPr/>
            </p:nvSpPr>
            <p:spPr bwMode="auto">
              <a:xfrm rot="9880063" flipV="1">
                <a:off x="2437" y="2332"/>
                <a:ext cx="260" cy="364"/>
              </a:xfrm>
              <a:prstGeom prst="moon">
                <a:avLst>
                  <a:gd name="adj" fmla="val 50000"/>
                </a:avLst>
              </a:prstGeom>
              <a:solidFill>
                <a:srgbClr val="808080"/>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14" name="AutoShape 40"/>
              <p:cNvSpPr>
                <a:spLocks noChangeArrowheads="1"/>
              </p:cNvSpPr>
              <p:nvPr/>
            </p:nvSpPr>
            <p:spPr bwMode="auto">
              <a:xfrm rot="9814237" flipH="1" flipV="1">
                <a:off x="2396" y="2660"/>
                <a:ext cx="300" cy="96"/>
              </a:xfrm>
              <a:prstGeom prst="parallelogram">
                <a:avLst>
                  <a:gd name="adj" fmla="val 7812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15" name="AutoShape 41"/>
              <p:cNvSpPr>
                <a:spLocks noChangeArrowheads="1"/>
              </p:cNvSpPr>
              <p:nvPr/>
            </p:nvSpPr>
            <p:spPr bwMode="auto">
              <a:xfrm rot="9911559" flipV="1">
                <a:off x="2204" y="2312"/>
                <a:ext cx="453" cy="86"/>
              </a:xfrm>
              <a:prstGeom prst="parallelogram">
                <a:avLst>
                  <a:gd name="adj" fmla="val 131686"/>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16" name="Line 42"/>
              <p:cNvSpPr>
                <a:spLocks noChangeShapeType="1"/>
              </p:cNvSpPr>
              <p:nvPr/>
            </p:nvSpPr>
            <p:spPr bwMode="auto">
              <a:xfrm rot="10140657" flipV="1">
                <a:off x="2475" y="2381"/>
                <a:ext cx="108" cy="1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71717" name="Line 43"/>
              <p:cNvSpPr>
                <a:spLocks noChangeShapeType="1"/>
              </p:cNvSpPr>
              <p:nvPr/>
            </p:nvSpPr>
            <p:spPr bwMode="auto">
              <a:xfrm rot="10140657" flipV="1">
                <a:off x="2544" y="2620"/>
                <a:ext cx="122" cy="14"/>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sp>
          <p:nvSpPr>
            <p:cNvPr id="71699" name="Line 44"/>
            <p:cNvSpPr>
              <a:spLocks noChangeShapeType="1"/>
            </p:cNvSpPr>
            <p:nvPr/>
          </p:nvSpPr>
          <p:spPr bwMode="auto">
            <a:xfrm>
              <a:off x="3556000" y="3379788"/>
              <a:ext cx="0" cy="593725"/>
            </a:xfrm>
            <a:prstGeom prst="line">
              <a:avLst/>
            </a:prstGeom>
            <a:noFill/>
            <a:ln w="1905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grpSp>
          <p:nvGrpSpPr>
            <p:cNvPr id="71700" name="Group 53"/>
            <p:cNvGrpSpPr/>
            <p:nvPr/>
          </p:nvGrpSpPr>
          <p:grpSpPr bwMode="auto">
            <a:xfrm>
              <a:off x="2005013" y="3084513"/>
              <a:ext cx="309562" cy="528637"/>
              <a:chOff x="1095" y="2007"/>
              <a:chExt cx="195" cy="333"/>
            </a:xfrm>
          </p:grpSpPr>
          <p:sp>
            <p:nvSpPr>
              <p:cNvPr id="71711" name="Freeform 50"/>
              <p:cNvSpPr/>
              <p:nvPr/>
            </p:nvSpPr>
            <p:spPr bwMode="auto">
              <a:xfrm>
                <a:off x="1095" y="2007"/>
                <a:ext cx="107" cy="333"/>
              </a:xfrm>
              <a:custGeom>
                <a:avLst/>
                <a:gdLst>
                  <a:gd name="T0" fmla="*/ 0 w 1286"/>
                  <a:gd name="T1" fmla="*/ 0 h 3398"/>
                  <a:gd name="T2" fmla="*/ 0 w 1286"/>
                  <a:gd name="T3" fmla="*/ 0 h 3398"/>
                  <a:gd name="T4" fmla="*/ 0 w 1286"/>
                  <a:gd name="T5" fmla="*/ 0 h 3398"/>
                  <a:gd name="T6" fmla="*/ 0 w 1286"/>
                  <a:gd name="T7" fmla="*/ 0 h 3398"/>
                  <a:gd name="T8" fmla="*/ 0 w 1286"/>
                  <a:gd name="T9" fmla="*/ 0 h 3398"/>
                  <a:gd name="T10" fmla="*/ 0 w 1286"/>
                  <a:gd name="T11" fmla="*/ 0 h 3398"/>
                  <a:gd name="T12" fmla="*/ 0 w 1286"/>
                  <a:gd name="T13" fmla="*/ 0 h 3398"/>
                  <a:gd name="T14" fmla="*/ 0 w 1286"/>
                  <a:gd name="T15" fmla="*/ 0 h 3398"/>
                  <a:gd name="T16" fmla="*/ 0 w 1286"/>
                  <a:gd name="T17" fmla="*/ 0 h 3398"/>
                  <a:gd name="T18" fmla="*/ 0 w 1286"/>
                  <a:gd name="T19" fmla="*/ 0 h 3398"/>
                  <a:gd name="T20" fmla="*/ 0 w 1286"/>
                  <a:gd name="T21" fmla="*/ 0 h 3398"/>
                  <a:gd name="T22" fmla="*/ 0 w 1286"/>
                  <a:gd name="T23" fmla="*/ 0 h 33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86" h="3398">
                    <a:moveTo>
                      <a:pt x="0" y="3398"/>
                    </a:moveTo>
                    <a:cubicBezTo>
                      <a:pt x="108" y="3382"/>
                      <a:pt x="217" y="3367"/>
                      <a:pt x="305" y="3315"/>
                    </a:cubicBezTo>
                    <a:cubicBezTo>
                      <a:pt x="393" y="3263"/>
                      <a:pt x="452" y="3203"/>
                      <a:pt x="528" y="3085"/>
                    </a:cubicBezTo>
                    <a:cubicBezTo>
                      <a:pt x="604" y="2967"/>
                      <a:pt x="699" y="2760"/>
                      <a:pt x="759" y="2606"/>
                    </a:cubicBezTo>
                    <a:cubicBezTo>
                      <a:pt x="819" y="2452"/>
                      <a:pt x="855" y="2318"/>
                      <a:pt x="891" y="2161"/>
                    </a:cubicBezTo>
                    <a:cubicBezTo>
                      <a:pt x="927" y="2004"/>
                      <a:pt x="946" y="1834"/>
                      <a:pt x="973" y="1666"/>
                    </a:cubicBezTo>
                    <a:cubicBezTo>
                      <a:pt x="1000" y="1498"/>
                      <a:pt x="1034" y="1312"/>
                      <a:pt x="1056" y="1154"/>
                    </a:cubicBezTo>
                    <a:cubicBezTo>
                      <a:pt x="1078" y="996"/>
                      <a:pt x="1091" y="832"/>
                      <a:pt x="1105" y="717"/>
                    </a:cubicBezTo>
                    <a:cubicBezTo>
                      <a:pt x="1119" y="602"/>
                      <a:pt x="1127" y="547"/>
                      <a:pt x="1138" y="462"/>
                    </a:cubicBezTo>
                    <a:cubicBezTo>
                      <a:pt x="1149" y="377"/>
                      <a:pt x="1157" y="275"/>
                      <a:pt x="1171" y="206"/>
                    </a:cubicBezTo>
                    <a:cubicBezTo>
                      <a:pt x="1185" y="137"/>
                      <a:pt x="1201" y="83"/>
                      <a:pt x="1220" y="49"/>
                    </a:cubicBezTo>
                    <a:cubicBezTo>
                      <a:pt x="1239" y="15"/>
                      <a:pt x="1262" y="7"/>
                      <a:pt x="1286" y="0"/>
                    </a:cubicBezTo>
                  </a:path>
                </a:pathLst>
              </a:custGeom>
              <a:noFill/>
              <a:ln w="57150" cmpd="sng">
                <a:solidFill>
                  <a:srgbClr val="FF66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sp>
            <p:nvSpPr>
              <p:cNvPr id="71712" name="Freeform 51"/>
              <p:cNvSpPr/>
              <p:nvPr/>
            </p:nvSpPr>
            <p:spPr bwMode="auto">
              <a:xfrm flipH="1">
                <a:off x="1183" y="2007"/>
                <a:ext cx="107" cy="333"/>
              </a:xfrm>
              <a:custGeom>
                <a:avLst/>
                <a:gdLst>
                  <a:gd name="T0" fmla="*/ 0 w 1286"/>
                  <a:gd name="T1" fmla="*/ 0 h 3398"/>
                  <a:gd name="T2" fmla="*/ 0 w 1286"/>
                  <a:gd name="T3" fmla="*/ 0 h 3398"/>
                  <a:gd name="T4" fmla="*/ 0 w 1286"/>
                  <a:gd name="T5" fmla="*/ 0 h 3398"/>
                  <a:gd name="T6" fmla="*/ 0 w 1286"/>
                  <a:gd name="T7" fmla="*/ 0 h 3398"/>
                  <a:gd name="T8" fmla="*/ 0 w 1286"/>
                  <a:gd name="T9" fmla="*/ 0 h 3398"/>
                  <a:gd name="T10" fmla="*/ 0 w 1286"/>
                  <a:gd name="T11" fmla="*/ 0 h 3398"/>
                  <a:gd name="T12" fmla="*/ 0 w 1286"/>
                  <a:gd name="T13" fmla="*/ 0 h 3398"/>
                  <a:gd name="T14" fmla="*/ 0 w 1286"/>
                  <a:gd name="T15" fmla="*/ 0 h 3398"/>
                  <a:gd name="T16" fmla="*/ 0 w 1286"/>
                  <a:gd name="T17" fmla="*/ 0 h 3398"/>
                  <a:gd name="T18" fmla="*/ 0 w 1286"/>
                  <a:gd name="T19" fmla="*/ 0 h 3398"/>
                  <a:gd name="T20" fmla="*/ 0 w 1286"/>
                  <a:gd name="T21" fmla="*/ 0 h 3398"/>
                  <a:gd name="T22" fmla="*/ 0 w 1286"/>
                  <a:gd name="T23" fmla="*/ 0 h 33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86" h="3398">
                    <a:moveTo>
                      <a:pt x="0" y="3398"/>
                    </a:moveTo>
                    <a:cubicBezTo>
                      <a:pt x="108" y="3382"/>
                      <a:pt x="217" y="3367"/>
                      <a:pt x="305" y="3315"/>
                    </a:cubicBezTo>
                    <a:cubicBezTo>
                      <a:pt x="393" y="3263"/>
                      <a:pt x="452" y="3203"/>
                      <a:pt x="528" y="3085"/>
                    </a:cubicBezTo>
                    <a:cubicBezTo>
                      <a:pt x="604" y="2967"/>
                      <a:pt x="699" y="2760"/>
                      <a:pt x="759" y="2606"/>
                    </a:cubicBezTo>
                    <a:cubicBezTo>
                      <a:pt x="819" y="2452"/>
                      <a:pt x="855" y="2318"/>
                      <a:pt x="891" y="2161"/>
                    </a:cubicBezTo>
                    <a:cubicBezTo>
                      <a:pt x="927" y="2004"/>
                      <a:pt x="946" y="1834"/>
                      <a:pt x="973" y="1666"/>
                    </a:cubicBezTo>
                    <a:cubicBezTo>
                      <a:pt x="1000" y="1498"/>
                      <a:pt x="1034" y="1312"/>
                      <a:pt x="1056" y="1154"/>
                    </a:cubicBezTo>
                    <a:cubicBezTo>
                      <a:pt x="1078" y="996"/>
                      <a:pt x="1091" y="832"/>
                      <a:pt x="1105" y="717"/>
                    </a:cubicBezTo>
                    <a:cubicBezTo>
                      <a:pt x="1119" y="602"/>
                      <a:pt x="1127" y="547"/>
                      <a:pt x="1138" y="462"/>
                    </a:cubicBezTo>
                    <a:cubicBezTo>
                      <a:pt x="1149" y="377"/>
                      <a:pt x="1157" y="275"/>
                      <a:pt x="1171" y="206"/>
                    </a:cubicBezTo>
                    <a:cubicBezTo>
                      <a:pt x="1185" y="137"/>
                      <a:pt x="1201" y="83"/>
                      <a:pt x="1220" y="49"/>
                    </a:cubicBezTo>
                    <a:cubicBezTo>
                      <a:pt x="1239" y="15"/>
                      <a:pt x="1262" y="7"/>
                      <a:pt x="1286" y="0"/>
                    </a:cubicBezTo>
                  </a:path>
                </a:pathLst>
              </a:custGeom>
              <a:noFill/>
              <a:ln w="57150" cmpd="sng">
                <a:solidFill>
                  <a:srgbClr val="FF66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grpSp>
        <p:sp>
          <p:nvSpPr>
            <p:cNvPr id="71701" name="Line 52"/>
            <p:cNvSpPr>
              <a:spLocks noChangeShapeType="1"/>
            </p:cNvSpPr>
            <p:nvPr/>
          </p:nvSpPr>
          <p:spPr bwMode="auto">
            <a:xfrm flipH="1">
              <a:off x="1765300" y="3317875"/>
              <a:ext cx="266700" cy="0"/>
            </a:xfrm>
            <a:prstGeom prst="line">
              <a:avLst/>
            </a:prstGeom>
            <a:noFill/>
            <a:ln w="28575">
              <a:solidFill>
                <a:srgbClr val="FF66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微软雅黑" panose="020B0503020204020204" charset="-122"/>
              </a:endParaRPr>
            </a:p>
          </p:txBody>
        </p:sp>
        <p:sp>
          <p:nvSpPr>
            <p:cNvPr id="71702" name="AutoShape 54"/>
            <p:cNvSpPr>
              <a:spLocks noChangeArrowheads="1"/>
            </p:cNvSpPr>
            <p:nvPr/>
          </p:nvSpPr>
          <p:spPr bwMode="auto">
            <a:xfrm rot="9567043" flipH="1" flipV="1">
              <a:off x="2744788" y="4130675"/>
              <a:ext cx="568325" cy="107950"/>
            </a:xfrm>
            <a:prstGeom prst="parallelogram">
              <a:avLst>
                <a:gd name="adj" fmla="val 131618"/>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03" name="AutoShape 55"/>
            <p:cNvSpPr>
              <a:spLocks noChangeArrowheads="1"/>
            </p:cNvSpPr>
            <p:nvPr/>
          </p:nvSpPr>
          <p:spPr bwMode="auto">
            <a:xfrm rot="9664365" flipV="1">
              <a:off x="3125788" y="4067175"/>
              <a:ext cx="257175" cy="71438"/>
            </a:xfrm>
            <a:prstGeom prst="parallelogram">
              <a:avLst>
                <a:gd name="adj" fmla="val 89999"/>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04" name="Rectangle 48"/>
            <p:cNvSpPr>
              <a:spLocks noChangeArrowheads="1"/>
            </p:cNvSpPr>
            <p:nvPr/>
          </p:nvSpPr>
          <p:spPr bwMode="auto">
            <a:xfrm>
              <a:off x="6343650" y="3508375"/>
              <a:ext cx="1038225" cy="342900"/>
            </a:xfrm>
            <a:prstGeom prst="rect">
              <a:avLst/>
            </a:prstGeom>
            <a:gradFill rotWithShape="1">
              <a:gsLst>
                <a:gs pos="0">
                  <a:srgbClr val="FFF200"/>
                </a:gs>
                <a:gs pos="45000">
                  <a:srgbClr val="FF7A00"/>
                </a:gs>
                <a:gs pos="70000">
                  <a:srgbClr val="FF0300"/>
                </a:gs>
                <a:gs pos="100000">
                  <a:srgbClr val="4D0808"/>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05" name="Freeform 9"/>
            <p:cNvSpPr/>
            <p:nvPr/>
          </p:nvSpPr>
          <p:spPr bwMode="auto">
            <a:xfrm rot="21332086">
              <a:off x="7037388" y="3994150"/>
              <a:ext cx="522287" cy="247650"/>
            </a:xfrm>
            <a:custGeom>
              <a:avLst/>
              <a:gdLst>
                <a:gd name="T0" fmla="*/ 2147483646 w 133"/>
                <a:gd name="T1" fmla="*/ 2147483646 h 96"/>
                <a:gd name="T2" fmla="*/ 0 w 133"/>
                <a:gd name="T3" fmla="*/ 2147483646 h 96"/>
                <a:gd name="T4" fmla="*/ 0 w 133"/>
                <a:gd name="T5" fmla="*/ 0 h 96"/>
                <a:gd name="T6" fmla="*/ 2147483646 w 133"/>
                <a:gd name="T7" fmla="*/ 214748364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3" h="96">
                  <a:moveTo>
                    <a:pt x="133" y="50"/>
                  </a:moveTo>
                  <a:lnTo>
                    <a:pt x="0" y="96"/>
                  </a:lnTo>
                  <a:lnTo>
                    <a:pt x="0" y="0"/>
                  </a:lnTo>
                  <a:lnTo>
                    <a:pt x="133" y="50"/>
                  </a:lnTo>
                  <a:close/>
                </a:path>
              </a:pathLst>
            </a:custGeom>
            <a:noFill/>
            <a:ln>
              <a:noFill/>
            </a:ln>
            <a:extLst>
              <a:ext uri="{909E8E84-426E-40DD-AFC4-6F175D3DCCD1}">
                <a14:hiddenFill xmlns:a14="http://schemas.microsoft.com/office/drawing/2010/main">
                  <a:solidFill>
                    <a:srgbClr val="DB2717"/>
                  </a:solidFill>
                </a14:hiddenFill>
              </a:ext>
              <a:ext uri="{91240B29-F687-4F45-9708-019B960494DF}">
                <a14:hiddenLine xmlns:a14="http://schemas.microsoft.com/office/drawing/2010/main" w="9525">
                  <a:solidFill>
                    <a:srgbClr val="000000"/>
                  </a:solidFill>
                  <a:round/>
                </a14:hiddenLine>
              </a:ext>
            </a:extLst>
          </p:spPr>
          <p:txBody>
            <a:bodyPr wrap="none" lIns="0" tIns="0" rIns="0" bIns="0">
              <a:spAutoFit/>
            </a:bodyPr>
            <a:lstStyle/>
            <a:p>
              <a:endParaRPr lang="zh-CN" altLang="en-US">
                <a:cs typeface="微软雅黑" panose="020B0503020204020204" charset="-122"/>
              </a:endParaRPr>
            </a:p>
          </p:txBody>
        </p:sp>
        <p:sp>
          <p:nvSpPr>
            <p:cNvPr id="71706" name="Rectangle 32"/>
            <p:cNvSpPr>
              <a:spLocks noChangeArrowheads="1"/>
            </p:cNvSpPr>
            <p:nvPr/>
          </p:nvSpPr>
          <p:spPr bwMode="auto">
            <a:xfrm>
              <a:off x="7351713" y="3286125"/>
              <a:ext cx="176212" cy="749300"/>
            </a:xfrm>
            <a:prstGeom prst="rect">
              <a:avLst/>
            </a:prstGeom>
            <a:solidFill>
              <a:schemeClr val="bg2"/>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07" name="AutoShape 47"/>
            <p:cNvSpPr>
              <a:spLocks noChangeArrowheads="1"/>
            </p:cNvSpPr>
            <p:nvPr/>
          </p:nvSpPr>
          <p:spPr bwMode="auto">
            <a:xfrm rot="3035827">
              <a:off x="5763419" y="3394869"/>
              <a:ext cx="336550" cy="134143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adFill rotWithShape="1">
              <a:gsLst>
                <a:gs pos="0">
                  <a:srgbClr val="FFF200"/>
                </a:gs>
                <a:gs pos="45000">
                  <a:srgbClr val="FF7A00"/>
                </a:gs>
                <a:gs pos="70000">
                  <a:srgbClr val="FF0300"/>
                </a:gs>
                <a:gs pos="100000">
                  <a:srgbClr val="4D0808"/>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微软雅黑" panose="020B0503020204020204" charset="-122"/>
              </a:endParaRPr>
            </a:p>
          </p:txBody>
        </p:sp>
        <p:sp>
          <p:nvSpPr>
            <p:cNvPr id="71708" name="Rectangle 8"/>
            <p:cNvSpPr>
              <a:spLocks noChangeArrowheads="1"/>
            </p:cNvSpPr>
            <p:nvPr/>
          </p:nvSpPr>
          <p:spPr bwMode="auto">
            <a:xfrm>
              <a:off x="4694238" y="2897188"/>
              <a:ext cx="2047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dirty="0">
                  <a:solidFill>
                    <a:srgbClr val="000000"/>
                  </a:solidFill>
                  <a:latin typeface="微软雅黑" panose="020B0503020204020204" charset="-122"/>
                  <a:cs typeface="微软雅黑" panose="020B0503020204020204" charset="-122"/>
                </a:rPr>
                <a:t>连续</a:t>
              </a:r>
              <a:r>
                <a:rPr lang="zh-CN" altLang="en-US" dirty="0" smtClean="0">
                  <a:solidFill>
                    <a:srgbClr val="000000"/>
                  </a:solidFill>
                  <a:latin typeface="微软雅黑" panose="020B0503020204020204" charset="-122"/>
                  <a:cs typeface="微软雅黑" panose="020B0503020204020204" charset="-122"/>
                </a:rPr>
                <a:t>泵浦光</a:t>
              </a:r>
              <a:endParaRPr lang="en-US" altLang="en-US"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1709" name="AutoShape 29"/>
            <p:cNvSpPr>
              <a:spLocks noChangeArrowheads="1"/>
            </p:cNvSpPr>
            <p:nvPr/>
          </p:nvSpPr>
          <p:spPr bwMode="auto">
            <a:xfrm rot="9748466">
              <a:off x="5111750" y="4181475"/>
              <a:ext cx="560388" cy="515938"/>
            </a:xfrm>
            <a:prstGeom prst="triangle">
              <a:avLst>
                <a:gd name="adj" fmla="val 50000"/>
              </a:avLst>
            </a:prstGeom>
            <a:solidFill>
              <a:srgbClr val="DDDDDD"/>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sp>
          <p:nvSpPr>
            <p:cNvPr id="71710" name="AutoShape 31"/>
            <p:cNvSpPr>
              <a:spLocks noChangeArrowheads="1"/>
            </p:cNvSpPr>
            <p:nvPr/>
          </p:nvSpPr>
          <p:spPr bwMode="auto">
            <a:xfrm rot="9748466" flipH="1" flipV="1">
              <a:off x="6127750" y="3476625"/>
              <a:ext cx="560388" cy="514350"/>
            </a:xfrm>
            <a:prstGeom prst="triangle">
              <a:avLst>
                <a:gd name="adj" fmla="val 50000"/>
              </a:avLst>
            </a:prstGeom>
            <a:solidFill>
              <a:srgbClr val="DDDDDD"/>
            </a:solidFill>
            <a:ln w="381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0000"/>
                </a:solidFill>
                <a:ea typeface="微软雅黑" panose="020B0503020204020204" charset="-122"/>
                <a:cs typeface="微软雅黑" panose="020B0503020204020204" charset="-122"/>
              </a:endParaRPr>
            </a:p>
          </p:txBody>
        </p:sp>
      </p:grpSp>
      <p:sp>
        <p:nvSpPr>
          <p:cNvPr id="33821" name="TextBox 1"/>
          <p:cNvSpPr txBox="1">
            <a:spLocks noChangeArrowheads="1"/>
          </p:cNvSpPr>
          <p:nvPr/>
        </p:nvSpPr>
        <p:spPr bwMode="auto">
          <a:xfrm>
            <a:off x="6260422" y="2135052"/>
            <a:ext cx="27372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zh-CN" altLang="en-US" dirty="0">
                <a:latin typeface="微软雅黑" panose="020B0503020204020204" charset="-122"/>
                <a:cs typeface="微软雅黑" panose="020B0503020204020204" charset="-122"/>
              </a:rPr>
              <a:t>不需要光圈</a:t>
            </a:r>
            <a:r>
              <a:rPr lang="zh-CN" altLang="en-US" dirty="0" smtClean="0">
                <a:latin typeface="微软雅黑" panose="020B0503020204020204" charset="-122"/>
                <a:cs typeface="微软雅黑" panose="020B0503020204020204" charset="-122"/>
              </a:rPr>
              <a:t>。</a:t>
            </a:r>
            <a:endParaRPr lang="en-US" altLang="zh-CN" dirty="0" smtClean="0">
              <a:latin typeface="微软雅黑" panose="020B0503020204020204" charset="-122"/>
              <a:cs typeface="微软雅黑" panose="020B0503020204020204" charset="-122"/>
            </a:endParaRPr>
          </a:p>
          <a:p>
            <a:r>
              <a:rPr lang="zh-CN" altLang="en-US" dirty="0" smtClean="0">
                <a:latin typeface="微软雅黑" panose="020B0503020204020204" charset="-122"/>
                <a:cs typeface="微软雅黑" panose="020B0503020204020204" charset="-122"/>
              </a:rPr>
              <a:t>增益</a:t>
            </a:r>
            <a:r>
              <a:rPr lang="zh-CN" altLang="en-US" dirty="0">
                <a:latin typeface="微软雅黑" panose="020B0503020204020204" charset="-122"/>
                <a:cs typeface="微软雅黑" panose="020B0503020204020204" charset="-122"/>
              </a:rPr>
              <a:t>区域作为一个整体。</a:t>
            </a:r>
            <a:endParaRPr lang="en-US" altLang="en-US" dirty="0">
              <a:solidFill>
                <a:srgbClr val="00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821"/>
                                        </p:tgtEl>
                                        <p:attrNameLst>
                                          <p:attrName>style.visibility</p:attrName>
                                        </p:attrNameLst>
                                      </p:cBhvr>
                                      <p:to>
                                        <p:strVal val="visible"/>
                                      </p:to>
                                    </p:set>
                                    <p:animEffect transition="in" filter="fade">
                                      <p:cBhvr>
                                        <p:cTn id="7" dur="500"/>
                                        <p:tgtEl>
                                          <p:spTgt spid="338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796"/>
                                        </p:tgtEl>
                                        <p:attrNameLst>
                                          <p:attrName>style.visibility</p:attrName>
                                        </p:attrNameLst>
                                      </p:cBhvr>
                                      <p:to>
                                        <p:strVal val="visible"/>
                                      </p:to>
                                    </p:set>
                                    <p:animEffect transition="in" filter="fade">
                                      <p:cBhvr>
                                        <p:cTn id="12" dur="5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ldLvl="0" animBg="1"/>
      <p:bldP spid="338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飞秒激光器实例</a:t>
            </a:r>
            <a:endParaRPr lang="zh-CN" altLang="en-US"/>
          </a:p>
        </p:txBody>
      </p:sp>
      <p:pic>
        <p:nvPicPr>
          <p:cNvPr id="9218" name="Picture 2" descr="/home/nih/Downloads/微信图片_20260923092348_319_72.jpg微信图片_20260923092348_319_72"/>
          <p:cNvPicPr>
            <a:picLocks noChangeAspect="1" noChangeArrowheads="1"/>
          </p:cNvPicPr>
          <p:nvPr/>
        </p:nvPicPr>
        <p:blipFill>
          <a:blip r:embed="rId1"/>
          <a:srcRect l="76" r="76"/>
          <a:stretch>
            <a:fillRect/>
          </a:stretch>
        </p:blipFill>
        <p:spPr bwMode="auto">
          <a:xfrm>
            <a:off x="1170305" y="1792290"/>
            <a:ext cx="6515100" cy="376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539750" y="1084580"/>
            <a:ext cx="7661910" cy="706755"/>
          </a:xfrm>
          <a:prstGeom prst="rect">
            <a:avLst/>
          </a:prstGeom>
        </p:spPr>
        <p:txBody>
          <a:bodyPr wrap="square">
            <a:spAutoFit/>
          </a:bodyPr>
          <a:p>
            <a:pPr marL="342900" indent="-342900">
              <a:buClr>
                <a:srgbClr val="4472C4"/>
              </a:buClr>
              <a:buFont typeface="Wingdings" panose="05000000000000000000" pitchFamily="2" charset="2"/>
              <a:buChar char="Ø"/>
            </a:pPr>
            <a:r>
              <a:rPr lang="en-US" altLang="zh-CN" sz="2000" b="1" dirty="0">
                <a:latin typeface="微软雅黑" panose="020B0503020204020204" charset="-122"/>
                <a:cs typeface="微软雅黑" panose="020B0503020204020204" charset="-122"/>
              </a:rPr>
              <a:t>Rainbow </a:t>
            </a:r>
            <a:r>
              <a:rPr lang="zh-CN" altLang="en-US" sz="2000" b="1" dirty="0">
                <a:latin typeface="微软雅黑" panose="020B0503020204020204" charset="-122"/>
                <a:cs typeface="微软雅黑" panose="020B0503020204020204" charset="-122"/>
              </a:rPr>
              <a:t>振荡器用掺钕钒酸钇玻璃（</a:t>
            </a:r>
            <a:r>
              <a:rPr lang="en-US" altLang="zh-CN" sz="2000" b="1" dirty="0" err="1">
                <a:latin typeface="微软雅黑" panose="020B0503020204020204" charset="-122"/>
                <a:cs typeface="微软雅黑" panose="020B0503020204020204" charset="-122"/>
              </a:rPr>
              <a:t>Nd</a:t>
            </a:r>
            <a:r>
              <a:rPr lang="en-US" altLang="zh-CN" sz="2000" b="1" dirty="0">
                <a:latin typeface="微软雅黑" panose="020B0503020204020204" charset="-122"/>
                <a:cs typeface="微软雅黑" panose="020B0503020204020204" charset="-122"/>
              </a:rPr>
              <a:t>:YVO</a:t>
            </a:r>
            <a:r>
              <a:rPr lang="en-US" altLang="zh-CN" sz="2000" b="1" baseline="-25000" dirty="0">
                <a:latin typeface="微软雅黑" panose="020B0503020204020204" charset="-122"/>
                <a:cs typeface="微软雅黑" panose="020B0503020204020204" charset="-122"/>
              </a:rPr>
              <a:t>4</a:t>
            </a:r>
            <a:r>
              <a:rPr lang="zh-CN" altLang="en-US" sz="2000" b="1" dirty="0">
                <a:latin typeface="微软雅黑" panose="020B0503020204020204" charset="-122"/>
                <a:cs typeface="微软雅黑" panose="020B0503020204020204" charset="-122"/>
              </a:rPr>
              <a:t>）激光器（</a:t>
            </a:r>
            <a:r>
              <a:rPr lang="en-US" altLang="zh-CN" sz="2000" b="1" dirty="0">
                <a:latin typeface="微软雅黑" panose="020B0503020204020204" charset="-122"/>
                <a:cs typeface="微软雅黑" panose="020B0503020204020204" charset="-122"/>
              </a:rPr>
              <a:t>532nm</a:t>
            </a:r>
            <a:r>
              <a:rPr lang="zh-CN" altLang="en-US" sz="2000" b="1" dirty="0">
                <a:latin typeface="微软雅黑" panose="020B0503020204020204" charset="-122"/>
                <a:cs typeface="微软雅黑" panose="020B0503020204020204" charset="-122"/>
              </a:rPr>
              <a:t>）作为泵浦源</a:t>
            </a:r>
            <a:r>
              <a:rPr lang="en-US" altLang="zh-CN" sz="2000" b="1" dirty="0">
                <a:latin typeface="微软雅黑" panose="020B0503020204020204" charset="-122"/>
                <a:cs typeface="微软雅黑" panose="020B0503020204020204" charset="-122"/>
              </a:rPr>
              <a:t>,</a:t>
            </a:r>
            <a:r>
              <a:rPr lang="zh-CN" altLang="en-US" sz="2000" b="1" dirty="0">
                <a:latin typeface="微软雅黑" panose="020B0503020204020204" charset="-122"/>
                <a:cs typeface="微软雅黑" panose="020B0503020204020204" charset="-122"/>
              </a:rPr>
              <a:t>以掺钛的蓝宝石晶体作为增益介质。 </a:t>
            </a:r>
            <a:endParaRPr lang="en-US" altLang="zh-CN" sz="2000" b="1" dirty="0">
              <a:latin typeface="微软雅黑" panose="020B0503020204020204" charset="-122"/>
              <a:cs typeface="微软雅黑" panose="020B0503020204020204" charset="-122"/>
            </a:endParaRPr>
          </a:p>
        </p:txBody>
      </p:sp>
      <p:sp>
        <p:nvSpPr>
          <p:cNvPr id="5" name="矩形 4"/>
          <p:cNvSpPr/>
          <p:nvPr/>
        </p:nvSpPr>
        <p:spPr>
          <a:xfrm>
            <a:off x="539496" y="5759311"/>
            <a:ext cx="8202168" cy="706755"/>
          </a:xfrm>
          <a:prstGeom prst="rect">
            <a:avLst/>
          </a:prstGeom>
        </p:spPr>
        <p:txBody>
          <a:bodyPr wrap="square">
            <a:spAutoFit/>
          </a:bodyPr>
          <a:p>
            <a:pPr marL="342900" indent="-342900">
              <a:buClr>
                <a:srgbClr val="4472C4"/>
              </a:buClr>
              <a:buFont typeface="Wingdings" panose="05000000000000000000" pitchFamily="2" charset="2"/>
              <a:buChar char="Ø"/>
            </a:pPr>
            <a:r>
              <a:rPr lang="zh-CN" altLang="en-US" sz="2000" b="1" dirty="0" smtClean="0">
                <a:latin typeface="微软雅黑" panose="020B0503020204020204" charset="-122"/>
                <a:cs typeface="微软雅黑" panose="020B0503020204020204" charset="-122"/>
              </a:rPr>
              <a:t>此</a:t>
            </a:r>
            <a:r>
              <a:rPr lang="zh-CN" altLang="en-US" sz="2000" b="1" dirty="0">
                <a:latin typeface="微软雅黑" panose="020B0503020204020204" charset="-122"/>
                <a:cs typeface="微软雅黑" panose="020B0503020204020204" charset="-122"/>
              </a:rPr>
              <a:t>振荡器的输出带宽为 </a:t>
            </a:r>
            <a:r>
              <a:rPr lang="en-US" altLang="zh-CN" sz="2000" b="1" dirty="0">
                <a:latin typeface="微软雅黑" panose="020B0503020204020204" charset="-122"/>
                <a:cs typeface="微软雅黑" panose="020B0503020204020204" charset="-122"/>
              </a:rPr>
              <a:t>300nm </a:t>
            </a:r>
            <a:r>
              <a:rPr lang="zh-CN" altLang="en-US" sz="2000" b="1" dirty="0">
                <a:latin typeface="微软雅黑" panose="020B0503020204020204" charset="-122"/>
                <a:cs typeface="微软雅黑" panose="020B0503020204020204" charset="-122"/>
              </a:rPr>
              <a:t>左右的脉冲，单个脉冲宽度可达到 </a:t>
            </a:r>
            <a:r>
              <a:rPr lang="en-US" altLang="zh-CN" sz="2000" b="1" dirty="0">
                <a:latin typeface="微软雅黑" panose="020B0503020204020204" charset="-122"/>
                <a:cs typeface="微软雅黑" panose="020B0503020204020204" charset="-122"/>
              </a:rPr>
              <a:t>5fs</a:t>
            </a:r>
            <a:r>
              <a:rPr lang="zh-CN" altLang="en-US" sz="2000" b="1" dirty="0">
                <a:latin typeface="微软雅黑" panose="020B0503020204020204" charset="-122"/>
                <a:cs typeface="微软雅黑" panose="020B0503020204020204" charset="-122"/>
              </a:rPr>
              <a:t>，输出功率约为 </a:t>
            </a:r>
            <a:r>
              <a:rPr lang="en-US" altLang="zh-CN" sz="2000" b="1" dirty="0">
                <a:latin typeface="微软雅黑" panose="020B0503020204020204" charset="-122"/>
                <a:cs typeface="微软雅黑" panose="020B0503020204020204" charset="-122"/>
              </a:rPr>
              <a:t>300mW</a:t>
            </a:r>
            <a:r>
              <a:rPr lang="zh-CN" altLang="en-US" sz="2000" b="1" dirty="0">
                <a:latin typeface="微软雅黑" panose="020B0503020204020204" charset="-122"/>
                <a:cs typeface="微软雅黑" panose="020B0503020204020204" charset="-122"/>
              </a:rPr>
              <a:t>，重复频率为 </a:t>
            </a:r>
            <a:r>
              <a:rPr lang="en-US" altLang="zh-CN" sz="2000" b="1" dirty="0">
                <a:latin typeface="微软雅黑" panose="020B0503020204020204" charset="-122"/>
                <a:cs typeface="微软雅黑" panose="020B0503020204020204" charset="-122"/>
              </a:rPr>
              <a:t>78MHz </a:t>
            </a:r>
            <a:r>
              <a:rPr lang="zh-CN" altLang="en-US" sz="2000" b="1" dirty="0">
                <a:latin typeface="微软雅黑" panose="020B0503020204020204" charset="-122"/>
                <a:cs typeface="微软雅黑" panose="020B0503020204020204" charset="-122"/>
              </a:rPr>
              <a:t>左右。</a:t>
            </a:r>
            <a:endParaRPr lang="zh-CN" altLang="en-US" dirty="0">
              <a:cs typeface="微软雅黑" panose="020B050302020402020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zh-CN" altLang="en-US">
                <a:sym typeface="+mn-ea"/>
              </a:rPr>
              <a:t>飞秒激光器实例</a:t>
            </a:r>
            <a:endParaRPr lang="zh-CN" altLang="en-US"/>
          </a:p>
        </p:txBody>
      </p:sp>
      <p:pic>
        <p:nvPicPr>
          <p:cNvPr id="6" name="图片 5"/>
          <p:cNvPicPr>
            <a:picLocks noChangeAspect="1"/>
          </p:cNvPicPr>
          <p:nvPr/>
        </p:nvPicPr>
        <p:blipFill rotWithShape="1">
          <a:blip r:embed="rId1">
            <a:lum bright="10000"/>
            <a:extLst>
              <a:ext uri="{28A0092B-C50C-407E-A947-70E740481C1C}">
                <a14:useLocalDpi xmlns:a14="http://schemas.microsoft.com/office/drawing/2010/main" val="0"/>
              </a:ext>
            </a:extLst>
          </a:blip>
          <a:srcRect r="54816"/>
          <a:stretch>
            <a:fillRect/>
          </a:stretch>
        </p:blipFill>
        <p:spPr>
          <a:xfrm>
            <a:off x="6563360" y="83820"/>
            <a:ext cx="3983990" cy="6690360"/>
          </a:xfrm>
          <a:prstGeom prst="rect">
            <a:avLst/>
          </a:prstGeom>
          <a:effectLst>
            <a:outerShdw blurRad="50800" dist="50800" dir="2700000" algn="ctr" rotWithShape="0">
              <a:srgbClr val="000000">
                <a:alpha val="40000"/>
              </a:srgbClr>
            </a:outerShdw>
          </a:effectLst>
        </p:spPr>
      </p:pic>
      <p:pic>
        <p:nvPicPr>
          <p:cNvPr id="7" name="图片 6" descr="/home/nih/Downloads/微信图片_20260923090519_317_72.jpg微信图片_20260923090519_317_72"/>
          <p:cNvPicPr>
            <a:picLocks noChangeAspect="1"/>
          </p:cNvPicPr>
          <p:nvPr/>
        </p:nvPicPr>
        <p:blipFill rotWithShape="1">
          <a:blip r:embed="rId2"/>
          <a:srcRect t="4213" b="4213"/>
          <a:stretch>
            <a:fillRect/>
          </a:stretch>
        </p:blipFill>
        <p:spPr>
          <a:xfrm>
            <a:off x="101600" y="1447800"/>
            <a:ext cx="6240145" cy="396240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微软雅黑"/>
        <a:ea typeface=""/>
        <a:cs typeface=""/>
        <a:font script="Jpan" typeface="ＭＳ ゴシック"/>
        <a:font script="Hang" typeface="굴림"/>
        <a:font script="Hans" typeface="微软雅黑"/>
        <a:font script="Hant" typeface="新細明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微软雅黑"/>
        <a:ea typeface=""/>
        <a:cs typeface=""/>
        <a:font script="Jpan" typeface="ＭＳ Ｐゴシック"/>
        <a:font script="Hang" typeface="굴림"/>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微软雅黑"/>
        <a:font script="Hebr" typeface="微软雅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6842</Words>
  <Application>WPS 演示</Application>
  <PresentationFormat>宽屏</PresentationFormat>
  <Paragraphs>630</Paragraphs>
  <Slides>44</Slides>
  <Notes>2</Notes>
  <HiddenSlides>0</HiddenSlides>
  <MMClips>4</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7</vt:i4>
      </vt:variant>
      <vt:variant>
        <vt:lpstr>幻灯片标题</vt:lpstr>
      </vt:variant>
      <vt:variant>
        <vt:i4>44</vt:i4>
      </vt:variant>
    </vt:vector>
  </HeadingPairs>
  <TitlesOfParts>
    <vt:vector size="62" baseType="lpstr">
      <vt:lpstr>Arial</vt:lpstr>
      <vt:lpstr>宋体</vt:lpstr>
      <vt:lpstr>Wingdings</vt:lpstr>
      <vt:lpstr>微软雅黑</vt:lpstr>
      <vt:lpstr>Wingdings</vt:lpstr>
      <vt:lpstr>Cambria Math</vt:lpstr>
      <vt:lpstr>Arial Unicode MS</vt:lpstr>
      <vt:lpstr>SimSun</vt:lpstr>
      <vt:lpstr>Symbol</vt:lpstr>
      <vt:lpstr>Cambria Math</vt:lpstr>
      <vt:lpstr>Office 主题​​</vt:lpstr>
      <vt:lpstr>Origin50.Graph</vt:lpstr>
      <vt:lpstr>Origin50.Graph</vt:lpstr>
      <vt:lpstr>Origin50.Graph</vt:lpstr>
      <vt:lpstr>Origin50.Graph</vt:lpstr>
      <vt:lpstr>Equation.DSMT4</vt:lpstr>
      <vt:lpstr>Equation.DSMT4</vt:lpstr>
      <vt:lpstr>Equation.DSMT4</vt:lpstr>
      <vt:lpstr>PowerPoint 演示文稿</vt:lpstr>
      <vt:lpstr>飞秒激光产生技术</vt:lpstr>
      <vt:lpstr>超快激光的电场</vt:lpstr>
      <vt:lpstr>超快激光的电场</vt:lpstr>
      <vt:lpstr>超快激光的光谱：什么叫做谱？</vt:lpstr>
      <vt:lpstr>超快激光的光谱</vt:lpstr>
      <vt:lpstr>超快激光的光谱</vt:lpstr>
      <vt:lpstr>超快激光的脉宽</vt:lpstr>
      <vt:lpstr>超快激光的强度</vt:lpstr>
      <vt:lpstr>啁啾脉冲激光</vt:lpstr>
      <vt:lpstr>啁啾脉冲激光</vt:lpstr>
      <vt:lpstr>啁啾脉冲激光</vt:lpstr>
      <vt:lpstr>啁啾脉冲激光：啁啾从时域还是频域引入？</vt:lpstr>
      <vt:lpstr>超快激光的传播</vt:lpstr>
      <vt:lpstr>飞秒激光产生技术</vt:lpstr>
      <vt:lpstr>激光的产生</vt:lpstr>
      <vt:lpstr>激光的产生：受激辐射（光放大）</vt:lpstr>
      <vt:lpstr>激光的产生：粒子数反转</vt:lpstr>
      <vt:lpstr>激光的产生：谐振腔</vt:lpstr>
      <vt:lpstr>飞秒激光产生技术</vt:lpstr>
      <vt:lpstr>激光调Q技术</vt:lpstr>
      <vt:lpstr>激光调Q技术</vt:lpstr>
      <vt:lpstr>激光调Q技术</vt:lpstr>
      <vt:lpstr>激光调Q技术</vt:lpstr>
      <vt:lpstr>飞秒激光产生技术</vt:lpstr>
      <vt:lpstr>连续激光与脉冲激光</vt:lpstr>
      <vt:lpstr>长脉冲激光和短脉冲激光</vt:lpstr>
      <vt:lpstr>无限长脉冲序列的傅里叶变换</vt:lpstr>
      <vt:lpstr>锁模原理</vt:lpstr>
      <vt:lpstr>锁模原理</vt:lpstr>
      <vt:lpstr>锁模原理</vt:lpstr>
      <vt:lpstr>锁模技术</vt:lpstr>
      <vt:lpstr>锁模技术</vt:lpstr>
      <vt:lpstr>被动锁模</vt:lpstr>
      <vt:lpstr>被动锁模</vt:lpstr>
      <vt:lpstr>自锁模：克尔透镜锁模</vt:lpstr>
      <vt:lpstr>自锁模：克尔透镜锁模</vt:lpstr>
      <vt:lpstr>飞秒激光产生技术</vt:lpstr>
      <vt:lpstr>群速度色散</vt:lpstr>
      <vt:lpstr>色散补偿</vt:lpstr>
      <vt:lpstr>双棱镜脉冲压缩器</vt:lpstr>
      <vt:lpstr>掺钛蓝宝石激光器</vt:lpstr>
      <vt:lpstr>飞秒激光器实例</vt:lpstr>
      <vt:lpstr>飞秒激光器实例</vt:lpstr>
    </vt:vector>
  </TitlesOfParts>
  <Company>华东师范大学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超快光子学</dc:title>
  <dc:creator>倪宏程</dc:creator>
  <dc:description>https://faculty.ecnu.edu.cn/_s29/nhc/main.psp</dc:description>
  <dc:subject>本科生专业选修课</dc:subject>
  <cp:lastModifiedBy>nih</cp:lastModifiedBy>
  <cp:revision>2049</cp:revision>
  <dcterms:created xsi:type="dcterms:W3CDTF">2026-09-23T10:19:31Z</dcterms:created>
  <dcterms:modified xsi:type="dcterms:W3CDTF">2026-09-23T10:19:31Z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2052-12.1.2.28080</vt:lpwstr>
  </property>
  <property fmtid="{D5CDD505-2E9C-101B-9397-08002B2CF9AE}" pid="3" name="ICV">
    <vt:lpwstr>5162B594BD0343711526B36A6E3B7206_42</vt:lpwstr>
  </property>
</Properties>
</file>