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644" r:id="rId3"/>
    <p:sldId id="680" r:id="rId5"/>
    <p:sldId id="721" r:id="rId6"/>
    <p:sldId id="722" r:id="rId7"/>
    <p:sldId id="764" r:id="rId8"/>
    <p:sldId id="723" r:id="rId9"/>
    <p:sldId id="724" r:id="rId10"/>
    <p:sldId id="725" r:id="rId11"/>
    <p:sldId id="726" r:id="rId12"/>
    <p:sldId id="727" r:id="rId13"/>
    <p:sldId id="728" r:id="rId14"/>
    <p:sldId id="729" r:id="rId15"/>
    <p:sldId id="730" r:id="rId16"/>
    <p:sldId id="731" r:id="rId17"/>
    <p:sldId id="732" r:id="rId18"/>
    <p:sldId id="733" r:id="rId19"/>
    <p:sldId id="734" r:id="rId20"/>
    <p:sldId id="735" r:id="rId21"/>
    <p:sldId id="736" r:id="rId22"/>
    <p:sldId id="749" r:id="rId23"/>
    <p:sldId id="750" r:id="rId24"/>
    <p:sldId id="751" r:id="rId25"/>
    <p:sldId id="748" r:id="rId26"/>
    <p:sldId id="737" r:id="rId27"/>
    <p:sldId id="738" r:id="rId28"/>
    <p:sldId id="739" r:id="rId29"/>
    <p:sldId id="740" r:id="rId30"/>
    <p:sldId id="741" r:id="rId31"/>
    <p:sldId id="742" r:id="rId32"/>
    <p:sldId id="743" r:id="rId33"/>
    <p:sldId id="744" r:id="rId34"/>
    <p:sldId id="745" r:id="rId35"/>
    <p:sldId id="746" r:id="rId36"/>
    <p:sldId id="747" r:id="rId3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4BC9"/>
    <a:srgbClr val="FF6600"/>
    <a:srgbClr val="FDE11C"/>
    <a:srgbClr val="000099"/>
    <a:srgbClr val="CC0000"/>
    <a:srgbClr val="B2B2B2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 autoAdjust="0"/>
  </p:normalViewPr>
  <p:slideViewPr>
    <p:cSldViewPr snapToGrid="0" showGuides="1">
      <p:cViewPr varScale="1">
        <p:scale>
          <a:sx n="85" d="100"/>
          <a:sy n="85" d="100"/>
        </p:scale>
        <p:origin x="906" y="84"/>
      </p:cViewPr>
      <p:guideLst>
        <p:guide orient="horz" pos="2289"/>
        <p:guide pos="3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52" y="-33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true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rotWithShape="tru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 hasCustomPrompt="true"/>
          </p:nvPr>
        </p:nvSpPr>
        <p:spPr>
          <a:xfrm>
            <a:off x="1524000" y="1409700"/>
            <a:ext cx="9144000" cy="508000"/>
          </a:xfrm>
        </p:spPr>
        <p:txBody>
          <a:bodyPr anchor="b">
            <a:noAutofit/>
          </a:bodyPr>
          <a:lstStyle>
            <a:lvl1pPr algn="ctr">
              <a:lnSpc>
                <a:spcPct val="130000"/>
              </a:lnSpc>
              <a:defRPr sz="24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2493010"/>
            <a:ext cx="9144000" cy="883285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5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bleOfContents">
    <p:bg>
      <p:bgPr>
        <a:blipFill rotWithShape="tru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2891155"/>
            <a:ext cx="9144000" cy="715645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accent5"/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01600" y="111125"/>
            <a:ext cx="11983085" cy="779780"/>
          </a:xfrm>
        </p:spPr>
        <p:txBody>
          <a:bodyPr/>
          <a:lstStyle>
            <a:lvl1pPr>
              <a:defRPr sz="32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cxnSp>
        <p:nvCxnSpPr>
          <p:cNvPr id="3" name="Straight Connector 6"/>
          <p:cNvCxnSpPr/>
          <p:nvPr userDrawn="true"/>
        </p:nvCxnSpPr>
        <p:spPr>
          <a:xfrm>
            <a:off x="0" y="890905"/>
            <a:ext cx="12188190" cy="50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01600" y="111125"/>
            <a:ext cx="8965565" cy="779780"/>
          </a:xfrm>
        </p:spPr>
        <p:txBody>
          <a:bodyPr/>
          <a:lstStyle>
            <a:lvl1pPr>
              <a:defRPr sz="32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cxnSp>
        <p:nvCxnSpPr>
          <p:cNvPr id="3" name="Straight Connector 6"/>
          <p:cNvCxnSpPr/>
          <p:nvPr userDrawn="true"/>
        </p:nvCxnSpPr>
        <p:spPr>
          <a:xfrm>
            <a:off x="0" y="890905"/>
            <a:ext cx="12188190" cy="5080"/>
          </a:xfrm>
          <a:prstGeom prst="lin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 descr="/home/nih/Picture1.pngPicture1"/>
          <p:cNvPicPr>
            <a:picLocks noChangeAspect="true"/>
          </p:cNvPicPr>
          <p:nvPr userDrawn="true"/>
        </p:nvPicPr>
        <p:blipFill>
          <a:blip r:embed="rId2"/>
          <a:srcRect/>
          <a:stretch>
            <a:fillRect/>
          </a:stretch>
        </p:blipFill>
        <p:spPr>
          <a:xfrm>
            <a:off x="10729595" y="111125"/>
            <a:ext cx="1355090" cy="677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true" noChangeArrowheads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true" noChangeArrowheads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true" noChangeArrowheads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B343-DF93-41D7-9DFD-CABF04ED49E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hyperlink" Target="mailto:hcni@lps.ecnu.edu.cn" TargetMode="External"/><Relationship Id="rId1" Type="http://schemas.openxmlformats.org/officeDocument/2006/relationships/hyperlink" Target="https://faculty.ecnu.edu.cn/_s29/nhc/main.ps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true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x-none" sz="4800"/>
              <a:t>第二章</a:t>
            </a:r>
            <a:r>
              <a:rPr lang="zh-CN" altLang="en-US" sz="4800"/>
              <a:t>　飞秒激光放大技术</a:t>
            </a:r>
            <a:endParaRPr lang="zh-CN" altLang="en-US" sz="4800"/>
          </a:p>
        </p:txBody>
      </p:sp>
      <p:sp>
        <p:nvSpPr>
          <p:cNvPr id="2" name="文本框 1"/>
          <p:cNvSpPr txBox="true"/>
          <p:nvPr/>
        </p:nvSpPr>
        <p:spPr>
          <a:xfrm>
            <a:off x="1523365" y="4152265"/>
            <a:ext cx="914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倪宏程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 action="ppaction://hlinkfile"/>
              </a:rPr>
              <a:t>https://faculty.ecnu.edu.cn/_s29/nhc/main.psp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" action="ppaction://hlinkfile"/>
            </a:endParaRPr>
          </a:p>
          <a:p>
            <a:pPr algn="ctr"/>
            <a:r>
              <a:rPr lang="x-none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/>
              </a:rPr>
              <a:t>hcni@lps.ecnu.edu.cn</a:t>
            </a:r>
            <a:endParaRPr lang="x-none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飞秒</a:t>
            </a:r>
            <a:r>
              <a:rPr lang="zh-CN"/>
              <a:t>脉冲放大的一般情形</a:t>
            </a:r>
            <a:endParaRPr lang="zh-CN"/>
          </a:p>
        </p:txBody>
      </p:sp>
      <p:sp>
        <p:nvSpPr>
          <p:cNvPr id="9" name="Text Box 26"/>
          <p:cNvSpPr txBox="true">
            <a:spLocks noChangeArrowheads="true"/>
          </p:cNvSpPr>
          <p:nvPr/>
        </p:nvSpPr>
        <p:spPr bwMode="auto">
          <a:xfrm>
            <a:off x="659909" y="1289931"/>
            <a:ext cx="77771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简单地说，一个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特定波长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强激光脉冲泵浦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激励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增益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放大介质，产生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粒子数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反转，从而放大另一个脉冲。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 Box 55"/>
          <p:cNvSpPr txBox="true">
            <a:spLocks noChangeArrowheads="true"/>
          </p:cNvSpPr>
          <p:nvPr/>
        </p:nvSpPr>
        <p:spPr bwMode="auto">
          <a:xfrm>
            <a:off x="777333" y="5509387"/>
            <a:ext cx="775017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通常的情况是，一个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纳秒脉冲激光放大器由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另一束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纳秒激光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来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泵浦。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Line 23"/>
          <p:cNvSpPr>
            <a:spLocks noChangeShapeType="true"/>
          </p:cNvSpPr>
          <p:nvPr/>
        </p:nvSpPr>
        <p:spPr bwMode="auto">
          <a:xfrm>
            <a:off x="5116022" y="4679244"/>
            <a:ext cx="7239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Box 25"/>
          <p:cNvSpPr txBox="true">
            <a:spLocks noChangeArrowheads="true"/>
          </p:cNvSpPr>
          <p:nvPr/>
        </p:nvSpPr>
        <p:spPr bwMode="auto">
          <a:xfrm>
            <a:off x="3576955" y="4483735"/>
            <a:ext cx="1491615" cy="39878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激光振荡器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Group 41"/>
          <p:cNvGrpSpPr/>
          <p:nvPr/>
        </p:nvGrpSpPr>
        <p:grpSpPr bwMode="auto">
          <a:xfrm>
            <a:off x="5411297" y="4369681"/>
            <a:ext cx="90487" cy="165100"/>
            <a:chOff x="2520" y="1735"/>
            <a:chExt cx="730" cy="1788"/>
          </a:xfrm>
        </p:grpSpPr>
        <p:sp>
          <p:nvSpPr>
            <p:cNvPr id="14" name="Freeform 42"/>
            <p:cNvSpPr/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147483646 h 264"/>
                <a:gd name="T2" fmla="*/ 7340 w 279"/>
                <a:gd name="T3" fmla="*/ 2147483646 h 264"/>
                <a:gd name="T4" fmla="*/ 10685 w 279"/>
                <a:gd name="T5" fmla="*/ 2147483646 h 264"/>
                <a:gd name="T6" fmla="*/ 12822 w 279"/>
                <a:gd name="T7" fmla="*/ 2147483646 h 264"/>
                <a:gd name="T8" fmla="*/ 15513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Freeform 43"/>
            <p:cNvSpPr/>
            <p:nvPr/>
          </p:nvSpPr>
          <p:spPr bwMode="auto">
            <a:xfrm flipH="true">
              <a:off x="2870" y="1735"/>
              <a:ext cx="380" cy="1788"/>
            </a:xfrm>
            <a:custGeom>
              <a:avLst/>
              <a:gdLst>
                <a:gd name="T0" fmla="*/ 0 w 279"/>
                <a:gd name="T1" fmla="*/ 2147483646 h 264"/>
                <a:gd name="T2" fmla="*/ 7340 w 279"/>
                <a:gd name="T3" fmla="*/ 2147483646 h 264"/>
                <a:gd name="T4" fmla="*/ 10685 w 279"/>
                <a:gd name="T5" fmla="*/ 2147483646 h 264"/>
                <a:gd name="T6" fmla="*/ 12822 w 279"/>
                <a:gd name="T7" fmla="*/ 2147483646 h 264"/>
                <a:gd name="T8" fmla="*/ 15513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6" name="Text Box 45"/>
          <p:cNvSpPr txBox="true">
            <a:spLocks noChangeArrowheads="true"/>
          </p:cNvSpPr>
          <p:nvPr/>
        </p:nvSpPr>
        <p:spPr bwMode="auto">
          <a:xfrm>
            <a:off x="5876434" y="4480171"/>
            <a:ext cx="1320800" cy="39878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增益介质</a:t>
            </a:r>
            <a:endParaRPr lang="zh-CN" altLang="en-US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Group 46"/>
          <p:cNvGrpSpPr/>
          <p:nvPr/>
        </p:nvGrpSpPr>
        <p:grpSpPr bwMode="auto">
          <a:xfrm rot="-5400000">
            <a:off x="4149393" y="2049867"/>
            <a:ext cx="1647825" cy="2792413"/>
            <a:chOff x="2520" y="1735"/>
            <a:chExt cx="730" cy="1788"/>
          </a:xfrm>
        </p:grpSpPr>
        <p:sp>
          <p:nvSpPr>
            <p:cNvPr id="18" name="Freeform 47"/>
            <p:cNvSpPr/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147483646 h 264"/>
                <a:gd name="T2" fmla="*/ 7340 w 279"/>
                <a:gd name="T3" fmla="*/ 2147483646 h 264"/>
                <a:gd name="T4" fmla="*/ 10685 w 279"/>
                <a:gd name="T5" fmla="*/ 2147483646 h 264"/>
                <a:gd name="T6" fmla="*/ 12822 w 279"/>
                <a:gd name="T7" fmla="*/ 2147483646 h 264"/>
                <a:gd name="T8" fmla="*/ 15513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 flipH="true">
              <a:off x="2870" y="1735"/>
              <a:ext cx="380" cy="1788"/>
            </a:xfrm>
            <a:custGeom>
              <a:avLst/>
              <a:gdLst>
                <a:gd name="T0" fmla="*/ 0 w 279"/>
                <a:gd name="T1" fmla="*/ 2147483646 h 264"/>
                <a:gd name="T2" fmla="*/ 7340 w 279"/>
                <a:gd name="T3" fmla="*/ 2147483646 h 264"/>
                <a:gd name="T4" fmla="*/ 10685 w 279"/>
                <a:gd name="T5" fmla="*/ 2147483646 h 264"/>
                <a:gd name="T6" fmla="*/ 12822 w 279"/>
                <a:gd name="T7" fmla="*/ 2147483646 h 264"/>
                <a:gd name="T8" fmla="*/ 15513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Line 49"/>
          <p:cNvSpPr>
            <a:spLocks noChangeShapeType="true"/>
          </p:cNvSpPr>
          <p:nvPr/>
        </p:nvSpPr>
        <p:spPr bwMode="auto">
          <a:xfrm>
            <a:off x="6536517" y="2550089"/>
            <a:ext cx="0" cy="1757362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Group 50"/>
          <p:cNvGrpSpPr/>
          <p:nvPr/>
        </p:nvGrpSpPr>
        <p:grpSpPr bwMode="auto">
          <a:xfrm>
            <a:off x="7504892" y="2889814"/>
            <a:ext cx="238125" cy="1644650"/>
            <a:chOff x="2520" y="1735"/>
            <a:chExt cx="730" cy="1788"/>
          </a:xfrm>
        </p:grpSpPr>
        <p:sp>
          <p:nvSpPr>
            <p:cNvPr id="22" name="Freeform 51"/>
            <p:cNvSpPr/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147483646 h 264"/>
                <a:gd name="T2" fmla="*/ 7340 w 279"/>
                <a:gd name="T3" fmla="*/ 2147483646 h 264"/>
                <a:gd name="T4" fmla="*/ 10685 w 279"/>
                <a:gd name="T5" fmla="*/ 2147483646 h 264"/>
                <a:gd name="T6" fmla="*/ 12822 w 279"/>
                <a:gd name="T7" fmla="*/ 2147483646 h 264"/>
                <a:gd name="T8" fmla="*/ 15513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Freeform 52"/>
            <p:cNvSpPr/>
            <p:nvPr/>
          </p:nvSpPr>
          <p:spPr bwMode="auto">
            <a:xfrm flipH="true">
              <a:off x="2870" y="1735"/>
              <a:ext cx="380" cy="1788"/>
            </a:xfrm>
            <a:custGeom>
              <a:avLst/>
              <a:gdLst>
                <a:gd name="T0" fmla="*/ 0 w 279"/>
                <a:gd name="T1" fmla="*/ 2147483646 h 264"/>
                <a:gd name="T2" fmla="*/ 7340 w 279"/>
                <a:gd name="T3" fmla="*/ 2147483646 h 264"/>
                <a:gd name="T4" fmla="*/ 10685 w 279"/>
                <a:gd name="T5" fmla="*/ 2147483646 h 264"/>
                <a:gd name="T6" fmla="*/ 12822 w 279"/>
                <a:gd name="T7" fmla="*/ 2147483646 h 264"/>
                <a:gd name="T8" fmla="*/ 15513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Line 53"/>
          <p:cNvSpPr>
            <a:spLocks noChangeShapeType="true"/>
          </p:cNvSpPr>
          <p:nvPr/>
        </p:nvSpPr>
        <p:spPr bwMode="auto">
          <a:xfrm>
            <a:off x="7275339" y="4679561"/>
            <a:ext cx="811213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 Box 56"/>
          <p:cNvSpPr txBox="true">
            <a:spLocks noChangeArrowheads="true"/>
          </p:cNvSpPr>
          <p:nvPr/>
        </p:nvSpPr>
        <p:spPr bwMode="auto">
          <a:xfrm>
            <a:off x="3869834" y="2712331"/>
            <a:ext cx="119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>
                <a:solidFill>
                  <a:schemeClr val="accent6"/>
                </a:solidFill>
                <a:latin typeface="微软雅黑" panose="020B0503020204020204" charset="-122"/>
                <a:cs typeface="微软雅黑" panose="020B0503020204020204" charset="-122"/>
              </a:rPr>
              <a:t>泵浦脉冲</a:t>
            </a:r>
            <a:endParaRPr lang="zh-CN" altLang="en-US">
              <a:solidFill>
                <a:schemeClr val="accent6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66"/>
          <p:cNvGrpSpPr/>
          <p:nvPr/>
        </p:nvGrpSpPr>
        <p:grpSpPr bwMode="auto">
          <a:xfrm>
            <a:off x="1510809" y="2653594"/>
            <a:ext cx="914400" cy="1798637"/>
            <a:chOff x="424" y="1866"/>
            <a:chExt cx="576" cy="1133"/>
          </a:xfrm>
        </p:grpSpPr>
        <p:grpSp>
          <p:nvGrpSpPr>
            <p:cNvPr id="27" name="Group 62"/>
            <p:cNvGrpSpPr/>
            <p:nvPr/>
          </p:nvGrpSpPr>
          <p:grpSpPr bwMode="auto">
            <a:xfrm>
              <a:off x="424" y="1866"/>
              <a:ext cx="576" cy="1133"/>
              <a:chOff x="324" y="1674"/>
              <a:chExt cx="576" cy="1133"/>
            </a:xfrm>
          </p:grpSpPr>
          <p:sp>
            <p:nvSpPr>
              <p:cNvPr id="30" name="Line 58"/>
              <p:cNvSpPr>
                <a:spLocks noChangeShapeType="true"/>
              </p:cNvSpPr>
              <p:nvPr/>
            </p:nvSpPr>
            <p:spPr bwMode="auto">
              <a:xfrm>
                <a:off x="324" y="2807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1" name="Line 59"/>
              <p:cNvSpPr>
                <a:spLocks noChangeShapeType="true"/>
              </p:cNvSpPr>
              <p:nvPr/>
            </p:nvSpPr>
            <p:spPr bwMode="auto">
              <a:xfrm>
                <a:off x="324" y="262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2" name="Line 60"/>
              <p:cNvSpPr>
                <a:spLocks noChangeShapeType="true"/>
              </p:cNvSpPr>
              <p:nvPr/>
            </p:nvSpPr>
            <p:spPr bwMode="auto">
              <a:xfrm>
                <a:off x="324" y="1947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3" name="Line 61"/>
              <p:cNvSpPr>
                <a:spLocks noChangeShapeType="true"/>
              </p:cNvSpPr>
              <p:nvPr/>
            </p:nvSpPr>
            <p:spPr bwMode="auto">
              <a:xfrm>
                <a:off x="324" y="1674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8" name="Line 63"/>
            <p:cNvSpPr>
              <a:spLocks noChangeShapeType="true"/>
            </p:cNvSpPr>
            <p:nvPr/>
          </p:nvSpPr>
          <p:spPr bwMode="auto">
            <a:xfrm flipV="true">
              <a:off x="620" y="1866"/>
              <a:ext cx="0" cy="1133"/>
            </a:xfrm>
            <a:prstGeom prst="line">
              <a:avLst/>
            </a:prstGeom>
            <a:noFill/>
            <a:ln w="57150">
              <a:solidFill>
                <a:schemeClr val="accent6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Line 64"/>
            <p:cNvSpPr>
              <a:spLocks noChangeShapeType="true"/>
            </p:cNvSpPr>
            <p:nvPr/>
          </p:nvSpPr>
          <p:spPr bwMode="auto">
            <a:xfrm>
              <a:off x="835" y="2136"/>
              <a:ext cx="0" cy="67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" name="Text Box 67"/>
          <p:cNvSpPr txBox="true">
            <a:spLocks noChangeArrowheads="true"/>
          </p:cNvSpPr>
          <p:nvPr/>
        </p:nvSpPr>
        <p:spPr bwMode="auto">
          <a:xfrm>
            <a:off x="1439689" y="4483981"/>
            <a:ext cx="105727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能级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Rectangle 71"/>
          <p:cNvSpPr>
            <a:spLocks noChangeArrowheads="true"/>
          </p:cNvSpPr>
          <p:nvPr/>
        </p:nvSpPr>
        <p:spPr bwMode="auto">
          <a:xfrm>
            <a:off x="2193434" y="3412419"/>
            <a:ext cx="396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i="1" dirty="0" err="1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en-US" sz="1800" i="1" baseline="-25000" dirty="0" err="1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endParaRPr lang="en-US" altLang="en-US" sz="1800" i="1" baseline="-25000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Rectangle 73"/>
          <p:cNvSpPr>
            <a:spLocks noChangeArrowheads="true"/>
          </p:cNvSpPr>
          <p:nvPr/>
        </p:nvSpPr>
        <p:spPr bwMode="auto">
          <a:xfrm>
            <a:off x="1142509" y="3412419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800" i="1" dirty="0" err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en-US" altLang="en-US" sz="1800" baseline="-25000" dirty="0" err="1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pump</a:t>
            </a:r>
            <a:endParaRPr lang="en-US" altLang="en-US" sz="1800" baseline="-25000" dirty="0" err="1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飞秒</a:t>
            </a:r>
            <a:r>
              <a:rPr lang="zh-CN">
                <a:sym typeface="+mn-ea"/>
              </a:rPr>
              <a:t>脉冲放大中的问题</a:t>
            </a:r>
            <a:endParaRPr lang="zh-CN" altLang="en-US"/>
          </a:p>
        </p:txBody>
      </p:sp>
      <p:sp>
        <p:nvSpPr>
          <p:cNvPr id="9" name="Text Box 33"/>
          <p:cNvSpPr txBox="true">
            <a:spLocks noChangeArrowheads="true"/>
          </p:cNvSpPr>
          <p:nvPr/>
        </p:nvSpPr>
        <p:spPr bwMode="auto">
          <a:xfrm>
            <a:off x="495300" y="1519555"/>
            <a:ext cx="877824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"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脉宽失配：</a:t>
            </a:r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超短脉冲比提供放大能量的（纳秒或毫秒）泵浦脉冲短得多。</a:t>
            </a:r>
            <a:endParaRPr lang="en-US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Text Box 53"/>
          <p:cNvSpPr txBox="true">
            <a:spLocks noChangeArrowheads="true"/>
          </p:cNvSpPr>
          <p:nvPr/>
        </p:nvSpPr>
        <p:spPr bwMode="auto">
          <a:xfrm>
            <a:off x="495300" y="2344947"/>
            <a:ext cx="8199437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超短脉冲应该早点到达还是晚点到达呢？</a:t>
            </a:r>
            <a:endParaRPr lang="zh-CN" altLang="en-US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4800" y="3409315"/>
            <a:ext cx="4312920" cy="2468245"/>
            <a:chOff x="480" y="5369"/>
            <a:chExt cx="6792" cy="3887"/>
          </a:xfrm>
        </p:grpSpPr>
        <p:grpSp>
          <p:nvGrpSpPr>
            <p:cNvPr id="10" name="Group 58"/>
            <p:cNvGrpSpPr/>
            <p:nvPr/>
          </p:nvGrpSpPr>
          <p:grpSpPr bwMode="auto">
            <a:xfrm>
              <a:off x="592" y="6336"/>
              <a:ext cx="5985" cy="1848"/>
              <a:chOff x="246" y="2496"/>
              <a:chExt cx="2394" cy="739"/>
            </a:xfrm>
          </p:grpSpPr>
          <p:sp>
            <p:nvSpPr>
              <p:cNvPr id="11" name="Freeform 36"/>
              <p:cNvSpPr/>
              <p:nvPr/>
            </p:nvSpPr>
            <p:spPr bwMode="auto">
              <a:xfrm>
                <a:off x="246" y="2496"/>
                <a:ext cx="1199" cy="739"/>
              </a:xfrm>
              <a:custGeom>
                <a:avLst/>
                <a:gdLst>
                  <a:gd name="T0" fmla="*/ 0 w 279"/>
                  <a:gd name="T1" fmla="*/ 995464 h 264"/>
                  <a:gd name="T2" fmla="*/ 15351420 w 279"/>
                  <a:gd name="T3" fmla="*/ 882369 h 264"/>
                  <a:gd name="T4" fmla="*/ 22331358 w 279"/>
                  <a:gd name="T5" fmla="*/ 350289 h 264"/>
                  <a:gd name="T6" fmla="*/ 26878344 w 279"/>
                  <a:gd name="T7" fmla="*/ 79375 h 264"/>
                  <a:gd name="T8" fmla="*/ 32460205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chemeClr val="accent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" name="Freeform 37"/>
              <p:cNvSpPr/>
              <p:nvPr/>
            </p:nvSpPr>
            <p:spPr bwMode="auto">
              <a:xfrm flipH="true">
                <a:off x="1441" y="2496"/>
                <a:ext cx="1199" cy="739"/>
              </a:xfrm>
              <a:custGeom>
                <a:avLst/>
                <a:gdLst>
                  <a:gd name="T0" fmla="*/ 0 w 279"/>
                  <a:gd name="T1" fmla="*/ 995464 h 264"/>
                  <a:gd name="T2" fmla="*/ 15351420 w 279"/>
                  <a:gd name="T3" fmla="*/ 882369 h 264"/>
                  <a:gd name="T4" fmla="*/ 22331358 w 279"/>
                  <a:gd name="T5" fmla="*/ 350289 h 264"/>
                  <a:gd name="T6" fmla="*/ 26878344 w 279"/>
                  <a:gd name="T7" fmla="*/ 79375 h 264"/>
                  <a:gd name="T8" fmla="*/ 32460205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chemeClr val="accent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3" name="Group 41"/>
            <p:cNvGrpSpPr/>
            <p:nvPr/>
          </p:nvGrpSpPr>
          <p:grpSpPr bwMode="auto">
            <a:xfrm>
              <a:off x="2745" y="7786"/>
              <a:ext cx="360" cy="398"/>
              <a:chOff x="2520" y="1735"/>
              <a:chExt cx="730" cy="1788"/>
            </a:xfrm>
          </p:grpSpPr>
          <p:sp>
            <p:nvSpPr>
              <p:cNvPr id="14" name="Freeform 42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" name="Freeform 43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0" name="Text Box 54"/>
            <p:cNvSpPr txBox="true">
              <a:spLocks noChangeArrowheads="true"/>
            </p:cNvSpPr>
            <p:nvPr/>
          </p:nvSpPr>
          <p:spPr bwMode="auto">
            <a:xfrm>
              <a:off x="630" y="5563"/>
              <a:ext cx="1512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早：</a:t>
              </a:r>
              <a:endPara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2" name="Text Box 56"/>
            <p:cNvSpPr txBox="true">
              <a:spLocks noChangeArrowheads="true"/>
            </p:cNvSpPr>
            <p:nvPr/>
          </p:nvSpPr>
          <p:spPr bwMode="auto">
            <a:xfrm>
              <a:off x="4650" y="5369"/>
              <a:ext cx="2622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 dirty="0">
                  <a:solidFill>
                    <a:schemeClr val="accent6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泵浦能量到达太晚而被浪费</a:t>
              </a:r>
              <a:endParaRPr lang="en-US" altLang="en-US" sz="18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3" name="Line 57"/>
            <p:cNvSpPr>
              <a:spLocks noChangeShapeType="true"/>
            </p:cNvSpPr>
            <p:nvPr/>
          </p:nvSpPr>
          <p:spPr bwMode="auto">
            <a:xfrm flipH="true">
              <a:off x="3795" y="6611"/>
              <a:ext cx="855" cy="964"/>
            </a:xfrm>
            <a:prstGeom prst="line">
              <a:avLst/>
            </a:prstGeom>
            <a:noFill/>
            <a:ln w="19050">
              <a:solidFill>
                <a:schemeClr val="accent6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Line 60"/>
            <p:cNvSpPr>
              <a:spLocks noChangeShapeType="true"/>
            </p:cNvSpPr>
            <p:nvPr/>
          </p:nvSpPr>
          <p:spPr bwMode="auto">
            <a:xfrm>
              <a:off x="480" y="8598"/>
              <a:ext cx="6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Text Box 61"/>
            <p:cNvSpPr txBox="true">
              <a:spLocks noChangeArrowheads="true"/>
            </p:cNvSpPr>
            <p:nvPr/>
          </p:nvSpPr>
          <p:spPr bwMode="auto">
            <a:xfrm>
              <a:off x="2965" y="8628"/>
              <a:ext cx="1088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时间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7" name="Text Box 63"/>
            <p:cNvSpPr txBox="true">
              <a:spLocks noChangeArrowheads="true"/>
            </p:cNvSpPr>
            <p:nvPr/>
          </p:nvSpPr>
          <p:spPr bwMode="auto">
            <a:xfrm>
              <a:off x="592" y="7366"/>
              <a:ext cx="1488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solidFill>
                    <a:schemeClr val="accent6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泵浦光</a:t>
              </a:r>
              <a:endParaRPr lang="zh-CN" altLang="en-US" dirty="0">
                <a:solidFill>
                  <a:schemeClr val="accent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82820" y="3378200"/>
            <a:ext cx="4108450" cy="2491740"/>
            <a:chOff x="7532" y="5320"/>
            <a:chExt cx="6470" cy="3924"/>
          </a:xfrm>
        </p:grpSpPr>
        <p:grpSp>
          <p:nvGrpSpPr>
            <p:cNvPr id="16" name="Group 59"/>
            <p:cNvGrpSpPr/>
            <p:nvPr/>
          </p:nvGrpSpPr>
          <p:grpSpPr bwMode="auto">
            <a:xfrm>
              <a:off x="7657" y="6336"/>
              <a:ext cx="5963" cy="1848"/>
              <a:chOff x="3072" y="2496"/>
              <a:chExt cx="2385" cy="739"/>
            </a:xfrm>
          </p:grpSpPr>
          <p:sp>
            <p:nvSpPr>
              <p:cNvPr id="17" name="Freeform 51"/>
              <p:cNvSpPr/>
              <p:nvPr/>
            </p:nvSpPr>
            <p:spPr bwMode="auto">
              <a:xfrm>
                <a:off x="3072" y="2496"/>
                <a:ext cx="1199" cy="739"/>
              </a:xfrm>
              <a:custGeom>
                <a:avLst/>
                <a:gdLst>
                  <a:gd name="T0" fmla="*/ 0 w 279"/>
                  <a:gd name="T1" fmla="*/ 995464 h 264"/>
                  <a:gd name="T2" fmla="*/ 15351420 w 279"/>
                  <a:gd name="T3" fmla="*/ 882369 h 264"/>
                  <a:gd name="T4" fmla="*/ 22331358 w 279"/>
                  <a:gd name="T5" fmla="*/ 350289 h 264"/>
                  <a:gd name="T6" fmla="*/ 26878344 w 279"/>
                  <a:gd name="T7" fmla="*/ 79375 h 264"/>
                  <a:gd name="T8" fmla="*/ 32460205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chemeClr val="accent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" name="Freeform 52"/>
              <p:cNvSpPr/>
              <p:nvPr/>
            </p:nvSpPr>
            <p:spPr bwMode="auto">
              <a:xfrm flipH="true">
                <a:off x="4258" y="2496"/>
                <a:ext cx="1199" cy="739"/>
              </a:xfrm>
              <a:custGeom>
                <a:avLst/>
                <a:gdLst>
                  <a:gd name="T0" fmla="*/ 0 w 279"/>
                  <a:gd name="T1" fmla="*/ 995464 h 264"/>
                  <a:gd name="T2" fmla="*/ 15351420 w 279"/>
                  <a:gd name="T3" fmla="*/ 882369 h 264"/>
                  <a:gd name="T4" fmla="*/ 22331358 w 279"/>
                  <a:gd name="T5" fmla="*/ 350289 h 264"/>
                  <a:gd name="T6" fmla="*/ 26878344 w 279"/>
                  <a:gd name="T7" fmla="*/ 79375 h 264"/>
                  <a:gd name="T8" fmla="*/ 32460205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chemeClr val="accent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1" name="Text Box 55"/>
            <p:cNvSpPr txBox="true">
              <a:spLocks noChangeArrowheads="true"/>
            </p:cNvSpPr>
            <p:nvPr/>
          </p:nvSpPr>
          <p:spPr bwMode="auto">
            <a:xfrm>
              <a:off x="7537" y="5563"/>
              <a:ext cx="1513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晚：</a:t>
              </a:r>
              <a:endPara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6" name="Text Box 62"/>
            <p:cNvSpPr txBox="true">
              <a:spLocks noChangeArrowheads="true"/>
            </p:cNvSpPr>
            <p:nvPr/>
          </p:nvSpPr>
          <p:spPr bwMode="auto">
            <a:xfrm>
              <a:off x="7657" y="7366"/>
              <a:ext cx="1488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solidFill>
                    <a:schemeClr val="accent6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泵浦光</a:t>
              </a:r>
              <a:endParaRPr lang="zh-CN" altLang="en-US" dirty="0">
                <a:solidFill>
                  <a:schemeClr val="accent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8" name="Line 64"/>
            <p:cNvSpPr>
              <a:spLocks noChangeShapeType="true"/>
            </p:cNvSpPr>
            <p:nvPr/>
          </p:nvSpPr>
          <p:spPr bwMode="auto">
            <a:xfrm>
              <a:off x="7532" y="8586"/>
              <a:ext cx="6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Text Box 65"/>
            <p:cNvSpPr txBox="true">
              <a:spLocks noChangeArrowheads="true"/>
            </p:cNvSpPr>
            <p:nvPr/>
          </p:nvSpPr>
          <p:spPr bwMode="auto">
            <a:xfrm>
              <a:off x="10017" y="8616"/>
              <a:ext cx="1088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时间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0" name="Text Box 66"/>
            <p:cNvSpPr txBox="true">
              <a:spLocks noChangeArrowheads="true"/>
            </p:cNvSpPr>
            <p:nvPr/>
          </p:nvSpPr>
          <p:spPr bwMode="auto">
            <a:xfrm>
              <a:off x="10505" y="5320"/>
              <a:ext cx="2760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>
                  <a:solidFill>
                    <a:schemeClr val="accent6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泵浦能量已经衰减而被浪费</a:t>
              </a:r>
              <a:endParaRPr lang="zh-CN" altLang="en-US" sz="1800">
                <a:solidFill>
                  <a:schemeClr val="accent6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1" name="Line 67"/>
            <p:cNvSpPr>
              <a:spLocks noChangeShapeType="true"/>
            </p:cNvSpPr>
            <p:nvPr/>
          </p:nvSpPr>
          <p:spPr bwMode="auto">
            <a:xfrm flipH="true">
              <a:off x="9887" y="6163"/>
              <a:ext cx="618" cy="1097"/>
            </a:xfrm>
            <a:prstGeom prst="line">
              <a:avLst/>
            </a:prstGeom>
            <a:noFill/>
            <a:ln w="19050">
              <a:solidFill>
                <a:schemeClr val="accent6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32" name="Group 47"/>
            <p:cNvGrpSpPr/>
            <p:nvPr/>
          </p:nvGrpSpPr>
          <p:grpSpPr bwMode="auto">
            <a:xfrm>
              <a:off x="11370" y="7696"/>
              <a:ext cx="360" cy="488"/>
              <a:chOff x="2520" y="1735"/>
              <a:chExt cx="730" cy="1788"/>
            </a:xfrm>
          </p:grpSpPr>
          <p:sp>
            <p:nvSpPr>
              <p:cNvPr id="33" name="Freeform 48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" name="Freeform 49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5" name="Text Box 81"/>
          <p:cNvSpPr txBox="true">
            <a:spLocks noChangeArrowheads="true"/>
          </p:cNvSpPr>
          <p:nvPr/>
        </p:nvSpPr>
        <p:spPr bwMode="auto">
          <a:xfrm>
            <a:off x="495617" y="6043346"/>
            <a:ext cx="627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在两种情况下，泵浦能量都被浪费，放大效果很差。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true"/>
      <p:bldP spid="35" grpId="0" animBg="tru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需要多通或者多脉冲</a:t>
            </a:r>
            <a:endParaRPr lang="zh-CN" altLang="en-US"/>
          </a:p>
        </p:txBody>
      </p:sp>
      <p:sp>
        <p:nvSpPr>
          <p:cNvPr id="9" name="Text Box 3"/>
          <p:cNvSpPr txBox="true">
            <a:spLocks noChangeArrowheads="true"/>
          </p:cNvSpPr>
          <p:nvPr/>
        </p:nvSpPr>
        <p:spPr bwMode="auto">
          <a:xfrm>
            <a:off x="204968" y="1269020"/>
            <a:ext cx="6272213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一个多通超短脉冲放大器：</a:t>
            </a:r>
            <a:endParaRPr lang="zh-CN" altLang="en-US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Text Box 29"/>
          <p:cNvSpPr txBox="true">
            <a:spLocks noChangeArrowheads="true"/>
          </p:cNvSpPr>
          <p:nvPr/>
        </p:nvSpPr>
        <p:spPr bwMode="auto">
          <a:xfrm>
            <a:off x="204968" y="4694963"/>
            <a:ext cx="8623234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这种方法可以获取更高的能量使用效率。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有很多种方法高效实现超短脉冲放大，哪种方法更好取决于激光的类型。</a:t>
            </a: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Group 67"/>
          <p:cNvGrpSpPr/>
          <p:nvPr/>
        </p:nvGrpSpPr>
        <p:grpSpPr bwMode="auto">
          <a:xfrm>
            <a:off x="1841615" y="2687359"/>
            <a:ext cx="4108450" cy="1854200"/>
            <a:chOff x="1485" y="2257"/>
            <a:chExt cx="2588" cy="1168"/>
          </a:xfrm>
        </p:grpSpPr>
        <p:grpSp>
          <p:nvGrpSpPr>
            <p:cNvPr id="12" name="Group 31"/>
            <p:cNvGrpSpPr/>
            <p:nvPr/>
          </p:nvGrpSpPr>
          <p:grpSpPr bwMode="auto">
            <a:xfrm>
              <a:off x="1557" y="2257"/>
              <a:ext cx="2394" cy="739"/>
              <a:chOff x="246" y="2496"/>
              <a:chExt cx="2394" cy="739"/>
            </a:xfrm>
          </p:grpSpPr>
          <p:sp>
            <p:nvSpPr>
              <p:cNvPr id="43" name="Freeform 32"/>
              <p:cNvSpPr/>
              <p:nvPr/>
            </p:nvSpPr>
            <p:spPr bwMode="auto">
              <a:xfrm>
                <a:off x="246" y="2496"/>
                <a:ext cx="1199" cy="739"/>
              </a:xfrm>
              <a:custGeom>
                <a:avLst/>
                <a:gdLst>
                  <a:gd name="T0" fmla="*/ 0 w 279"/>
                  <a:gd name="T1" fmla="*/ 995464 h 264"/>
                  <a:gd name="T2" fmla="*/ 15351420 w 279"/>
                  <a:gd name="T3" fmla="*/ 882369 h 264"/>
                  <a:gd name="T4" fmla="*/ 22331358 w 279"/>
                  <a:gd name="T5" fmla="*/ 350289 h 264"/>
                  <a:gd name="T6" fmla="*/ 26878344 w 279"/>
                  <a:gd name="T7" fmla="*/ 79375 h 264"/>
                  <a:gd name="T8" fmla="*/ 32460205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chemeClr val="accent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4" name="Freeform 33"/>
              <p:cNvSpPr/>
              <p:nvPr/>
            </p:nvSpPr>
            <p:spPr bwMode="auto">
              <a:xfrm flipH="true">
                <a:off x="1441" y="2496"/>
                <a:ext cx="1199" cy="739"/>
              </a:xfrm>
              <a:custGeom>
                <a:avLst/>
                <a:gdLst>
                  <a:gd name="T0" fmla="*/ 0 w 279"/>
                  <a:gd name="T1" fmla="*/ 995464 h 264"/>
                  <a:gd name="T2" fmla="*/ 15351420 w 279"/>
                  <a:gd name="T3" fmla="*/ 882369 h 264"/>
                  <a:gd name="T4" fmla="*/ 22331358 w 279"/>
                  <a:gd name="T5" fmla="*/ 350289 h 264"/>
                  <a:gd name="T6" fmla="*/ 26878344 w 279"/>
                  <a:gd name="T7" fmla="*/ 79375 h 264"/>
                  <a:gd name="T8" fmla="*/ 32460205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chemeClr val="accent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3" name="Group 34"/>
            <p:cNvGrpSpPr/>
            <p:nvPr/>
          </p:nvGrpSpPr>
          <p:grpSpPr bwMode="auto">
            <a:xfrm>
              <a:off x="2229" y="2891"/>
              <a:ext cx="144" cy="135"/>
              <a:chOff x="2520" y="1735"/>
              <a:chExt cx="730" cy="1788"/>
            </a:xfrm>
          </p:grpSpPr>
          <p:sp>
            <p:nvSpPr>
              <p:cNvPr id="41" name="Freeform 35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2" name="Freeform 36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Line 40"/>
            <p:cNvSpPr>
              <a:spLocks noChangeShapeType="true"/>
            </p:cNvSpPr>
            <p:nvPr/>
          </p:nvSpPr>
          <p:spPr bwMode="auto">
            <a:xfrm>
              <a:off x="1485" y="3162"/>
              <a:ext cx="2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Text Box 41"/>
            <p:cNvSpPr txBox="true">
              <a:spLocks noChangeArrowheads="true"/>
            </p:cNvSpPr>
            <p:nvPr/>
          </p:nvSpPr>
          <p:spPr bwMode="auto">
            <a:xfrm>
              <a:off x="2479" y="3174"/>
              <a:ext cx="43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+mn-lt"/>
                  <a:cs typeface="微软雅黑" panose="020B0503020204020204" charset="-122"/>
                  <a:sym typeface="+mn-ea"/>
                </a:rPr>
                <a:t>时间</a:t>
              </a:r>
              <a:endParaRPr lang="zh-CN" altLang="en-US" dirty="0">
                <a:latin typeface="+mn-lt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6" name="Text Box 42"/>
            <p:cNvSpPr txBox="true">
              <a:spLocks noChangeArrowheads="true"/>
            </p:cNvSpPr>
            <p:nvPr/>
          </p:nvSpPr>
          <p:spPr bwMode="auto">
            <a:xfrm>
              <a:off x="1557" y="2661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solidFill>
                    <a:schemeClr val="accent6"/>
                  </a:solidFill>
                  <a:latin typeface="+mn-lt"/>
                  <a:cs typeface="微软雅黑" panose="020B0503020204020204" charset="-122"/>
                  <a:sym typeface="+mn-ea"/>
                </a:rPr>
                <a:t>泵浦光</a:t>
              </a:r>
              <a:endParaRPr lang="zh-CN" altLang="en-US" dirty="0">
                <a:solidFill>
                  <a:schemeClr val="accent6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7" name="Group 43"/>
            <p:cNvGrpSpPr/>
            <p:nvPr/>
          </p:nvGrpSpPr>
          <p:grpSpPr bwMode="auto">
            <a:xfrm>
              <a:off x="2343" y="2831"/>
              <a:ext cx="144" cy="195"/>
              <a:chOff x="2520" y="1735"/>
              <a:chExt cx="730" cy="1788"/>
            </a:xfrm>
          </p:grpSpPr>
          <p:sp>
            <p:nvSpPr>
              <p:cNvPr id="39" name="Freeform 44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0" name="Freeform 45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8" name="Group 46"/>
            <p:cNvGrpSpPr/>
            <p:nvPr/>
          </p:nvGrpSpPr>
          <p:grpSpPr bwMode="auto">
            <a:xfrm>
              <a:off x="2457" y="2767"/>
              <a:ext cx="144" cy="259"/>
              <a:chOff x="2520" y="1735"/>
              <a:chExt cx="730" cy="1788"/>
            </a:xfrm>
          </p:grpSpPr>
          <p:sp>
            <p:nvSpPr>
              <p:cNvPr id="37" name="Freeform 47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8" name="Freeform 48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9" name="Group 49"/>
            <p:cNvGrpSpPr/>
            <p:nvPr/>
          </p:nvGrpSpPr>
          <p:grpSpPr bwMode="auto">
            <a:xfrm>
              <a:off x="2571" y="2719"/>
              <a:ext cx="144" cy="307"/>
              <a:chOff x="2520" y="1735"/>
              <a:chExt cx="730" cy="1788"/>
            </a:xfrm>
          </p:grpSpPr>
          <p:sp>
            <p:nvSpPr>
              <p:cNvPr id="35" name="Freeform 50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6" name="Freeform 51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0" name="Group 52"/>
            <p:cNvGrpSpPr/>
            <p:nvPr/>
          </p:nvGrpSpPr>
          <p:grpSpPr bwMode="auto">
            <a:xfrm>
              <a:off x="2685" y="2635"/>
              <a:ext cx="144" cy="391"/>
              <a:chOff x="2520" y="1735"/>
              <a:chExt cx="730" cy="1788"/>
            </a:xfrm>
          </p:grpSpPr>
          <p:sp>
            <p:nvSpPr>
              <p:cNvPr id="33" name="Freeform 53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" name="Freeform 54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1" name="Group 55"/>
            <p:cNvGrpSpPr/>
            <p:nvPr/>
          </p:nvGrpSpPr>
          <p:grpSpPr bwMode="auto">
            <a:xfrm>
              <a:off x="2799" y="2547"/>
              <a:ext cx="144" cy="479"/>
              <a:chOff x="2520" y="1735"/>
              <a:chExt cx="730" cy="1788"/>
            </a:xfrm>
          </p:grpSpPr>
          <p:sp>
            <p:nvSpPr>
              <p:cNvPr id="31" name="Freeform 56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2" name="Group 58"/>
            <p:cNvGrpSpPr/>
            <p:nvPr/>
          </p:nvGrpSpPr>
          <p:grpSpPr bwMode="auto">
            <a:xfrm>
              <a:off x="2913" y="2483"/>
              <a:ext cx="144" cy="543"/>
              <a:chOff x="2520" y="1735"/>
              <a:chExt cx="730" cy="178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0" name="Freeform 60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3" name="Group 61"/>
            <p:cNvGrpSpPr/>
            <p:nvPr/>
          </p:nvGrpSpPr>
          <p:grpSpPr bwMode="auto">
            <a:xfrm>
              <a:off x="3027" y="2431"/>
              <a:ext cx="144" cy="595"/>
              <a:chOff x="2520" y="1735"/>
              <a:chExt cx="730" cy="1788"/>
            </a:xfrm>
          </p:grpSpPr>
          <p:sp>
            <p:nvSpPr>
              <p:cNvPr id="27" name="Freeform 62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" name="Freeform 63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4" name="Group 64"/>
            <p:cNvGrpSpPr/>
            <p:nvPr/>
          </p:nvGrpSpPr>
          <p:grpSpPr bwMode="auto">
            <a:xfrm>
              <a:off x="3141" y="2383"/>
              <a:ext cx="144" cy="643"/>
              <a:chOff x="2520" y="1735"/>
              <a:chExt cx="730" cy="1788"/>
            </a:xfrm>
          </p:grpSpPr>
          <p:sp>
            <p:nvSpPr>
              <p:cNvPr id="25" name="Freeform 65"/>
              <p:cNvSpPr/>
              <p:nvPr/>
            </p:nvSpPr>
            <p:spPr bwMode="auto">
              <a:xfrm>
                <a:off x="252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" name="Freeform 66"/>
              <p:cNvSpPr/>
              <p:nvPr/>
            </p:nvSpPr>
            <p:spPr bwMode="auto">
              <a:xfrm flipH="true">
                <a:off x="2870" y="1735"/>
                <a:ext cx="380" cy="1788"/>
              </a:xfrm>
              <a:custGeom>
                <a:avLst/>
                <a:gdLst>
                  <a:gd name="T0" fmla="*/ 0 w 279"/>
                  <a:gd name="T1" fmla="*/ 1168765685 h 264"/>
                  <a:gd name="T2" fmla="*/ 1566 w 279"/>
                  <a:gd name="T3" fmla="*/ 1036053153 h 264"/>
                  <a:gd name="T4" fmla="*/ 2280 w 279"/>
                  <a:gd name="T5" fmla="*/ 411813548 h 264"/>
                  <a:gd name="T6" fmla="*/ 2736 w 279"/>
                  <a:gd name="T7" fmla="*/ 92838805 h 264"/>
                  <a:gd name="T8" fmla="*/ 3310 w 279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64">
                    <a:moveTo>
                      <a:pt x="0" y="264"/>
                    </a:moveTo>
                    <a:cubicBezTo>
                      <a:pt x="50" y="263"/>
                      <a:pt x="100" y="263"/>
                      <a:pt x="132" y="234"/>
                    </a:cubicBezTo>
                    <a:cubicBezTo>
                      <a:pt x="164" y="205"/>
                      <a:pt x="176" y="128"/>
                      <a:pt x="192" y="93"/>
                    </a:cubicBezTo>
                    <a:cubicBezTo>
                      <a:pt x="208" y="58"/>
                      <a:pt x="216" y="37"/>
                      <a:pt x="231" y="21"/>
                    </a:cubicBezTo>
                    <a:cubicBezTo>
                      <a:pt x="246" y="5"/>
                      <a:pt x="262" y="2"/>
                      <a:pt x="279" y="0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45" name="Text Box 68"/>
          <p:cNvSpPr txBox="true">
            <a:spLocks noChangeArrowheads="true"/>
          </p:cNvSpPr>
          <p:nvPr/>
        </p:nvSpPr>
        <p:spPr bwMode="auto">
          <a:xfrm>
            <a:off x="4580052" y="2288846"/>
            <a:ext cx="597027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超短脉冲往返多次，最终将泵浦能量都提取出来。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6" name="Line 69"/>
          <p:cNvSpPr>
            <a:spLocks noChangeShapeType="true"/>
          </p:cNvSpPr>
          <p:nvPr/>
        </p:nvSpPr>
        <p:spPr bwMode="auto">
          <a:xfrm flipH="true">
            <a:off x="4716145" y="2687955"/>
            <a:ext cx="325755" cy="4267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true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两种主要的放大方法</a:t>
            </a:r>
            <a:endParaRPr lang="zh-CN" altLang="en-US"/>
          </a:p>
        </p:txBody>
      </p:sp>
      <p:sp>
        <p:nvSpPr>
          <p:cNvPr id="9" name="Text Box 3"/>
          <p:cNvSpPr txBox="true">
            <a:spLocks noChangeArrowheads="true"/>
          </p:cNvSpPr>
          <p:nvPr/>
        </p:nvSpPr>
        <p:spPr bwMode="auto">
          <a:xfrm>
            <a:off x="1778321" y="1234171"/>
            <a:ext cx="119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多通放大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Group 4"/>
          <p:cNvGrpSpPr/>
          <p:nvPr/>
        </p:nvGrpSpPr>
        <p:grpSpPr bwMode="auto">
          <a:xfrm>
            <a:off x="1173926" y="1976831"/>
            <a:ext cx="2455863" cy="3944938"/>
            <a:chOff x="750" y="1022"/>
            <a:chExt cx="1547" cy="2485"/>
          </a:xfrm>
        </p:grpSpPr>
        <p:sp>
          <p:nvSpPr>
            <p:cNvPr id="11" name="AutoShape 5"/>
            <p:cNvSpPr>
              <a:spLocks noChangeArrowheads="true"/>
            </p:cNvSpPr>
            <p:nvPr/>
          </p:nvSpPr>
          <p:spPr bwMode="auto">
            <a:xfrm rot="5400000">
              <a:off x="890" y="1877"/>
              <a:ext cx="1238" cy="86"/>
            </a:xfrm>
            <a:prstGeom prst="homePlate">
              <a:avLst>
                <a:gd name="adj" fmla="val 359884"/>
              </a:avLst>
            </a:prstGeom>
            <a:solidFill>
              <a:srgbClr val="00FF00"/>
            </a:solidFill>
            <a:ln w="34925">
              <a:solidFill>
                <a:srgbClr val="00FF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Rectangle 6"/>
            <p:cNvSpPr>
              <a:spLocks noChangeArrowheads="true"/>
            </p:cNvSpPr>
            <p:nvPr/>
          </p:nvSpPr>
          <p:spPr bwMode="auto">
            <a:xfrm>
              <a:off x="1367" y="2536"/>
              <a:ext cx="284" cy="103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rgbClr val="FF00FF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058" y="1591"/>
              <a:ext cx="843" cy="1857"/>
            </a:xfrm>
            <a:custGeom>
              <a:avLst/>
              <a:gdLst>
                <a:gd name="T0" fmla="*/ 0 w 843"/>
                <a:gd name="T1" fmla="*/ 34 h 1857"/>
                <a:gd name="T2" fmla="*/ 843 w 843"/>
                <a:gd name="T3" fmla="*/ 1857 h 1857"/>
                <a:gd name="T4" fmla="*/ 26 w 843"/>
                <a:gd name="T5" fmla="*/ 1857 h 1857"/>
                <a:gd name="T6" fmla="*/ 808 w 843"/>
                <a:gd name="T7" fmla="*/ 275 h 1857"/>
                <a:gd name="T8" fmla="*/ 206 w 843"/>
                <a:gd name="T9" fmla="*/ 275 h 1857"/>
                <a:gd name="T10" fmla="*/ 679 w 843"/>
                <a:gd name="T11" fmla="*/ 1710 h 1857"/>
                <a:gd name="T12" fmla="*/ 206 w 843"/>
                <a:gd name="T13" fmla="*/ 1710 h 1857"/>
                <a:gd name="T14" fmla="*/ 782 w 843"/>
                <a:gd name="T15" fmla="*/ 0 h 18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857">
                  <a:moveTo>
                    <a:pt x="0" y="34"/>
                  </a:moveTo>
                  <a:lnTo>
                    <a:pt x="843" y="1857"/>
                  </a:lnTo>
                  <a:lnTo>
                    <a:pt x="26" y="1857"/>
                  </a:lnTo>
                  <a:lnTo>
                    <a:pt x="808" y="275"/>
                  </a:lnTo>
                  <a:lnTo>
                    <a:pt x="206" y="275"/>
                  </a:lnTo>
                  <a:lnTo>
                    <a:pt x="679" y="1710"/>
                  </a:lnTo>
                  <a:lnTo>
                    <a:pt x="206" y="1710"/>
                  </a:lnTo>
                  <a:lnTo>
                    <a:pt x="782" y="0"/>
                  </a:lnTo>
                </a:path>
              </a:pathLst>
            </a:custGeom>
            <a:noFill/>
            <a:ln w="34925" cap="flat" cmpd="sng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Line 8"/>
            <p:cNvSpPr>
              <a:spLocks noChangeShapeType="true"/>
            </p:cNvSpPr>
            <p:nvPr/>
          </p:nvSpPr>
          <p:spPr bwMode="auto">
            <a:xfrm flipH="true">
              <a:off x="1840" y="3404"/>
              <a:ext cx="120" cy="8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Line 9"/>
            <p:cNvSpPr>
              <a:spLocks noChangeShapeType="true"/>
            </p:cNvSpPr>
            <p:nvPr/>
          </p:nvSpPr>
          <p:spPr bwMode="auto">
            <a:xfrm>
              <a:off x="1031" y="3396"/>
              <a:ext cx="69" cy="11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Line 10"/>
            <p:cNvSpPr>
              <a:spLocks noChangeShapeType="true"/>
            </p:cNvSpPr>
            <p:nvPr/>
          </p:nvSpPr>
          <p:spPr bwMode="auto">
            <a:xfrm>
              <a:off x="1229" y="3250"/>
              <a:ext cx="60" cy="10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Line 11"/>
            <p:cNvSpPr>
              <a:spLocks noChangeShapeType="true"/>
            </p:cNvSpPr>
            <p:nvPr/>
          </p:nvSpPr>
          <p:spPr bwMode="auto">
            <a:xfrm flipH="true">
              <a:off x="1702" y="3250"/>
              <a:ext cx="77" cy="11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Line 12"/>
            <p:cNvSpPr>
              <a:spLocks noChangeShapeType="true"/>
            </p:cNvSpPr>
            <p:nvPr/>
          </p:nvSpPr>
          <p:spPr bwMode="auto">
            <a:xfrm flipH="true">
              <a:off x="1221" y="1822"/>
              <a:ext cx="86" cy="69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Line 13"/>
            <p:cNvSpPr>
              <a:spLocks noChangeShapeType="true"/>
            </p:cNvSpPr>
            <p:nvPr/>
          </p:nvSpPr>
          <p:spPr bwMode="auto">
            <a:xfrm>
              <a:off x="1822" y="1814"/>
              <a:ext cx="95" cy="103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buFontTx/>
                <a:buNone/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Text Box 14"/>
            <p:cNvSpPr txBox="true">
              <a:spLocks noChangeArrowheads="true"/>
            </p:cNvSpPr>
            <p:nvPr/>
          </p:nvSpPr>
          <p:spPr bwMode="auto">
            <a:xfrm>
              <a:off x="1211" y="1022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泵浦光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1" name="Text Box 15"/>
            <p:cNvSpPr txBox="true">
              <a:spLocks noChangeArrowheads="true"/>
            </p:cNvSpPr>
            <p:nvPr/>
          </p:nvSpPr>
          <p:spPr bwMode="auto">
            <a:xfrm>
              <a:off x="750" y="1340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输入光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2" name="Text Box 16"/>
            <p:cNvSpPr txBox="true">
              <a:spLocks noChangeArrowheads="true"/>
            </p:cNvSpPr>
            <p:nvPr/>
          </p:nvSpPr>
          <p:spPr bwMode="auto">
            <a:xfrm>
              <a:off x="1702" y="1340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输出光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3" name="Text Box 17"/>
            <p:cNvSpPr txBox="true">
              <a:spLocks noChangeArrowheads="true"/>
            </p:cNvSpPr>
            <p:nvPr/>
          </p:nvSpPr>
          <p:spPr bwMode="auto">
            <a:xfrm>
              <a:off x="910" y="2365"/>
              <a:ext cx="435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增益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介质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4" name="Group 22"/>
          <p:cNvGrpSpPr/>
          <p:nvPr/>
        </p:nvGrpSpPr>
        <p:grpSpPr bwMode="auto">
          <a:xfrm>
            <a:off x="6566875" y="2006922"/>
            <a:ext cx="2212975" cy="3914775"/>
            <a:chOff x="4119" y="1350"/>
            <a:chExt cx="1394" cy="2466"/>
          </a:xfrm>
        </p:grpSpPr>
        <p:sp>
          <p:nvSpPr>
            <p:cNvPr id="5" name="Rectangle 8"/>
            <p:cNvSpPr>
              <a:spLocks noChangeArrowheads="true"/>
            </p:cNvSpPr>
            <p:nvPr/>
          </p:nvSpPr>
          <p:spPr bwMode="auto">
            <a:xfrm>
              <a:off x="4428" y="2054"/>
              <a:ext cx="128" cy="344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rgbClr val="FF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AutoShape 9"/>
            <p:cNvSpPr>
              <a:spLocks noChangeArrowheads="true"/>
            </p:cNvSpPr>
            <p:nvPr/>
          </p:nvSpPr>
          <p:spPr bwMode="auto">
            <a:xfrm rot="5400000" flipV="true">
              <a:off x="4087" y="1973"/>
              <a:ext cx="800" cy="51"/>
            </a:xfrm>
            <a:prstGeom prst="homePlate">
              <a:avLst>
                <a:gd name="adj" fmla="val 392157"/>
              </a:avLst>
            </a:prstGeom>
            <a:solidFill>
              <a:srgbClr val="00FF00"/>
            </a:solidFill>
            <a:ln w="34925">
              <a:solidFill>
                <a:srgbClr val="00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Line 10"/>
            <p:cNvSpPr>
              <a:spLocks noChangeShapeType="true"/>
            </p:cNvSpPr>
            <p:nvPr/>
          </p:nvSpPr>
          <p:spPr bwMode="auto">
            <a:xfrm>
              <a:off x="4487" y="1781"/>
              <a:ext cx="1" cy="203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4488" y="2313"/>
              <a:ext cx="396" cy="963"/>
            </a:xfrm>
            <a:custGeom>
              <a:avLst/>
              <a:gdLst>
                <a:gd name="T0" fmla="*/ 0 w 396"/>
                <a:gd name="T1" fmla="*/ 963 h 963"/>
                <a:gd name="T2" fmla="*/ 396 w 396"/>
                <a:gd name="T3" fmla="*/ 541 h 963"/>
                <a:gd name="T4" fmla="*/ 396 w 396"/>
                <a:gd name="T5" fmla="*/ 0 h 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6" h="963">
                  <a:moveTo>
                    <a:pt x="0" y="963"/>
                  </a:moveTo>
                  <a:lnTo>
                    <a:pt x="396" y="541"/>
                  </a:lnTo>
                  <a:lnTo>
                    <a:pt x="396" y="0"/>
                  </a:lnTo>
                </a:path>
              </a:pathLst>
            </a:custGeom>
            <a:noFill/>
            <a:ln w="34925" cap="flat" cmpd="sng">
              <a:solidFill>
                <a:srgbClr val="FF0000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Rectangle 12"/>
            <p:cNvSpPr>
              <a:spLocks noChangeArrowheads="true"/>
            </p:cNvSpPr>
            <p:nvPr/>
          </p:nvSpPr>
          <p:spPr bwMode="auto">
            <a:xfrm>
              <a:off x="4375" y="3551"/>
              <a:ext cx="217" cy="56"/>
            </a:xfrm>
            <a:prstGeom prst="rect">
              <a:avLst/>
            </a:prstGeom>
            <a:solidFill>
              <a:srgbClr val="00FFFF"/>
            </a:solidFill>
            <a:ln w="34925">
              <a:solidFill>
                <a:srgbClr val="00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Text Box 13"/>
            <p:cNvSpPr txBox="true">
              <a:spLocks noChangeArrowheads="true"/>
            </p:cNvSpPr>
            <p:nvPr/>
          </p:nvSpPr>
          <p:spPr bwMode="auto">
            <a:xfrm>
              <a:off x="4683" y="3453"/>
              <a:ext cx="83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 err="1">
                  <a:latin typeface="微软雅黑" panose="020B0503020204020204" charset="-122"/>
                  <a:cs typeface="微软雅黑" panose="020B0503020204020204" charset="-122"/>
                </a:rPr>
                <a:t>普克尔盒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Line 14"/>
            <p:cNvSpPr>
              <a:spLocks noChangeShapeType="true"/>
            </p:cNvSpPr>
            <p:nvPr/>
          </p:nvSpPr>
          <p:spPr bwMode="auto">
            <a:xfrm flipH="true">
              <a:off x="4446" y="3122"/>
              <a:ext cx="103" cy="266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Text Box 15"/>
            <p:cNvSpPr txBox="true">
              <a:spLocks noChangeArrowheads="true"/>
            </p:cNvSpPr>
            <p:nvPr/>
          </p:nvSpPr>
          <p:spPr bwMode="auto">
            <a:xfrm>
              <a:off x="4683" y="3122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偏振片</a:t>
              </a:r>
              <a:endPara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Line 16"/>
            <p:cNvSpPr>
              <a:spLocks noChangeShapeType="true"/>
            </p:cNvSpPr>
            <p:nvPr/>
          </p:nvSpPr>
          <p:spPr bwMode="auto">
            <a:xfrm>
              <a:off x="4376" y="3816"/>
              <a:ext cx="2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Line 17"/>
            <p:cNvSpPr>
              <a:spLocks noChangeShapeType="true"/>
            </p:cNvSpPr>
            <p:nvPr/>
          </p:nvSpPr>
          <p:spPr bwMode="auto">
            <a:xfrm>
              <a:off x="4372" y="1771"/>
              <a:ext cx="2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Text Box 18"/>
            <p:cNvSpPr txBox="true">
              <a:spLocks noChangeArrowheads="true"/>
            </p:cNvSpPr>
            <p:nvPr/>
          </p:nvSpPr>
          <p:spPr bwMode="auto">
            <a:xfrm>
              <a:off x="4119" y="1877"/>
              <a:ext cx="309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增益介质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Text Box 19"/>
            <p:cNvSpPr txBox="true">
              <a:spLocks noChangeArrowheads="true"/>
            </p:cNvSpPr>
            <p:nvPr/>
          </p:nvSpPr>
          <p:spPr bwMode="auto">
            <a:xfrm>
              <a:off x="4186" y="1350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泵浦光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Text Box 20"/>
            <p:cNvSpPr txBox="true">
              <a:spLocks noChangeArrowheads="true"/>
            </p:cNvSpPr>
            <p:nvPr/>
          </p:nvSpPr>
          <p:spPr bwMode="auto">
            <a:xfrm>
              <a:off x="4677" y="1877"/>
              <a:ext cx="532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输入</a:t>
              </a:r>
              <a:r>
                <a:rPr lang="en-US" altLang="zh-CN" dirty="0">
                  <a:latin typeface="微软雅黑" panose="020B0503020204020204" charset="-122"/>
                  <a:cs typeface="微软雅黑" panose="020B0503020204020204" charset="-122"/>
                </a:rPr>
                <a:t>/</a:t>
              </a: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输出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8" name="Text Box 32"/>
          <p:cNvSpPr txBox="true">
            <a:spLocks noChangeArrowheads="true"/>
          </p:cNvSpPr>
          <p:nvPr/>
        </p:nvSpPr>
        <p:spPr bwMode="auto">
          <a:xfrm>
            <a:off x="6867412" y="1234505"/>
            <a:ext cx="119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再生放大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/>
              <a:t>半波电压再生放大器</a:t>
            </a:r>
            <a:endParaRPr lang="zh-CN"/>
          </a:p>
        </p:txBody>
      </p:sp>
      <p:grpSp>
        <p:nvGrpSpPr>
          <p:cNvPr id="11" name="Group 26"/>
          <p:cNvGrpSpPr/>
          <p:nvPr/>
        </p:nvGrpSpPr>
        <p:grpSpPr bwMode="auto">
          <a:xfrm>
            <a:off x="597535" y="1445260"/>
            <a:ext cx="10928985" cy="3618230"/>
            <a:chOff x="225" y="3060"/>
            <a:chExt cx="3766" cy="1006"/>
          </a:xfrm>
          <a:noFill/>
        </p:grpSpPr>
        <p:grpSp>
          <p:nvGrpSpPr>
            <p:cNvPr id="12" name="Group 19"/>
            <p:cNvGrpSpPr/>
            <p:nvPr/>
          </p:nvGrpSpPr>
          <p:grpSpPr bwMode="auto">
            <a:xfrm>
              <a:off x="225" y="3060"/>
              <a:ext cx="3766" cy="1006"/>
              <a:chOff x="2492" y="2950"/>
              <a:chExt cx="3766" cy="1006"/>
            </a:xfrm>
            <a:grpFill/>
          </p:grpSpPr>
          <p:sp>
            <p:nvSpPr>
              <p:cNvPr id="15" name="Rectangle 17"/>
              <p:cNvSpPr>
                <a:spLocks noChangeArrowheads="true"/>
              </p:cNvSpPr>
              <p:nvPr/>
            </p:nvSpPr>
            <p:spPr bwMode="auto">
              <a:xfrm>
                <a:off x="2492" y="2950"/>
                <a:ext cx="3766" cy="10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pic>
            <p:nvPicPr>
              <p:cNvPr id="16" name="Picture 18" descr="clip_image066"/>
              <p:cNvPicPr>
                <a:picLocks noChangeAspect="true" noChangeArrowheads="true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false"/>
                  </a:ext>
                </a:extLst>
              </a:blip>
              <a:srcRect t="65271" b="5319"/>
              <a:stretch>
                <a:fillRect/>
              </a:stretch>
            </p:blipFill>
            <p:spPr bwMode="auto">
              <a:xfrm>
                <a:off x="2630" y="3010"/>
                <a:ext cx="3511" cy="8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 Box 11"/>
            <p:cNvSpPr txBox="true">
              <a:spLocks noChangeArrowheads="true"/>
            </p:cNvSpPr>
            <p:nvPr/>
          </p:nvSpPr>
          <p:spPr bwMode="auto">
            <a:xfrm>
              <a:off x="2194" y="3267"/>
              <a:ext cx="398" cy="10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zh-CN" altLang="en-US" sz="1800">
                  <a:solidFill>
                    <a:schemeClr val="accent5"/>
                  </a:solidFill>
                  <a:latin typeface="微软雅黑" panose="020B0503020204020204" charset="-122"/>
                  <a:cs typeface="微软雅黑" panose="020B0503020204020204" charset="-122"/>
                </a:rPr>
                <a:t>普克尔盒</a:t>
              </a:r>
              <a:endParaRPr lang="zh-CN" altLang="en-US" sz="1800">
                <a:solidFill>
                  <a:schemeClr val="accent5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/>
              <a:t>增益窄化实例</a:t>
            </a:r>
            <a:endParaRPr lang="zh-CN" altLang="en-US"/>
          </a:p>
        </p:txBody>
      </p:sp>
      <p:sp>
        <p:nvSpPr>
          <p:cNvPr id="9" name="Rectangle 339"/>
          <p:cNvSpPr>
            <a:spLocks noChangeArrowheads="true"/>
          </p:cNvSpPr>
          <p:nvPr/>
        </p:nvSpPr>
        <p:spPr bwMode="auto">
          <a:xfrm>
            <a:off x="2287751" y="1877416"/>
            <a:ext cx="4098925" cy="2970213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fol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Freeform 3"/>
          <p:cNvSpPr>
            <a:spLocks noChangeArrowheads="true"/>
          </p:cNvSpPr>
          <p:nvPr/>
        </p:nvSpPr>
        <p:spPr bwMode="auto">
          <a:xfrm>
            <a:off x="3481551" y="1879004"/>
            <a:ext cx="1241425" cy="2938463"/>
          </a:xfrm>
          <a:custGeom>
            <a:avLst/>
            <a:gdLst>
              <a:gd name="T0" fmla="*/ 0 w 847"/>
              <a:gd name="T1" fmla="*/ 2938463 h 1851"/>
              <a:gd name="T2" fmla="*/ 58627 w 847"/>
              <a:gd name="T3" fmla="*/ 2917825 h 1851"/>
              <a:gd name="T4" fmla="*/ 117254 w 847"/>
              <a:gd name="T5" fmla="*/ 2857500 h 1851"/>
              <a:gd name="T6" fmla="*/ 187606 w 847"/>
              <a:gd name="T7" fmla="*/ 2724150 h 1851"/>
              <a:gd name="T8" fmla="*/ 243302 w 847"/>
              <a:gd name="T9" fmla="*/ 2466975 h 1851"/>
              <a:gd name="T10" fmla="*/ 301929 w 847"/>
              <a:gd name="T11" fmla="*/ 2055813 h 1851"/>
              <a:gd name="T12" fmla="*/ 357624 w 847"/>
              <a:gd name="T13" fmla="*/ 1484313 h 1851"/>
              <a:gd name="T14" fmla="*/ 416251 w 847"/>
              <a:gd name="T15" fmla="*/ 838200 h 1851"/>
              <a:gd name="T16" fmla="*/ 471947 w 847"/>
              <a:gd name="T17" fmla="*/ 296863 h 1851"/>
              <a:gd name="T18" fmla="*/ 533505 w 847"/>
              <a:gd name="T19" fmla="*/ 0 h 1851"/>
              <a:gd name="T20" fmla="*/ 599460 w 847"/>
              <a:gd name="T21" fmla="*/ 49213 h 1851"/>
              <a:gd name="T22" fmla="*/ 655156 w 847"/>
              <a:gd name="T23" fmla="*/ 417513 h 1851"/>
              <a:gd name="T24" fmla="*/ 713783 w 847"/>
              <a:gd name="T25" fmla="*/ 971550 h 1851"/>
              <a:gd name="T26" fmla="*/ 769478 w 847"/>
              <a:gd name="T27" fmla="*/ 1546225 h 1851"/>
              <a:gd name="T28" fmla="*/ 828105 w 847"/>
              <a:gd name="T29" fmla="*/ 2038350 h 1851"/>
              <a:gd name="T30" fmla="*/ 885266 w 847"/>
              <a:gd name="T31" fmla="*/ 2406650 h 1851"/>
              <a:gd name="T32" fmla="*/ 943893 w 847"/>
              <a:gd name="T33" fmla="*/ 2652713 h 1851"/>
              <a:gd name="T34" fmla="*/ 1002520 w 847"/>
              <a:gd name="T35" fmla="*/ 2794000 h 1851"/>
              <a:gd name="T36" fmla="*/ 1071407 w 847"/>
              <a:gd name="T37" fmla="*/ 2867025 h 1851"/>
              <a:gd name="T38" fmla="*/ 1127103 w 847"/>
              <a:gd name="T39" fmla="*/ 2908300 h 1851"/>
              <a:gd name="T40" fmla="*/ 1185729 w 847"/>
              <a:gd name="T41" fmla="*/ 2927350 h 1851"/>
              <a:gd name="T42" fmla="*/ 1241425 w 847"/>
              <a:gd name="T43" fmla="*/ 2938463 h 18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47" h="1851">
                <a:moveTo>
                  <a:pt x="0" y="1851"/>
                </a:moveTo>
                <a:lnTo>
                  <a:pt x="40" y="1838"/>
                </a:lnTo>
                <a:lnTo>
                  <a:pt x="80" y="1800"/>
                </a:lnTo>
                <a:lnTo>
                  <a:pt x="128" y="1716"/>
                </a:lnTo>
                <a:lnTo>
                  <a:pt x="166" y="1554"/>
                </a:lnTo>
                <a:lnTo>
                  <a:pt x="206" y="1295"/>
                </a:lnTo>
                <a:lnTo>
                  <a:pt x="244" y="935"/>
                </a:lnTo>
                <a:lnTo>
                  <a:pt x="284" y="528"/>
                </a:lnTo>
                <a:lnTo>
                  <a:pt x="322" y="187"/>
                </a:lnTo>
                <a:lnTo>
                  <a:pt x="364" y="0"/>
                </a:lnTo>
                <a:lnTo>
                  <a:pt x="409" y="31"/>
                </a:lnTo>
                <a:lnTo>
                  <a:pt x="447" y="263"/>
                </a:lnTo>
                <a:lnTo>
                  <a:pt x="487" y="612"/>
                </a:lnTo>
                <a:lnTo>
                  <a:pt x="525" y="974"/>
                </a:lnTo>
                <a:lnTo>
                  <a:pt x="565" y="1284"/>
                </a:lnTo>
                <a:lnTo>
                  <a:pt x="604" y="1516"/>
                </a:lnTo>
                <a:lnTo>
                  <a:pt x="644" y="1671"/>
                </a:lnTo>
                <a:lnTo>
                  <a:pt x="684" y="1760"/>
                </a:lnTo>
                <a:lnTo>
                  <a:pt x="731" y="1806"/>
                </a:lnTo>
                <a:lnTo>
                  <a:pt x="769" y="1832"/>
                </a:lnTo>
                <a:lnTo>
                  <a:pt x="809" y="1844"/>
                </a:lnTo>
                <a:lnTo>
                  <a:pt x="847" y="1851"/>
                </a:lnTo>
              </a:path>
            </a:pathLst>
          </a:custGeom>
          <a:noFill/>
          <a:ln w="381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Freeform 5"/>
          <p:cNvSpPr>
            <a:spLocks noChangeArrowheads="true"/>
          </p:cNvSpPr>
          <p:nvPr/>
        </p:nvSpPr>
        <p:spPr bwMode="auto">
          <a:xfrm>
            <a:off x="2302039" y="1918692"/>
            <a:ext cx="4075112" cy="2693987"/>
          </a:xfrm>
          <a:custGeom>
            <a:avLst/>
            <a:gdLst>
              <a:gd name="T0" fmla="*/ 10257 w 2781"/>
              <a:gd name="T1" fmla="*/ 2684462 h 1697"/>
              <a:gd name="T2" fmla="*/ 124554 w 2781"/>
              <a:gd name="T3" fmla="*/ 2540000 h 1697"/>
              <a:gd name="T4" fmla="*/ 238851 w 2781"/>
              <a:gd name="T5" fmla="*/ 2346325 h 1697"/>
              <a:gd name="T6" fmla="*/ 356078 w 2781"/>
              <a:gd name="T7" fmla="*/ 2109787 h 1697"/>
              <a:gd name="T8" fmla="*/ 479166 w 2781"/>
              <a:gd name="T9" fmla="*/ 1855787 h 1697"/>
              <a:gd name="T10" fmla="*/ 593463 w 2781"/>
              <a:gd name="T11" fmla="*/ 1570037 h 1697"/>
              <a:gd name="T12" fmla="*/ 710690 w 2781"/>
              <a:gd name="T13" fmla="*/ 1290637 h 1697"/>
              <a:gd name="T14" fmla="*/ 827917 w 2781"/>
              <a:gd name="T15" fmla="*/ 1003300 h 1697"/>
              <a:gd name="T16" fmla="*/ 951006 w 2781"/>
              <a:gd name="T17" fmla="*/ 749300 h 1697"/>
              <a:gd name="T18" fmla="*/ 1065303 w 2781"/>
              <a:gd name="T19" fmla="*/ 523875 h 1697"/>
              <a:gd name="T20" fmla="*/ 1179599 w 2781"/>
              <a:gd name="T21" fmla="*/ 336550 h 1697"/>
              <a:gd name="T22" fmla="*/ 1296826 w 2781"/>
              <a:gd name="T23" fmla="*/ 184150 h 1697"/>
              <a:gd name="T24" fmla="*/ 1422846 w 2781"/>
              <a:gd name="T25" fmla="*/ 82550 h 1697"/>
              <a:gd name="T26" fmla="*/ 1537142 w 2781"/>
              <a:gd name="T27" fmla="*/ 22225 h 1697"/>
              <a:gd name="T28" fmla="*/ 1651439 w 2781"/>
              <a:gd name="T29" fmla="*/ 0 h 1697"/>
              <a:gd name="T30" fmla="*/ 1778923 w 2781"/>
              <a:gd name="T31" fmla="*/ 9525 h 1697"/>
              <a:gd name="T32" fmla="*/ 1893220 w 2781"/>
              <a:gd name="T33" fmla="*/ 49212 h 1697"/>
              <a:gd name="T34" fmla="*/ 2007517 w 2781"/>
              <a:gd name="T35" fmla="*/ 120650 h 1697"/>
              <a:gd name="T36" fmla="*/ 2123278 w 2781"/>
              <a:gd name="T37" fmla="*/ 223837 h 1697"/>
              <a:gd name="T38" fmla="*/ 2250763 w 2781"/>
              <a:gd name="T39" fmla="*/ 330200 h 1697"/>
              <a:gd name="T40" fmla="*/ 2365060 w 2781"/>
              <a:gd name="T41" fmla="*/ 463550 h 1697"/>
              <a:gd name="T42" fmla="*/ 2479356 w 2781"/>
              <a:gd name="T43" fmla="*/ 595312 h 1697"/>
              <a:gd name="T44" fmla="*/ 2593653 w 2781"/>
              <a:gd name="T45" fmla="*/ 725487 h 1697"/>
              <a:gd name="T46" fmla="*/ 2719672 w 2781"/>
              <a:gd name="T47" fmla="*/ 871537 h 1697"/>
              <a:gd name="T48" fmla="*/ 2833969 w 2781"/>
              <a:gd name="T49" fmla="*/ 1003300 h 1697"/>
              <a:gd name="T50" fmla="*/ 2951196 w 2781"/>
              <a:gd name="T51" fmla="*/ 1146175 h 1697"/>
              <a:gd name="T52" fmla="*/ 3068423 w 2781"/>
              <a:gd name="T53" fmla="*/ 1279525 h 1697"/>
              <a:gd name="T54" fmla="*/ 3191512 w 2781"/>
              <a:gd name="T55" fmla="*/ 1403350 h 1697"/>
              <a:gd name="T56" fmla="*/ 3305808 w 2781"/>
              <a:gd name="T57" fmla="*/ 1527175 h 1697"/>
              <a:gd name="T58" fmla="*/ 3420105 w 2781"/>
              <a:gd name="T59" fmla="*/ 1641475 h 1697"/>
              <a:gd name="T60" fmla="*/ 3546124 w 2781"/>
              <a:gd name="T61" fmla="*/ 1751012 h 1697"/>
              <a:gd name="T62" fmla="*/ 3663351 w 2781"/>
              <a:gd name="T63" fmla="*/ 1855787 h 1697"/>
              <a:gd name="T64" fmla="*/ 3777648 w 2781"/>
              <a:gd name="T65" fmla="*/ 1947862 h 1697"/>
              <a:gd name="T66" fmla="*/ 3891944 w 2781"/>
              <a:gd name="T67" fmla="*/ 2028825 h 1697"/>
              <a:gd name="T68" fmla="*/ 4016498 w 2781"/>
              <a:gd name="T69" fmla="*/ 2109787 h 169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81" h="1697">
                <a:moveTo>
                  <a:pt x="0" y="1697"/>
                </a:moveTo>
                <a:lnTo>
                  <a:pt x="7" y="1691"/>
                </a:lnTo>
                <a:lnTo>
                  <a:pt x="45" y="1646"/>
                </a:lnTo>
                <a:lnTo>
                  <a:pt x="85" y="1600"/>
                </a:lnTo>
                <a:lnTo>
                  <a:pt x="123" y="1543"/>
                </a:lnTo>
                <a:lnTo>
                  <a:pt x="163" y="1478"/>
                </a:lnTo>
                <a:lnTo>
                  <a:pt x="201" y="1406"/>
                </a:lnTo>
                <a:lnTo>
                  <a:pt x="243" y="1329"/>
                </a:lnTo>
                <a:lnTo>
                  <a:pt x="281" y="1253"/>
                </a:lnTo>
                <a:lnTo>
                  <a:pt x="327" y="1169"/>
                </a:lnTo>
                <a:lnTo>
                  <a:pt x="367" y="1078"/>
                </a:lnTo>
                <a:lnTo>
                  <a:pt x="405" y="989"/>
                </a:lnTo>
                <a:lnTo>
                  <a:pt x="445" y="897"/>
                </a:lnTo>
                <a:lnTo>
                  <a:pt x="485" y="813"/>
                </a:lnTo>
                <a:lnTo>
                  <a:pt x="523" y="722"/>
                </a:lnTo>
                <a:lnTo>
                  <a:pt x="565" y="632"/>
                </a:lnTo>
                <a:lnTo>
                  <a:pt x="611" y="554"/>
                </a:lnTo>
                <a:lnTo>
                  <a:pt x="649" y="472"/>
                </a:lnTo>
                <a:lnTo>
                  <a:pt x="689" y="400"/>
                </a:lnTo>
                <a:lnTo>
                  <a:pt x="727" y="330"/>
                </a:lnTo>
                <a:lnTo>
                  <a:pt x="767" y="271"/>
                </a:lnTo>
                <a:lnTo>
                  <a:pt x="805" y="212"/>
                </a:lnTo>
                <a:lnTo>
                  <a:pt x="845" y="162"/>
                </a:lnTo>
                <a:lnTo>
                  <a:pt x="885" y="116"/>
                </a:lnTo>
                <a:lnTo>
                  <a:pt x="933" y="84"/>
                </a:lnTo>
                <a:lnTo>
                  <a:pt x="971" y="52"/>
                </a:lnTo>
                <a:lnTo>
                  <a:pt x="1011" y="27"/>
                </a:lnTo>
                <a:lnTo>
                  <a:pt x="1049" y="14"/>
                </a:lnTo>
                <a:lnTo>
                  <a:pt x="1089" y="0"/>
                </a:lnTo>
                <a:lnTo>
                  <a:pt x="1127" y="0"/>
                </a:lnTo>
                <a:lnTo>
                  <a:pt x="1169" y="0"/>
                </a:lnTo>
                <a:lnTo>
                  <a:pt x="1214" y="6"/>
                </a:lnTo>
                <a:lnTo>
                  <a:pt x="1252" y="19"/>
                </a:lnTo>
                <a:lnTo>
                  <a:pt x="1292" y="31"/>
                </a:lnTo>
                <a:lnTo>
                  <a:pt x="1330" y="59"/>
                </a:lnTo>
                <a:lnTo>
                  <a:pt x="1370" y="76"/>
                </a:lnTo>
                <a:lnTo>
                  <a:pt x="1409" y="111"/>
                </a:lnTo>
                <a:lnTo>
                  <a:pt x="1449" y="141"/>
                </a:lnTo>
                <a:lnTo>
                  <a:pt x="1489" y="173"/>
                </a:lnTo>
                <a:lnTo>
                  <a:pt x="1536" y="208"/>
                </a:lnTo>
                <a:lnTo>
                  <a:pt x="1574" y="246"/>
                </a:lnTo>
                <a:lnTo>
                  <a:pt x="1614" y="292"/>
                </a:lnTo>
                <a:lnTo>
                  <a:pt x="1652" y="330"/>
                </a:lnTo>
                <a:lnTo>
                  <a:pt x="1692" y="375"/>
                </a:lnTo>
                <a:lnTo>
                  <a:pt x="1730" y="413"/>
                </a:lnTo>
                <a:lnTo>
                  <a:pt x="1770" y="457"/>
                </a:lnTo>
                <a:lnTo>
                  <a:pt x="1816" y="503"/>
                </a:lnTo>
                <a:lnTo>
                  <a:pt x="1856" y="549"/>
                </a:lnTo>
                <a:lnTo>
                  <a:pt x="1896" y="594"/>
                </a:lnTo>
                <a:lnTo>
                  <a:pt x="1934" y="632"/>
                </a:lnTo>
                <a:lnTo>
                  <a:pt x="1974" y="676"/>
                </a:lnTo>
                <a:lnTo>
                  <a:pt x="2014" y="722"/>
                </a:lnTo>
                <a:lnTo>
                  <a:pt x="2052" y="760"/>
                </a:lnTo>
                <a:lnTo>
                  <a:pt x="2094" y="806"/>
                </a:lnTo>
                <a:lnTo>
                  <a:pt x="2140" y="846"/>
                </a:lnTo>
                <a:lnTo>
                  <a:pt x="2178" y="884"/>
                </a:lnTo>
                <a:lnTo>
                  <a:pt x="2218" y="924"/>
                </a:lnTo>
                <a:lnTo>
                  <a:pt x="2256" y="962"/>
                </a:lnTo>
                <a:lnTo>
                  <a:pt x="2296" y="1000"/>
                </a:lnTo>
                <a:lnTo>
                  <a:pt x="2334" y="1034"/>
                </a:lnTo>
                <a:lnTo>
                  <a:pt x="2374" y="1072"/>
                </a:lnTo>
                <a:lnTo>
                  <a:pt x="2420" y="1103"/>
                </a:lnTo>
                <a:lnTo>
                  <a:pt x="2461" y="1135"/>
                </a:lnTo>
                <a:lnTo>
                  <a:pt x="2500" y="1169"/>
                </a:lnTo>
                <a:lnTo>
                  <a:pt x="2539" y="1194"/>
                </a:lnTo>
                <a:lnTo>
                  <a:pt x="2578" y="1227"/>
                </a:lnTo>
                <a:lnTo>
                  <a:pt x="2618" y="1253"/>
                </a:lnTo>
                <a:lnTo>
                  <a:pt x="2656" y="1278"/>
                </a:lnTo>
                <a:lnTo>
                  <a:pt x="2696" y="1305"/>
                </a:lnTo>
                <a:lnTo>
                  <a:pt x="2741" y="1329"/>
                </a:lnTo>
                <a:lnTo>
                  <a:pt x="2781" y="1354"/>
                </a:lnTo>
              </a:path>
            </a:pathLst>
          </a:custGeom>
          <a:noFill/>
          <a:ln w="38100">
            <a:solidFill>
              <a:srgbClr val="27FC2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Rectangle 12"/>
          <p:cNvSpPr>
            <a:spLocks noChangeArrowheads="true"/>
          </p:cNvSpPr>
          <p:nvPr/>
        </p:nvSpPr>
        <p:spPr bwMode="auto">
          <a:xfrm>
            <a:off x="5812790" y="1249045"/>
            <a:ext cx="2237740" cy="2768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CC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Ti:sapphire</a:t>
            </a:r>
            <a:r>
              <a:rPr lang="zh-CN" altLang="en-US" sz="1800">
                <a:solidFill>
                  <a:srgbClr val="33CC33"/>
                </a:solidFill>
                <a:latin typeface="微软雅黑" panose="020B0503020204020204" charset="-122"/>
                <a:cs typeface="微软雅黑" panose="020B0503020204020204" charset="-122"/>
              </a:rPr>
              <a:t>增益截面</a:t>
            </a:r>
            <a:endParaRPr lang="zh-CN" altLang="en-US" sz="1800">
              <a:solidFill>
                <a:srgbClr val="33CC3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Freeform 14"/>
          <p:cNvSpPr>
            <a:spLocks noChangeArrowheads="true"/>
          </p:cNvSpPr>
          <p:nvPr/>
        </p:nvSpPr>
        <p:spPr bwMode="auto">
          <a:xfrm>
            <a:off x="2659226" y="1910754"/>
            <a:ext cx="3419475" cy="2906713"/>
          </a:xfrm>
          <a:custGeom>
            <a:avLst/>
            <a:gdLst>
              <a:gd name="T0" fmla="*/ 0 w 2335"/>
              <a:gd name="T1" fmla="*/ 2906713 h 1851"/>
              <a:gd name="T2" fmla="*/ 55649 w 2335"/>
              <a:gd name="T3" fmla="*/ 2906713 h 1851"/>
              <a:gd name="T4" fmla="*/ 123013 w 2335"/>
              <a:gd name="T5" fmla="*/ 2906713 h 1851"/>
              <a:gd name="T6" fmla="*/ 181591 w 2335"/>
              <a:gd name="T7" fmla="*/ 2895721 h 1851"/>
              <a:gd name="T8" fmla="*/ 237240 w 2335"/>
              <a:gd name="T9" fmla="*/ 2886298 h 1851"/>
              <a:gd name="T10" fmla="*/ 295818 w 2335"/>
              <a:gd name="T11" fmla="*/ 2876876 h 1851"/>
              <a:gd name="T12" fmla="*/ 354395 w 2335"/>
              <a:gd name="T13" fmla="*/ 2856462 h 1851"/>
              <a:gd name="T14" fmla="*/ 410044 w 2335"/>
              <a:gd name="T15" fmla="*/ 2836047 h 1851"/>
              <a:gd name="T16" fmla="*/ 471551 w 2335"/>
              <a:gd name="T17" fmla="*/ 2809351 h 1851"/>
              <a:gd name="T18" fmla="*/ 538915 w 2335"/>
              <a:gd name="T19" fmla="*/ 2763811 h 1851"/>
              <a:gd name="T20" fmla="*/ 594564 w 2335"/>
              <a:gd name="T21" fmla="*/ 2716701 h 1851"/>
              <a:gd name="T22" fmla="*/ 653142 w 2335"/>
              <a:gd name="T23" fmla="*/ 2635043 h 1851"/>
              <a:gd name="T24" fmla="*/ 708791 w 2335"/>
              <a:gd name="T25" fmla="*/ 2542392 h 1851"/>
              <a:gd name="T26" fmla="*/ 767368 w 2335"/>
              <a:gd name="T27" fmla="*/ 2410483 h 1851"/>
              <a:gd name="T28" fmla="*/ 823017 w 2335"/>
              <a:gd name="T29" fmla="*/ 2258160 h 1851"/>
              <a:gd name="T30" fmla="*/ 881595 w 2335"/>
              <a:gd name="T31" fmla="*/ 2055585 h 1851"/>
              <a:gd name="T32" fmla="*/ 940173 w 2335"/>
              <a:gd name="T33" fmla="*/ 1821603 h 1851"/>
              <a:gd name="T34" fmla="*/ 1010466 w 2335"/>
              <a:gd name="T35" fmla="*/ 1549933 h 1851"/>
              <a:gd name="T36" fmla="*/ 1066115 w 2335"/>
              <a:gd name="T37" fmla="*/ 1245285 h 1851"/>
              <a:gd name="T38" fmla="*/ 1124692 w 2335"/>
              <a:gd name="T39" fmla="*/ 921794 h 1851"/>
              <a:gd name="T40" fmla="*/ 1180341 w 2335"/>
              <a:gd name="T41" fmla="*/ 607724 h 1851"/>
              <a:gd name="T42" fmla="*/ 1238919 w 2335"/>
              <a:gd name="T43" fmla="*/ 332914 h 1851"/>
              <a:gd name="T44" fmla="*/ 1294568 w 2335"/>
              <a:gd name="T45" fmla="*/ 131909 h 1851"/>
              <a:gd name="T46" fmla="*/ 1356074 w 2335"/>
              <a:gd name="T47" fmla="*/ 9422 h 1851"/>
              <a:gd name="T48" fmla="*/ 1421974 w 2335"/>
              <a:gd name="T49" fmla="*/ 0 h 1851"/>
              <a:gd name="T50" fmla="*/ 1477623 w 2335"/>
              <a:gd name="T51" fmla="*/ 87939 h 1851"/>
              <a:gd name="T52" fmla="*/ 1536201 w 2335"/>
              <a:gd name="T53" fmla="*/ 260678 h 1851"/>
              <a:gd name="T54" fmla="*/ 1591850 w 2335"/>
              <a:gd name="T55" fmla="*/ 505652 h 1851"/>
              <a:gd name="T56" fmla="*/ 1650428 w 2335"/>
              <a:gd name="T57" fmla="*/ 780463 h 1851"/>
              <a:gd name="T58" fmla="*/ 1707541 w 2335"/>
              <a:gd name="T59" fmla="*/ 1061555 h 1851"/>
              <a:gd name="T60" fmla="*/ 1766119 w 2335"/>
              <a:gd name="T61" fmla="*/ 1337936 h 1851"/>
              <a:gd name="T62" fmla="*/ 1824696 w 2335"/>
              <a:gd name="T63" fmla="*/ 1592332 h 1851"/>
              <a:gd name="T64" fmla="*/ 1893525 w 2335"/>
              <a:gd name="T65" fmla="*/ 1812181 h 1851"/>
              <a:gd name="T66" fmla="*/ 1949174 w 2335"/>
              <a:gd name="T67" fmla="*/ 2006904 h 1851"/>
              <a:gd name="T68" fmla="*/ 2007752 w 2335"/>
              <a:gd name="T69" fmla="*/ 2178072 h 1851"/>
              <a:gd name="T70" fmla="*/ 2063401 w 2335"/>
              <a:gd name="T71" fmla="*/ 2309981 h 1851"/>
              <a:gd name="T72" fmla="*/ 2121978 w 2335"/>
              <a:gd name="T73" fmla="*/ 2432468 h 1851"/>
              <a:gd name="T74" fmla="*/ 2177627 w 2335"/>
              <a:gd name="T75" fmla="*/ 2525119 h 1851"/>
              <a:gd name="T76" fmla="*/ 2236205 w 2335"/>
              <a:gd name="T77" fmla="*/ 2594214 h 1851"/>
              <a:gd name="T78" fmla="*/ 2303569 w 2335"/>
              <a:gd name="T79" fmla="*/ 2657028 h 1851"/>
              <a:gd name="T80" fmla="*/ 2362147 w 2335"/>
              <a:gd name="T81" fmla="*/ 2704138 h 1851"/>
              <a:gd name="T82" fmla="*/ 2420725 w 2335"/>
              <a:gd name="T83" fmla="*/ 2743397 h 1851"/>
              <a:gd name="T84" fmla="*/ 2476374 w 2335"/>
              <a:gd name="T85" fmla="*/ 2784226 h 1851"/>
              <a:gd name="T86" fmla="*/ 2534951 w 2335"/>
              <a:gd name="T87" fmla="*/ 2809351 h 1851"/>
              <a:gd name="T88" fmla="*/ 2593529 w 2335"/>
              <a:gd name="T89" fmla="*/ 2826625 h 1851"/>
              <a:gd name="T90" fmla="*/ 2649178 w 2335"/>
              <a:gd name="T91" fmla="*/ 2847040 h 1851"/>
              <a:gd name="T92" fmla="*/ 2710684 w 2335"/>
              <a:gd name="T93" fmla="*/ 2856462 h 1851"/>
              <a:gd name="T94" fmla="*/ 2778049 w 2335"/>
              <a:gd name="T95" fmla="*/ 2869025 h 1851"/>
              <a:gd name="T96" fmla="*/ 2833698 w 2335"/>
              <a:gd name="T97" fmla="*/ 2876876 h 1851"/>
              <a:gd name="T98" fmla="*/ 2892275 w 2335"/>
              <a:gd name="T99" fmla="*/ 2886298 h 1851"/>
              <a:gd name="T100" fmla="*/ 2947924 w 2335"/>
              <a:gd name="T101" fmla="*/ 2886298 h 1851"/>
              <a:gd name="T102" fmla="*/ 3006502 w 2335"/>
              <a:gd name="T103" fmla="*/ 2895721 h 1851"/>
              <a:gd name="T104" fmla="*/ 3062151 w 2335"/>
              <a:gd name="T105" fmla="*/ 2895721 h 1851"/>
              <a:gd name="T106" fmla="*/ 3120729 w 2335"/>
              <a:gd name="T107" fmla="*/ 2906713 h 1851"/>
              <a:gd name="T108" fmla="*/ 3188093 w 2335"/>
              <a:gd name="T109" fmla="*/ 2906713 h 1851"/>
              <a:gd name="T110" fmla="*/ 3248135 w 2335"/>
              <a:gd name="T111" fmla="*/ 2906713 h 1851"/>
              <a:gd name="T112" fmla="*/ 3305248 w 2335"/>
              <a:gd name="T113" fmla="*/ 2906713 h 1851"/>
              <a:gd name="T114" fmla="*/ 3362362 w 2335"/>
              <a:gd name="T115" fmla="*/ 2906713 h 1851"/>
              <a:gd name="T116" fmla="*/ 3419475 w 2335"/>
              <a:gd name="T117" fmla="*/ 2906713 h 18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5" h="1851">
                <a:moveTo>
                  <a:pt x="0" y="1851"/>
                </a:moveTo>
                <a:lnTo>
                  <a:pt x="38" y="1851"/>
                </a:lnTo>
                <a:lnTo>
                  <a:pt x="84" y="1851"/>
                </a:lnTo>
                <a:lnTo>
                  <a:pt x="124" y="1844"/>
                </a:lnTo>
                <a:lnTo>
                  <a:pt x="162" y="1838"/>
                </a:lnTo>
                <a:lnTo>
                  <a:pt x="202" y="1832"/>
                </a:lnTo>
                <a:lnTo>
                  <a:pt x="242" y="1819"/>
                </a:lnTo>
                <a:lnTo>
                  <a:pt x="280" y="1806"/>
                </a:lnTo>
                <a:lnTo>
                  <a:pt x="322" y="1789"/>
                </a:lnTo>
                <a:lnTo>
                  <a:pt x="368" y="1760"/>
                </a:lnTo>
                <a:lnTo>
                  <a:pt x="406" y="1730"/>
                </a:lnTo>
                <a:lnTo>
                  <a:pt x="446" y="1678"/>
                </a:lnTo>
                <a:lnTo>
                  <a:pt x="484" y="1619"/>
                </a:lnTo>
                <a:lnTo>
                  <a:pt x="524" y="1535"/>
                </a:lnTo>
                <a:lnTo>
                  <a:pt x="562" y="1438"/>
                </a:lnTo>
                <a:lnTo>
                  <a:pt x="602" y="1309"/>
                </a:lnTo>
                <a:lnTo>
                  <a:pt x="642" y="1160"/>
                </a:lnTo>
                <a:lnTo>
                  <a:pt x="690" y="987"/>
                </a:lnTo>
                <a:lnTo>
                  <a:pt x="728" y="793"/>
                </a:lnTo>
                <a:lnTo>
                  <a:pt x="768" y="587"/>
                </a:lnTo>
                <a:lnTo>
                  <a:pt x="806" y="387"/>
                </a:lnTo>
                <a:lnTo>
                  <a:pt x="846" y="212"/>
                </a:lnTo>
                <a:lnTo>
                  <a:pt x="884" y="84"/>
                </a:lnTo>
                <a:lnTo>
                  <a:pt x="926" y="6"/>
                </a:lnTo>
                <a:lnTo>
                  <a:pt x="971" y="0"/>
                </a:lnTo>
                <a:lnTo>
                  <a:pt x="1009" y="56"/>
                </a:lnTo>
                <a:lnTo>
                  <a:pt x="1049" y="166"/>
                </a:lnTo>
                <a:lnTo>
                  <a:pt x="1087" y="322"/>
                </a:lnTo>
                <a:lnTo>
                  <a:pt x="1127" y="497"/>
                </a:lnTo>
                <a:lnTo>
                  <a:pt x="1166" y="676"/>
                </a:lnTo>
                <a:lnTo>
                  <a:pt x="1206" y="852"/>
                </a:lnTo>
                <a:lnTo>
                  <a:pt x="1246" y="1014"/>
                </a:lnTo>
                <a:lnTo>
                  <a:pt x="1293" y="1154"/>
                </a:lnTo>
                <a:lnTo>
                  <a:pt x="1331" y="1278"/>
                </a:lnTo>
                <a:lnTo>
                  <a:pt x="1371" y="1387"/>
                </a:lnTo>
                <a:lnTo>
                  <a:pt x="1409" y="1471"/>
                </a:lnTo>
                <a:lnTo>
                  <a:pt x="1449" y="1549"/>
                </a:lnTo>
                <a:lnTo>
                  <a:pt x="1487" y="1608"/>
                </a:lnTo>
                <a:lnTo>
                  <a:pt x="1527" y="1652"/>
                </a:lnTo>
                <a:lnTo>
                  <a:pt x="1573" y="1692"/>
                </a:lnTo>
                <a:lnTo>
                  <a:pt x="1613" y="1722"/>
                </a:lnTo>
                <a:lnTo>
                  <a:pt x="1653" y="1747"/>
                </a:lnTo>
                <a:lnTo>
                  <a:pt x="1691" y="1773"/>
                </a:lnTo>
                <a:lnTo>
                  <a:pt x="1731" y="1789"/>
                </a:lnTo>
                <a:lnTo>
                  <a:pt x="1771" y="1800"/>
                </a:lnTo>
                <a:lnTo>
                  <a:pt x="1809" y="1813"/>
                </a:lnTo>
                <a:lnTo>
                  <a:pt x="1851" y="1819"/>
                </a:lnTo>
                <a:lnTo>
                  <a:pt x="1897" y="1827"/>
                </a:lnTo>
                <a:lnTo>
                  <a:pt x="1935" y="1832"/>
                </a:lnTo>
                <a:lnTo>
                  <a:pt x="1975" y="1838"/>
                </a:lnTo>
                <a:lnTo>
                  <a:pt x="2013" y="1838"/>
                </a:lnTo>
                <a:lnTo>
                  <a:pt x="2053" y="1844"/>
                </a:lnTo>
                <a:lnTo>
                  <a:pt x="2091" y="1844"/>
                </a:lnTo>
                <a:lnTo>
                  <a:pt x="2131" y="1851"/>
                </a:lnTo>
                <a:lnTo>
                  <a:pt x="2177" y="1851"/>
                </a:lnTo>
                <a:lnTo>
                  <a:pt x="2218" y="1851"/>
                </a:lnTo>
                <a:lnTo>
                  <a:pt x="2257" y="1851"/>
                </a:lnTo>
                <a:lnTo>
                  <a:pt x="2296" y="1851"/>
                </a:lnTo>
                <a:lnTo>
                  <a:pt x="2335" y="1851"/>
                </a:lnTo>
              </a:path>
            </a:pathLst>
          </a:custGeom>
          <a:noFill/>
          <a:ln w="381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Rectangle 19"/>
          <p:cNvSpPr>
            <a:spLocks noChangeArrowheads="true"/>
          </p:cNvSpPr>
          <p:nvPr/>
        </p:nvSpPr>
        <p:spPr bwMode="auto">
          <a:xfrm>
            <a:off x="3403764" y="1248767"/>
            <a:ext cx="202311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10 fs sech</a:t>
            </a:r>
            <a:r>
              <a:rPr lang="en-US" altLang="en-US" sz="1800" baseline="30000">
                <a:solidFill>
                  <a:srgbClr val="FF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2</a:t>
            </a:r>
            <a:r>
              <a:rPr lang="en-US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输入脉冲</a:t>
            </a:r>
            <a:endParaRPr lang="zh-CN" altLang="en-US" sz="180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21"/>
          <p:cNvGrpSpPr/>
          <p:nvPr/>
        </p:nvGrpSpPr>
        <p:grpSpPr bwMode="auto">
          <a:xfrm>
            <a:off x="2311564" y="1888529"/>
            <a:ext cx="55562" cy="2952750"/>
            <a:chOff x="1640" y="1145"/>
            <a:chExt cx="38" cy="1860"/>
          </a:xfrm>
        </p:grpSpPr>
        <p:sp>
          <p:nvSpPr>
            <p:cNvPr id="16" name="Line 22"/>
            <p:cNvSpPr>
              <a:spLocks noChangeShapeType="true"/>
            </p:cNvSpPr>
            <p:nvPr/>
          </p:nvSpPr>
          <p:spPr bwMode="auto">
            <a:xfrm>
              <a:off x="1640" y="3004"/>
              <a:ext cx="3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Line 23"/>
            <p:cNvSpPr>
              <a:spLocks noChangeShapeType="true"/>
            </p:cNvSpPr>
            <p:nvPr/>
          </p:nvSpPr>
          <p:spPr bwMode="auto">
            <a:xfrm>
              <a:off x="1640" y="2629"/>
              <a:ext cx="3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Line 24"/>
            <p:cNvSpPr>
              <a:spLocks noChangeShapeType="true"/>
            </p:cNvSpPr>
            <p:nvPr/>
          </p:nvSpPr>
          <p:spPr bwMode="auto">
            <a:xfrm>
              <a:off x="1640" y="2261"/>
              <a:ext cx="3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Line 25"/>
            <p:cNvSpPr>
              <a:spLocks noChangeShapeType="true"/>
            </p:cNvSpPr>
            <p:nvPr/>
          </p:nvSpPr>
          <p:spPr bwMode="auto">
            <a:xfrm>
              <a:off x="1640" y="1886"/>
              <a:ext cx="3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Line 26"/>
            <p:cNvSpPr>
              <a:spLocks noChangeShapeType="true"/>
            </p:cNvSpPr>
            <p:nvPr/>
          </p:nvSpPr>
          <p:spPr bwMode="auto">
            <a:xfrm>
              <a:off x="1640" y="1518"/>
              <a:ext cx="3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Line 27"/>
            <p:cNvSpPr>
              <a:spLocks noChangeShapeType="true"/>
            </p:cNvSpPr>
            <p:nvPr/>
          </p:nvSpPr>
          <p:spPr bwMode="auto">
            <a:xfrm>
              <a:off x="1640" y="1145"/>
              <a:ext cx="38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Line 28"/>
            <p:cNvSpPr>
              <a:spLocks noChangeShapeType="true"/>
            </p:cNvSpPr>
            <p:nvPr/>
          </p:nvSpPr>
          <p:spPr bwMode="auto">
            <a:xfrm>
              <a:off x="1640" y="2912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Line 29"/>
            <p:cNvSpPr>
              <a:spLocks noChangeShapeType="true"/>
            </p:cNvSpPr>
            <p:nvPr/>
          </p:nvSpPr>
          <p:spPr bwMode="auto">
            <a:xfrm>
              <a:off x="1640" y="2817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Line 30"/>
            <p:cNvSpPr>
              <a:spLocks noChangeShapeType="true"/>
            </p:cNvSpPr>
            <p:nvPr/>
          </p:nvSpPr>
          <p:spPr bwMode="auto">
            <a:xfrm>
              <a:off x="1640" y="2726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Line 31"/>
            <p:cNvSpPr>
              <a:spLocks noChangeShapeType="true"/>
            </p:cNvSpPr>
            <p:nvPr/>
          </p:nvSpPr>
          <p:spPr bwMode="auto">
            <a:xfrm>
              <a:off x="1640" y="2539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Line 32"/>
            <p:cNvSpPr>
              <a:spLocks noChangeShapeType="true"/>
            </p:cNvSpPr>
            <p:nvPr/>
          </p:nvSpPr>
          <p:spPr bwMode="auto">
            <a:xfrm>
              <a:off x="1640" y="2448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Line 33"/>
            <p:cNvSpPr>
              <a:spLocks noChangeShapeType="true"/>
            </p:cNvSpPr>
            <p:nvPr/>
          </p:nvSpPr>
          <p:spPr bwMode="auto">
            <a:xfrm>
              <a:off x="1640" y="2351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Line 34"/>
            <p:cNvSpPr>
              <a:spLocks noChangeShapeType="true"/>
            </p:cNvSpPr>
            <p:nvPr/>
          </p:nvSpPr>
          <p:spPr bwMode="auto">
            <a:xfrm>
              <a:off x="1640" y="2164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Line 35"/>
            <p:cNvSpPr>
              <a:spLocks noChangeShapeType="true"/>
            </p:cNvSpPr>
            <p:nvPr/>
          </p:nvSpPr>
          <p:spPr bwMode="auto">
            <a:xfrm>
              <a:off x="1640" y="2074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Line 36"/>
            <p:cNvSpPr>
              <a:spLocks noChangeShapeType="true"/>
            </p:cNvSpPr>
            <p:nvPr/>
          </p:nvSpPr>
          <p:spPr bwMode="auto">
            <a:xfrm>
              <a:off x="1640" y="1983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Line 37"/>
            <p:cNvSpPr>
              <a:spLocks noChangeShapeType="true"/>
            </p:cNvSpPr>
            <p:nvPr/>
          </p:nvSpPr>
          <p:spPr bwMode="auto">
            <a:xfrm>
              <a:off x="1640" y="1796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Line 38"/>
            <p:cNvSpPr>
              <a:spLocks noChangeShapeType="true"/>
            </p:cNvSpPr>
            <p:nvPr/>
          </p:nvSpPr>
          <p:spPr bwMode="auto">
            <a:xfrm>
              <a:off x="1640" y="1699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Line 39"/>
            <p:cNvSpPr>
              <a:spLocks noChangeShapeType="true"/>
            </p:cNvSpPr>
            <p:nvPr/>
          </p:nvSpPr>
          <p:spPr bwMode="auto">
            <a:xfrm>
              <a:off x="1640" y="1608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Line 40"/>
            <p:cNvSpPr>
              <a:spLocks noChangeShapeType="true"/>
            </p:cNvSpPr>
            <p:nvPr/>
          </p:nvSpPr>
          <p:spPr bwMode="auto">
            <a:xfrm>
              <a:off x="1640" y="1421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Line 41"/>
            <p:cNvSpPr>
              <a:spLocks noChangeShapeType="true"/>
            </p:cNvSpPr>
            <p:nvPr/>
          </p:nvSpPr>
          <p:spPr bwMode="auto">
            <a:xfrm>
              <a:off x="1640" y="1332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Line 42"/>
            <p:cNvSpPr>
              <a:spLocks noChangeShapeType="true"/>
            </p:cNvSpPr>
            <p:nvPr/>
          </p:nvSpPr>
          <p:spPr bwMode="auto">
            <a:xfrm>
              <a:off x="1640" y="1237"/>
              <a:ext cx="1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7" name="Group 43"/>
          <p:cNvGrpSpPr/>
          <p:nvPr/>
        </p:nvGrpSpPr>
        <p:grpSpPr bwMode="auto">
          <a:xfrm>
            <a:off x="6339051" y="1888529"/>
            <a:ext cx="58738" cy="2952750"/>
            <a:chOff x="4388" y="1145"/>
            <a:chExt cx="40" cy="1860"/>
          </a:xfrm>
        </p:grpSpPr>
        <p:sp>
          <p:nvSpPr>
            <p:cNvPr id="38" name="Line 44"/>
            <p:cNvSpPr>
              <a:spLocks noChangeShapeType="true"/>
            </p:cNvSpPr>
            <p:nvPr/>
          </p:nvSpPr>
          <p:spPr bwMode="auto">
            <a:xfrm flipH="true">
              <a:off x="4388" y="3004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Line 45"/>
            <p:cNvSpPr>
              <a:spLocks noChangeShapeType="true"/>
            </p:cNvSpPr>
            <p:nvPr/>
          </p:nvSpPr>
          <p:spPr bwMode="auto">
            <a:xfrm flipH="true">
              <a:off x="4388" y="2693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Line 46"/>
            <p:cNvSpPr>
              <a:spLocks noChangeShapeType="true"/>
            </p:cNvSpPr>
            <p:nvPr/>
          </p:nvSpPr>
          <p:spPr bwMode="auto">
            <a:xfrm flipH="true">
              <a:off x="4388" y="2383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Line 47"/>
            <p:cNvSpPr>
              <a:spLocks noChangeShapeType="true"/>
            </p:cNvSpPr>
            <p:nvPr/>
          </p:nvSpPr>
          <p:spPr bwMode="auto">
            <a:xfrm flipH="true">
              <a:off x="4388" y="2074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Line 48"/>
            <p:cNvSpPr>
              <a:spLocks noChangeShapeType="true"/>
            </p:cNvSpPr>
            <p:nvPr/>
          </p:nvSpPr>
          <p:spPr bwMode="auto">
            <a:xfrm flipH="true">
              <a:off x="4388" y="1764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Line 49"/>
            <p:cNvSpPr>
              <a:spLocks noChangeShapeType="true"/>
            </p:cNvSpPr>
            <p:nvPr/>
          </p:nvSpPr>
          <p:spPr bwMode="auto">
            <a:xfrm flipH="true">
              <a:off x="4388" y="1456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Line 50"/>
            <p:cNvSpPr>
              <a:spLocks noChangeShapeType="true"/>
            </p:cNvSpPr>
            <p:nvPr/>
          </p:nvSpPr>
          <p:spPr bwMode="auto">
            <a:xfrm flipH="true">
              <a:off x="4388" y="1145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Line 51"/>
            <p:cNvSpPr>
              <a:spLocks noChangeShapeType="true"/>
            </p:cNvSpPr>
            <p:nvPr/>
          </p:nvSpPr>
          <p:spPr bwMode="auto">
            <a:xfrm flipH="true">
              <a:off x="4409" y="2939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Line 52"/>
            <p:cNvSpPr>
              <a:spLocks noChangeShapeType="true"/>
            </p:cNvSpPr>
            <p:nvPr/>
          </p:nvSpPr>
          <p:spPr bwMode="auto">
            <a:xfrm flipH="true">
              <a:off x="4409" y="2882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Line 53"/>
            <p:cNvSpPr>
              <a:spLocks noChangeShapeType="true"/>
            </p:cNvSpPr>
            <p:nvPr/>
          </p:nvSpPr>
          <p:spPr bwMode="auto">
            <a:xfrm flipH="true">
              <a:off x="4409" y="2817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8" name="Line 54"/>
            <p:cNvSpPr>
              <a:spLocks noChangeShapeType="true"/>
            </p:cNvSpPr>
            <p:nvPr/>
          </p:nvSpPr>
          <p:spPr bwMode="auto">
            <a:xfrm flipH="true">
              <a:off x="4409" y="2758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9" name="Line 55"/>
            <p:cNvSpPr>
              <a:spLocks noChangeShapeType="true"/>
            </p:cNvSpPr>
            <p:nvPr/>
          </p:nvSpPr>
          <p:spPr bwMode="auto">
            <a:xfrm flipH="true">
              <a:off x="4409" y="2629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0" name="Line 56"/>
            <p:cNvSpPr>
              <a:spLocks noChangeShapeType="true"/>
            </p:cNvSpPr>
            <p:nvPr/>
          </p:nvSpPr>
          <p:spPr bwMode="auto">
            <a:xfrm flipH="true">
              <a:off x="4409" y="2570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" name="Line 57"/>
            <p:cNvSpPr>
              <a:spLocks noChangeShapeType="true"/>
            </p:cNvSpPr>
            <p:nvPr/>
          </p:nvSpPr>
          <p:spPr bwMode="auto">
            <a:xfrm flipH="true">
              <a:off x="4409" y="2507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2" name="Line 58"/>
            <p:cNvSpPr>
              <a:spLocks noChangeShapeType="true"/>
            </p:cNvSpPr>
            <p:nvPr/>
          </p:nvSpPr>
          <p:spPr bwMode="auto">
            <a:xfrm flipH="true">
              <a:off x="4409" y="2448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3" name="Line 59"/>
            <p:cNvSpPr>
              <a:spLocks noChangeShapeType="true"/>
            </p:cNvSpPr>
            <p:nvPr/>
          </p:nvSpPr>
          <p:spPr bwMode="auto">
            <a:xfrm flipH="true">
              <a:off x="4409" y="2320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Line 60"/>
            <p:cNvSpPr>
              <a:spLocks noChangeShapeType="true"/>
            </p:cNvSpPr>
            <p:nvPr/>
          </p:nvSpPr>
          <p:spPr bwMode="auto">
            <a:xfrm flipH="true">
              <a:off x="4409" y="2261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Line 61"/>
            <p:cNvSpPr>
              <a:spLocks noChangeShapeType="true"/>
            </p:cNvSpPr>
            <p:nvPr/>
          </p:nvSpPr>
          <p:spPr bwMode="auto">
            <a:xfrm flipH="true">
              <a:off x="4409" y="2198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Line 62"/>
            <p:cNvSpPr>
              <a:spLocks noChangeShapeType="true"/>
            </p:cNvSpPr>
            <p:nvPr/>
          </p:nvSpPr>
          <p:spPr bwMode="auto">
            <a:xfrm flipH="true">
              <a:off x="4409" y="2139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7" name="Line 63"/>
            <p:cNvSpPr>
              <a:spLocks noChangeShapeType="true"/>
            </p:cNvSpPr>
            <p:nvPr/>
          </p:nvSpPr>
          <p:spPr bwMode="auto">
            <a:xfrm flipH="true">
              <a:off x="4409" y="2010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8" name="Line 64"/>
            <p:cNvSpPr>
              <a:spLocks noChangeShapeType="true"/>
            </p:cNvSpPr>
            <p:nvPr/>
          </p:nvSpPr>
          <p:spPr bwMode="auto">
            <a:xfrm flipH="true">
              <a:off x="4409" y="1951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9" name="Line 65"/>
            <p:cNvSpPr>
              <a:spLocks noChangeShapeType="true"/>
            </p:cNvSpPr>
            <p:nvPr/>
          </p:nvSpPr>
          <p:spPr bwMode="auto">
            <a:xfrm flipH="true">
              <a:off x="4409" y="1886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0" name="Line 66"/>
            <p:cNvSpPr>
              <a:spLocks noChangeShapeType="true"/>
            </p:cNvSpPr>
            <p:nvPr/>
          </p:nvSpPr>
          <p:spPr bwMode="auto">
            <a:xfrm flipH="true">
              <a:off x="4409" y="1829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" name="Line 67"/>
            <p:cNvSpPr>
              <a:spLocks noChangeShapeType="true"/>
            </p:cNvSpPr>
            <p:nvPr/>
          </p:nvSpPr>
          <p:spPr bwMode="auto">
            <a:xfrm flipH="true">
              <a:off x="4409" y="1699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2" name="Line 68"/>
            <p:cNvSpPr>
              <a:spLocks noChangeShapeType="true"/>
            </p:cNvSpPr>
            <p:nvPr/>
          </p:nvSpPr>
          <p:spPr bwMode="auto">
            <a:xfrm flipH="true">
              <a:off x="4409" y="1642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3" name="Line 69"/>
            <p:cNvSpPr>
              <a:spLocks noChangeShapeType="true"/>
            </p:cNvSpPr>
            <p:nvPr/>
          </p:nvSpPr>
          <p:spPr bwMode="auto">
            <a:xfrm flipH="true">
              <a:off x="4409" y="1577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4" name="Line 70"/>
            <p:cNvSpPr>
              <a:spLocks noChangeShapeType="true"/>
            </p:cNvSpPr>
            <p:nvPr/>
          </p:nvSpPr>
          <p:spPr bwMode="auto">
            <a:xfrm flipH="true">
              <a:off x="4409" y="1518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5" name="Line 71"/>
            <p:cNvSpPr>
              <a:spLocks noChangeShapeType="true"/>
            </p:cNvSpPr>
            <p:nvPr/>
          </p:nvSpPr>
          <p:spPr bwMode="auto">
            <a:xfrm flipH="true">
              <a:off x="4409" y="1389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6" name="Line 72"/>
            <p:cNvSpPr>
              <a:spLocks noChangeShapeType="true"/>
            </p:cNvSpPr>
            <p:nvPr/>
          </p:nvSpPr>
          <p:spPr bwMode="auto">
            <a:xfrm flipH="true">
              <a:off x="4409" y="1332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7" name="Line 73"/>
            <p:cNvSpPr>
              <a:spLocks noChangeShapeType="true"/>
            </p:cNvSpPr>
            <p:nvPr/>
          </p:nvSpPr>
          <p:spPr bwMode="auto">
            <a:xfrm flipH="true">
              <a:off x="4409" y="1267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8" name="Line 74"/>
            <p:cNvSpPr>
              <a:spLocks noChangeShapeType="true"/>
            </p:cNvSpPr>
            <p:nvPr/>
          </p:nvSpPr>
          <p:spPr bwMode="auto">
            <a:xfrm flipH="true">
              <a:off x="4409" y="1210"/>
              <a:ext cx="1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9" name="Group 75"/>
          <p:cNvGrpSpPr/>
          <p:nvPr/>
        </p:nvGrpSpPr>
        <p:grpSpPr bwMode="auto">
          <a:xfrm>
            <a:off x="2311564" y="4779367"/>
            <a:ext cx="4087812" cy="60325"/>
            <a:chOff x="1640" y="2966"/>
            <a:chExt cx="2789" cy="38"/>
          </a:xfrm>
        </p:grpSpPr>
        <p:sp>
          <p:nvSpPr>
            <p:cNvPr id="70" name="Line 76"/>
            <p:cNvSpPr>
              <a:spLocks noChangeShapeType="true"/>
            </p:cNvSpPr>
            <p:nvPr/>
          </p:nvSpPr>
          <p:spPr bwMode="auto">
            <a:xfrm flipV="true">
              <a:off x="1640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" name="Line 77"/>
            <p:cNvSpPr>
              <a:spLocks noChangeShapeType="true"/>
            </p:cNvSpPr>
            <p:nvPr/>
          </p:nvSpPr>
          <p:spPr bwMode="auto">
            <a:xfrm flipV="true">
              <a:off x="2038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2" name="Line 78"/>
            <p:cNvSpPr>
              <a:spLocks noChangeShapeType="true"/>
            </p:cNvSpPr>
            <p:nvPr/>
          </p:nvSpPr>
          <p:spPr bwMode="auto">
            <a:xfrm flipV="true">
              <a:off x="2432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3" name="Line 79"/>
            <p:cNvSpPr>
              <a:spLocks noChangeShapeType="true"/>
            </p:cNvSpPr>
            <p:nvPr/>
          </p:nvSpPr>
          <p:spPr bwMode="auto">
            <a:xfrm flipV="true">
              <a:off x="2834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4" name="Line 80"/>
            <p:cNvSpPr>
              <a:spLocks noChangeShapeType="true"/>
            </p:cNvSpPr>
            <p:nvPr/>
          </p:nvSpPr>
          <p:spPr bwMode="auto">
            <a:xfrm flipV="true">
              <a:off x="3232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5" name="Line 81"/>
            <p:cNvSpPr>
              <a:spLocks noChangeShapeType="true"/>
            </p:cNvSpPr>
            <p:nvPr/>
          </p:nvSpPr>
          <p:spPr bwMode="auto">
            <a:xfrm flipV="true">
              <a:off x="3634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6" name="Line 82"/>
            <p:cNvSpPr>
              <a:spLocks noChangeShapeType="true"/>
            </p:cNvSpPr>
            <p:nvPr/>
          </p:nvSpPr>
          <p:spPr bwMode="auto">
            <a:xfrm flipV="true">
              <a:off x="4028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7" name="Line 83"/>
            <p:cNvSpPr>
              <a:spLocks noChangeShapeType="true"/>
            </p:cNvSpPr>
            <p:nvPr/>
          </p:nvSpPr>
          <p:spPr bwMode="auto">
            <a:xfrm flipV="true">
              <a:off x="4428" y="2966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Line 84"/>
            <p:cNvSpPr>
              <a:spLocks noChangeShapeType="true"/>
            </p:cNvSpPr>
            <p:nvPr/>
          </p:nvSpPr>
          <p:spPr bwMode="auto">
            <a:xfrm flipV="true">
              <a:off x="1718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9" name="Line 85"/>
            <p:cNvSpPr>
              <a:spLocks noChangeShapeType="true"/>
            </p:cNvSpPr>
            <p:nvPr/>
          </p:nvSpPr>
          <p:spPr bwMode="auto">
            <a:xfrm flipV="true">
              <a:off x="179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0" name="Line 86"/>
            <p:cNvSpPr>
              <a:spLocks noChangeShapeType="true"/>
            </p:cNvSpPr>
            <p:nvPr/>
          </p:nvSpPr>
          <p:spPr bwMode="auto">
            <a:xfrm flipV="true">
              <a:off x="187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1" name="Line 87"/>
            <p:cNvSpPr>
              <a:spLocks noChangeShapeType="true"/>
            </p:cNvSpPr>
            <p:nvPr/>
          </p:nvSpPr>
          <p:spPr bwMode="auto">
            <a:xfrm flipV="true">
              <a:off x="196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" name="Line 88"/>
            <p:cNvSpPr>
              <a:spLocks noChangeShapeType="true"/>
            </p:cNvSpPr>
            <p:nvPr/>
          </p:nvSpPr>
          <p:spPr bwMode="auto">
            <a:xfrm flipV="true">
              <a:off x="2118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3" name="Line 89"/>
            <p:cNvSpPr>
              <a:spLocks noChangeShapeType="true"/>
            </p:cNvSpPr>
            <p:nvPr/>
          </p:nvSpPr>
          <p:spPr bwMode="auto">
            <a:xfrm flipV="true">
              <a:off x="2198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4" name="Line 90"/>
            <p:cNvSpPr>
              <a:spLocks noChangeShapeType="true"/>
            </p:cNvSpPr>
            <p:nvPr/>
          </p:nvSpPr>
          <p:spPr bwMode="auto">
            <a:xfrm flipV="true">
              <a:off x="227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5" name="Line 91"/>
            <p:cNvSpPr>
              <a:spLocks noChangeShapeType="true"/>
            </p:cNvSpPr>
            <p:nvPr/>
          </p:nvSpPr>
          <p:spPr bwMode="auto">
            <a:xfrm flipV="true">
              <a:off x="2354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6" name="Line 92"/>
            <p:cNvSpPr>
              <a:spLocks noChangeShapeType="true"/>
            </p:cNvSpPr>
            <p:nvPr/>
          </p:nvSpPr>
          <p:spPr bwMode="auto">
            <a:xfrm flipV="true">
              <a:off x="2518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7" name="Line 93"/>
            <p:cNvSpPr>
              <a:spLocks noChangeShapeType="true"/>
            </p:cNvSpPr>
            <p:nvPr/>
          </p:nvSpPr>
          <p:spPr bwMode="auto">
            <a:xfrm flipV="true">
              <a:off x="259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" name="Line 94"/>
            <p:cNvSpPr>
              <a:spLocks noChangeShapeType="true"/>
            </p:cNvSpPr>
            <p:nvPr/>
          </p:nvSpPr>
          <p:spPr bwMode="auto">
            <a:xfrm flipV="true">
              <a:off x="267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9" name="Line 95"/>
            <p:cNvSpPr>
              <a:spLocks noChangeShapeType="true"/>
            </p:cNvSpPr>
            <p:nvPr/>
          </p:nvSpPr>
          <p:spPr bwMode="auto">
            <a:xfrm flipV="true">
              <a:off x="275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0" name="Line 96"/>
            <p:cNvSpPr>
              <a:spLocks noChangeShapeType="true"/>
            </p:cNvSpPr>
            <p:nvPr/>
          </p:nvSpPr>
          <p:spPr bwMode="auto">
            <a:xfrm flipV="true">
              <a:off x="2912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1" name="Line 97"/>
            <p:cNvSpPr>
              <a:spLocks noChangeShapeType="true"/>
            </p:cNvSpPr>
            <p:nvPr/>
          </p:nvSpPr>
          <p:spPr bwMode="auto">
            <a:xfrm flipV="true">
              <a:off x="299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2" name="Line 98"/>
            <p:cNvSpPr>
              <a:spLocks noChangeShapeType="true"/>
            </p:cNvSpPr>
            <p:nvPr/>
          </p:nvSpPr>
          <p:spPr bwMode="auto">
            <a:xfrm flipV="true">
              <a:off x="307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3" name="Line 99"/>
            <p:cNvSpPr>
              <a:spLocks noChangeShapeType="true"/>
            </p:cNvSpPr>
            <p:nvPr/>
          </p:nvSpPr>
          <p:spPr bwMode="auto">
            <a:xfrm flipV="true">
              <a:off x="3154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4" name="Line 100"/>
            <p:cNvSpPr>
              <a:spLocks noChangeShapeType="true"/>
            </p:cNvSpPr>
            <p:nvPr/>
          </p:nvSpPr>
          <p:spPr bwMode="auto">
            <a:xfrm flipV="true">
              <a:off x="3312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5" name="Line 101"/>
            <p:cNvSpPr>
              <a:spLocks noChangeShapeType="true"/>
            </p:cNvSpPr>
            <p:nvPr/>
          </p:nvSpPr>
          <p:spPr bwMode="auto">
            <a:xfrm flipV="true">
              <a:off x="3392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6" name="Line 102"/>
            <p:cNvSpPr>
              <a:spLocks noChangeShapeType="true"/>
            </p:cNvSpPr>
            <p:nvPr/>
          </p:nvSpPr>
          <p:spPr bwMode="auto">
            <a:xfrm flipV="true">
              <a:off x="347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7" name="Line 103"/>
            <p:cNvSpPr>
              <a:spLocks noChangeShapeType="true"/>
            </p:cNvSpPr>
            <p:nvPr/>
          </p:nvSpPr>
          <p:spPr bwMode="auto">
            <a:xfrm flipV="true">
              <a:off x="3548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8" name="Line 104"/>
            <p:cNvSpPr>
              <a:spLocks noChangeShapeType="true"/>
            </p:cNvSpPr>
            <p:nvPr/>
          </p:nvSpPr>
          <p:spPr bwMode="auto">
            <a:xfrm flipV="true">
              <a:off x="3712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9" name="Line 105"/>
            <p:cNvSpPr>
              <a:spLocks noChangeShapeType="true"/>
            </p:cNvSpPr>
            <p:nvPr/>
          </p:nvSpPr>
          <p:spPr bwMode="auto">
            <a:xfrm flipV="true">
              <a:off x="379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0" name="Line 106"/>
            <p:cNvSpPr>
              <a:spLocks noChangeShapeType="true"/>
            </p:cNvSpPr>
            <p:nvPr/>
          </p:nvSpPr>
          <p:spPr bwMode="auto">
            <a:xfrm flipV="true">
              <a:off x="387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1" name="Line 107"/>
            <p:cNvSpPr>
              <a:spLocks noChangeShapeType="true"/>
            </p:cNvSpPr>
            <p:nvPr/>
          </p:nvSpPr>
          <p:spPr bwMode="auto">
            <a:xfrm flipV="true">
              <a:off x="395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" name="Line 108"/>
            <p:cNvSpPr>
              <a:spLocks noChangeShapeType="true"/>
            </p:cNvSpPr>
            <p:nvPr/>
          </p:nvSpPr>
          <p:spPr bwMode="auto">
            <a:xfrm flipV="true">
              <a:off x="4106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3" name="Line 109"/>
            <p:cNvSpPr>
              <a:spLocks noChangeShapeType="true"/>
            </p:cNvSpPr>
            <p:nvPr/>
          </p:nvSpPr>
          <p:spPr bwMode="auto">
            <a:xfrm flipV="true">
              <a:off x="419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4" name="Line 110"/>
            <p:cNvSpPr>
              <a:spLocks noChangeShapeType="true"/>
            </p:cNvSpPr>
            <p:nvPr/>
          </p:nvSpPr>
          <p:spPr bwMode="auto">
            <a:xfrm flipV="true">
              <a:off x="4270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5" name="Line 111"/>
            <p:cNvSpPr>
              <a:spLocks noChangeShapeType="true"/>
            </p:cNvSpPr>
            <p:nvPr/>
          </p:nvSpPr>
          <p:spPr bwMode="auto">
            <a:xfrm flipV="true">
              <a:off x="4348" y="2983"/>
              <a:ext cx="1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6" name="Group 112"/>
          <p:cNvGrpSpPr/>
          <p:nvPr/>
        </p:nvGrpSpPr>
        <p:grpSpPr bwMode="auto">
          <a:xfrm>
            <a:off x="2311564" y="1888529"/>
            <a:ext cx="4087812" cy="60325"/>
            <a:chOff x="1640" y="1145"/>
            <a:chExt cx="2789" cy="38"/>
          </a:xfrm>
        </p:grpSpPr>
        <p:sp>
          <p:nvSpPr>
            <p:cNvPr id="107" name="Line 113"/>
            <p:cNvSpPr>
              <a:spLocks noChangeShapeType="true"/>
            </p:cNvSpPr>
            <p:nvPr/>
          </p:nvSpPr>
          <p:spPr bwMode="auto">
            <a:xfrm>
              <a:off x="1640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8" name="Line 114"/>
            <p:cNvSpPr>
              <a:spLocks noChangeShapeType="true"/>
            </p:cNvSpPr>
            <p:nvPr/>
          </p:nvSpPr>
          <p:spPr bwMode="auto">
            <a:xfrm>
              <a:off x="2038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9" name="Line 115"/>
            <p:cNvSpPr>
              <a:spLocks noChangeShapeType="true"/>
            </p:cNvSpPr>
            <p:nvPr/>
          </p:nvSpPr>
          <p:spPr bwMode="auto">
            <a:xfrm>
              <a:off x="2432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0" name="Line 116"/>
            <p:cNvSpPr>
              <a:spLocks noChangeShapeType="true"/>
            </p:cNvSpPr>
            <p:nvPr/>
          </p:nvSpPr>
          <p:spPr bwMode="auto">
            <a:xfrm>
              <a:off x="2834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1" name="Line 117"/>
            <p:cNvSpPr>
              <a:spLocks noChangeShapeType="true"/>
            </p:cNvSpPr>
            <p:nvPr/>
          </p:nvSpPr>
          <p:spPr bwMode="auto">
            <a:xfrm>
              <a:off x="3232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" name="Line 118"/>
            <p:cNvSpPr>
              <a:spLocks noChangeShapeType="true"/>
            </p:cNvSpPr>
            <p:nvPr/>
          </p:nvSpPr>
          <p:spPr bwMode="auto">
            <a:xfrm>
              <a:off x="3634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3" name="Line 119"/>
            <p:cNvSpPr>
              <a:spLocks noChangeShapeType="true"/>
            </p:cNvSpPr>
            <p:nvPr/>
          </p:nvSpPr>
          <p:spPr bwMode="auto">
            <a:xfrm>
              <a:off x="4028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4" name="Line 120"/>
            <p:cNvSpPr>
              <a:spLocks noChangeShapeType="true"/>
            </p:cNvSpPr>
            <p:nvPr/>
          </p:nvSpPr>
          <p:spPr bwMode="auto">
            <a:xfrm>
              <a:off x="4428" y="1145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5" name="Line 121"/>
            <p:cNvSpPr>
              <a:spLocks noChangeShapeType="true"/>
            </p:cNvSpPr>
            <p:nvPr/>
          </p:nvSpPr>
          <p:spPr bwMode="auto">
            <a:xfrm>
              <a:off x="1718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6" name="Line 122"/>
            <p:cNvSpPr>
              <a:spLocks noChangeShapeType="true"/>
            </p:cNvSpPr>
            <p:nvPr/>
          </p:nvSpPr>
          <p:spPr bwMode="auto">
            <a:xfrm>
              <a:off x="179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7" name="Line 123"/>
            <p:cNvSpPr>
              <a:spLocks noChangeShapeType="true"/>
            </p:cNvSpPr>
            <p:nvPr/>
          </p:nvSpPr>
          <p:spPr bwMode="auto">
            <a:xfrm>
              <a:off x="187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8" name="Line 124"/>
            <p:cNvSpPr>
              <a:spLocks noChangeShapeType="true"/>
            </p:cNvSpPr>
            <p:nvPr/>
          </p:nvSpPr>
          <p:spPr bwMode="auto">
            <a:xfrm>
              <a:off x="196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" name="Line 125"/>
            <p:cNvSpPr>
              <a:spLocks noChangeShapeType="true"/>
            </p:cNvSpPr>
            <p:nvPr/>
          </p:nvSpPr>
          <p:spPr bwMode="auto">
            <a:xfrm>
              <a:off x="2118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" name="Line 126"/>
            <p:cNvSpPr>
              <a:spLocks noChangeShapeType="true"/>
            </p:cNvSpPr>
            <p:nvPr/>
          </p:nvSpPr>
          <p:spPr bwMode="auto">
            <a:xfrm>
              <a:off x="2198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" name="Line 127"/>
            <p:cNvSpPr>
              <a:spLocks noChangeShapeType="true"/>
            </p:cNvSpPr>
            <p:nvPr/>
          </p:nvSpPr>
          <p:spPr bwMode="auto">
            <a:xfrm>
              <a:off x="227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" name="Line 128"/>
            <p:cNvSpPr>
              <a:spLocks noChangeShapeType="true"/>
            </p:cNvSpPr>
            <p:nvPr/>
          </p:nvSpPr>
          <p:spPr bwMode="auto">
            <a:xfrm>
              <a:off x="2354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3" name="Line 129"/>
            <p:cNvSpPr>
              <a:spLocks noChangeShapeType="true"/>
            </p:cNvSpPr>
            <p:nvPr/>
          </p:nvSpPr>
          <p:spPr bwMode="auto">
            <a:xfrm>
              <a:off x="2518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4" name="Line 130"/>
            <p:cNvSpPr>
              <a:spLocks noChangeShapeType="true"/>
            </p:cNvSpPr>
            <p:nvPr/>
          </p:nvSpPr>
          <p:spPr bwMode="auto">
            <a:xfrm>
              <a:off x="259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5" name="Line 131"/>
            <p:cNvSpPr>
              <a:spLocks noChangeShapeType="true"/>
            </p:cNvSpPr>
            <p:nvPr/>
          </p:nvSpPr>
          <p:spPr bwMode="auto">
            <a:xfrm>
              <a:off x="267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6" name="Line 132"/>
            <p:cNvSpPr>
              <a:spLocks noChangeShapeType="true"/>
            </p:cNvSpPr>
            <p:nvPr/>
          </p:nvSpPr>
          <p:spPr bwMode="auto">
            <a:xfrm>
              <a:off x="275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7" name="Line 133"/>
            <p:cNvSpPr>
              <a:spLocks noChangeShapeType="true"/>
            </p:cNvSpPr>
            <p:nvPr/>
          </p:nvSpPr>
          <p:spPr bwMode="auto">
            <a:xfrm>
              <a:off x="2912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8" name="Line 134"/>
            <p:cNvSpPr>
              <a:spLocks noChangeShapeType="true"/>
            </p:cNvSpPr>
            <p:nvPr/>
          </p:nvSpPr>
          <p:spPr bwMode="auto">
            <a:xfrm>
              <a:off x="299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9" name="Line 135"/>
            <p:cNvSpPr>
              <a:spLocks noChangeShapeType="true"/>
            </p:cNvSpPr>
            <p:nvPr/>
          </p:nvSpPr>
          <p:spPr bwMode="auto">
            <a:xfrm>
              <a:off x="307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0" name="Line 136"/>
            <p:cNvSpPr>
              <a:spLocks noChangeShapeType="true"/>
            </p:cNvSpPr>
            <p:nvPr/>
          </p:nvSpPr>
          <p:spPr bwMode="auto">
            <a:xfrm>
              <a:off x="3154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1" name="Line 137"/>
            <p:cNvSpPr>
              <a:spLocks noChangeShapeType="true"/>
            </p:cNvSpPr>
            <p:nvPr/>
          </p:nvSpPr>
          <p:spPr bwMode="auto">
            <a:xfrm>
              <a:off x="3312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2" name="Line 138"/>
            <p:cNvSpPr>
              <a:spLocks noChangeShapeType="true"/>
            </p:cNvSpPr>
            <p:nvPr/>
          </p:nvSpPr>
          <p:spPr bwMode="auto">
            <a:xfrm>
              <a:off x="3392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3" name="Line 139"/>
            <p:cNvSpPr>
              <a:spLocks noChangeShapeType="true"/>
            </p:cNvSpPr>
            <p:nvPr/>
          </p:nvSpPr>
          <p:spPr bwMode="auto">
            <a:xfrm>
              <a:off x="347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4" name="Line 140"/>
            <p:cNvSpPr>
              <a:spLocks noChangeShapeType="true"/>
            </p:cNvSpPr>
            <p:nvPr/>
          </p:nvSpPr>
          <p:spPr bwMode="auto">
            <a:xfrm>
              <a:off x="3548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5" name="Line 141"/>
            <p:cNvSpPr>
              <a:spLocks noChangeShapeType="true"/>
            </p:cNvSpPr>
            <p:nvPr/>
          </p:nvSpPr>
          <p:spPr bwMode="auto">
            <a:xfrm>
              <a:off x="3712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6" name="Line 142"/>
            <p:cNvSpPr>
              <a:spLocks noChangeShapeType="true"/>
            </p:cNvSpPr>
            <p:nvPr/>
          </p:nvSpPr>
          <p:spPr bwMode="auto">
            <a:xfrm>
              <a:off x="379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7" name="Line 143"/>
            <p:cNvSpPr>
              <a:spLocks noChangeShapeType="true"/>
            </p:cNvSpPr>
            <p:nvPr/>
          </p:nvSpPr>
          <p:spPr bwMode="auto">
            <a:xfrm>
              <a:off x="387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8" name="Line 144"/>
            <p:cNvSpPr>
              <a:spLocks noChangeShapeType="true"/>
            </p:cNvSpPr>
            <p:nvPr/>
          </p:nvSpPr>
          <p:spPr bwMode="auto">
            <a:xfrm>
              <a:off x="395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9" name="Line 145"/>
            <p:cNvSpPr>
              <a:spLocks noChangeShapeType="true"/>
            </p:cNvSpPr>
            <p:nvPr/>
          </p:nvSpPr>
          <p:spPr bwMode="auto">
            <a:xfrm>
              <a:off x="4106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0" name="Line 146"/>
            <p:cNvSpPr>
              <a:spLocks noChangeShapeType="true"/>
            </p:cNvSpPr>
            <p:nvPr/>
          </p:nvSpPr>
          <p:spPr bwMode="auto">
            <a:xfrm>
              <a:off x="419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1" name="Line 147"/>
            <p:cNvSpPr>
              <a:spLocks noChangeShapeType="true"/>
            </p:cNvSpPr>
            <p:nvPr/>
          </p:nvSpPr>
          <p:spPr bwMode="auto">
            <a:xfrm>
              <a:off x="4270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2" name="Line 148"/>
            <p:cNvSpPr>
              <a:spLocks noChangeShapeType="true"/>
            </p:cNvSpPr>
            <p:nvPr/>
          </p:nvSpPr>
          <p:spPr bwMode="auto">
            <a:xfrm>
              <a:off x="4348" y="1145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3" name="Line 149"/>
          <p:cNvSpPr>
            <a:spLocks noChangeShapeType="true"/>
          </p:cNvSpPr>
          <p:nvPr/>
        </p:nvSpPr>
        <p:spPr bwMode="auto">
          <a:xfrm flipV="true">
            <a:off x="2289339" y="1888529"/>
            <a:ext cx="1587" cy="29511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Line 150"/>
          <p:cNvSpPr>
            <a:spLocks noChangeShapeType="true"/>
          </p:cNvSpPr>
          <p:nvPr/>
        </p:nvSpPr>
        <p:spPr bwMode="auto">
          <a:xfrm flipV="true">
            <a:off x="6397789" y="1888529"/>
            <a:ext cx="1587" cy="29511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" name="Line 151"/>
          <p:cNvSpPr>
            <a:spLocks noChangeShapeType="true"/>
          </p:cNvSpPr>
          <p:nvPr/>
        </p:nvSpPr>
        <p:spPr bwMode="auto">
          <a:xfrm>
            <a:off x="2311564" y="4839692"/>
            <a:ext cx="4086225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Line 153"/>
          <p:cNvSpPr>
            <a:spLocks noChangeShapeType="true"/>
          </p:cNvSpPr>
          <p:nvPr/>
        </p:nvSpPr>
        <p:spPr bwMode="auto">
          <a:xfrm>
            <a:off x="2321089" y="4839692"/>
            <a:ext cx="1587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" name="Line 154"/>
          <p:cNvSpPr>
            <a:spLocks noChangeShapeType="true"/>
          </p:cNvSpPr>
          <p:nvPr/>
        </p:nvSpPr>
        <p:spPr bwMode="auto">
          <a:xfrm>
            <a:off x="2379826" y="4839692"/>
            <a:ext cx="1588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Line 155"/>
          <p:cNvSpPr>
            <a:spLocks noChangeShapeType="true"/>
          </p:cNvSpPr>
          <p:nvPr/>
        </p:nvSpPr>
        <p:spPr bwMode="auto">
          <a:xfrm>
            <a:off x="2435389" y="48396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Line 156"/>
          <p:cNvSpPr>
            <a:spLocks noChangeShapeType="true"/>
          </p:cNvSpPr>
          <p:nvPr/>
        </p:nvSpPr>
        <p:spPr bwMode="auto">
          <a:xfrm>
            <a:off x="2494126" y="48396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Line 157"/>
          <p:cNvSpPr>
            <a:spLocks noChangeShapeType="true"/>
          </p:cNvSpPr>
          <p:nvPr/>
        </p:nvSpPr>
        <p:spPr bwMode="auto">
          <a:xfrm>
            <a:off x="2549689" y="48396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" name="Line 158"/>
          <p:cNvSpPr>
            <a:spLocks noChangeShapeType="true"/>
          </p:cNvSpPr>
          <p:nvPr/>
        </p:nvSpPr>
        <p:spPr bwMode="auto">
          <a:xfrm>
            <a:off x="2608426" y="48396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" name="Line 159"/>
          <p:cNvSpPr>
            <a:spLocks noChangeShapeType="true"/>
          </p:cNvSpPr>
          <p:nvPr/>
        </p:nvSpPr>
        <p:spPr bwMode="auto">
          <a:xfrm>
            <a:off x="266398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" name="Line 160"/>
          <p:cNvSpPr>
            <a:spLocks noChangeShapeType="true"/>
          </p:cNvSpPr>
          <p:nvPr/>
        </p:nvSpPr>
        <p:spPr bwMode="auto">
          <a:xfrm>
            <a:off x="27243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" name="Line 161"/>
          <p:cNvSpPr>
            <a:spLocks noChangeShapeType="true"/>
          </p:cNvSpPr>
          <p:nvPr/>
        </p:nvSpPr>
        <p:spPr bwMode="auto">
          <a:xfrm>
            <a:off x="27925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" name="Line 162"/>
          <p:cNvSpPr>
            <a:spLocks noChangeShapeType="true"/>
          </p:cNvSpPr>
          <p:nvPr/>
        </p:nvSpPr>
        <p:spPr bwMode="auto">
          <a:xfrm>
            <a:off x="28513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Line 163"/>
          <p:cNvSpPr>
            <a:spLocks noChangeShapeType="true"/>
          </p:cNvSpPr>
          <p:nvPr/>
        </p:nvSpPr>
        <p:spPr bwMode="auto">
          <a:xfrm>
            <a:off x="29068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7" name="Line 164"/>
          <p:cNvSpPr>
            <a:spLocks noChangeShapeType="true"/>
          </p:cNvSpPr>
          <p:nvPr/>
        </p:nvSpPr>
        <p:spPr bwMode="auto">
          <a:xfrm>
            <a:off x="29656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Line 165"/>
          <p:cNvSpPr>
            <a:spLocks noChangeShapeType="true"/>
          </p:cNvSpPr>
          <p:nvPr/>
        </p:nvSpPr>
        <p:spPr bwMode="auto">
          <a:xfrm>
            <a:off x="30211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" name="Line 166"/>
          <p:cNvSpPr>
            <a:spLocks noChangeShapeType="true"/>
          </p:cNvSpPr>
          <p:nvPr/>
        </p:nvSpPr>
        <p:spPr bwMode="auto">
          <a:xfrm>
            <a:off x="30799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" name="Line 167"/>
          <p:cNvSpPr>
            <a:spLocks noChangeShapeType="true"/>
          </p:cNvSpPr>
          <p:nvPr/>
        </p:nvSpPr>
        <p:spPr bwMode="auto">
          <a:xfrm>
            <a:off x="31354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" name="Line 168"/>
          <p:cNvSpPr>
            <a:spLocks noChangeShapeType="true"/>
          </p:cNvSpPr>
          <p:nvPr/>
        </p:nvSpPr>
        <p:spPr bwMode="auto">
          <a:xfrm>
            <a:off x="3202151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" name="Line 169"/>
          <p:cNvSpPr>
            <a:spLocks noChangeShapeType="true"/>
          </p:cNvSpPr>
          <p:nvPr/>
        </p:nvSpPr>
        <p:spPr bwMode="auto">
          <a:xfrm>
            <a:off x="32624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" name="Line 170"/>
          <p:cNvSpPr>
            <a:spLocks noChangeShapeType="true"/>
          </p:cNvSpPr>
          <p:nvPr/>
        </p:nvSpPr>
        <p:spPr bwMode="auto">
          <a:xfrm>
            <a:off x="331962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" name="Line 171"/>
          <p:cNvSpPr>
            <a:spLocks noChangeShapeType="true"/>
          </p:cNvSpPr>
          <p:nvPr/>
        </p:nvSpPr>
        <p:spPr bwMode="auto">
          <a:xfrm>
            <a:off x="337836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Line 172"/>
          <p:cNvSpPr>
            <a:spLocks noChangeShapeType="true"/>
          </p:cNvSpPr>
          <p:nvPr/>
        </p:nvSpPr>
        <p:spPr bwMode="auto">
          <a:xfrm>
            <a:off x="343392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" name="Line 173"/>
          <p:cNvSpPr>
            <a:spLocks noChangeShapeType="true"/>
          </p:cNvSpPr>
          <p:nvPr/>
        </p:nvSpPr>
        <p:spPr bwMode="auto">
          <a:xfrm>
            <a:off x="3492664" y="48269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" name="Line 174"/>
          <p:cNvSpPr>
            <a:spLocks noChangeShapeType="true"/>
          </p:cNvSpPr>
          <p:nvPr/>
        </p:nvSpPr>
        <p:spPr bwMode="auto">
          <a:xfrm>
            <a:off x="3548226" y="4806354"/>
            <a:ext cx="1588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Line 175"/>
          <p:cNvSpPr>
            <a:spLocks noChangeShapeType="true"/>
          </p:cNvSpPr>
          <p:nvPr/>
        </p:nvSpPr>
        <p:spPr bwMode="auto">
          <a:xfrm>
            <a:off x="3610139" y="4746029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9" name="Line 176"/>
          <p:cNvSpPr>
            <a:spLocks noChangeShapeType="true"/>
          </p:cNvSpPr>
          <p:nvPr/>
        </p:nvSpPr>
        <p:spPr bwMode="auto">
          <a:xfrm>
            <a:off x="3676814" y="4612679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Line 177"/>
          <p:cNvSpPr>
            <a:spLocks noChangeShapeType="true"/>
          </p:cNvSpPr>
          <p:nvPr/>
        </p:nvSpPr>
        <p:spPr bwMode="auto">
          <a:xfrm>
            <a:off x="3735551" y="4358679"/>
            <a:ext cx="0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1" name="Line 178"/>
          <p:cNvSpPr>
            <a:spLocks noChangeShapeType="true"/>
          </p:cNvSpPr>
          <p:nvPr/>
        </p:nvSpPr>
        <p:spPr bwMode="auto">
          <a:xfrm>
            <a:off x="3791114" y="3947517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Line 179"/>
          <p:cNvSpPr>
            <a:spLocks noChangeShapeType="true"/>
          </p:cNvSpPr>
          <p:nvPr/>
        </p:nvSpPr>
        <p:spPr bwMode="auto">
          <a:xfrm>
            <a:off x="3849851" y="3372842"/>
            <a:ext cx="0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" name="Line 180"/>
          <p:cNvSpPr>
            <a:spLocks noChangeShapeType="true"/>
          </p:cNvSpPr>
          <p:nvPr/>
        </p:nvSpPr>
        <p:spPr bwMode="auto">
          <a:xfrm>
            <a:off x="3905414" y="2729904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" name="Line 181"/>
          <p:cNvSpPr>
            <a:spLocks noChangeShapeType="true"/>
          </p:cNvSpPr>
          <p:nvPr/>
        </p:nvSpPr>
        <p:spPr bwMode="auto">
          <a:xfrm>
            <a:off x="3964151" y="2185392"/>
            <a:ext cx="0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" name="Line 182"/>
          <p:cNvSpPr>
            <a:spLocks noChangeShapeType="true"/>
          </p:cNvSpPr>
          <p:nvPr/>
        </p:nvSpPr>
        <p:spPr bwMode="auto">
          <a:xfrm>
            <a:off x="4019714" y="1888529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6" name="Line 183"/>
          <p:cNvSpPr>
            <a:spLocks noChangeShapeType="true"/>
          </p:cNvSpPr>
          <p:nvPr/>
        </p:nvSpPr>
        <p:spPr bwMode="auto">
          <a:xfrm>
            <a:off x="4086389" y="1940917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7" name="Line 184"/>
          <p:cNvSpPr>
            <a:spLocks noChangeShapeType="true"/>
          </p:cNvSpPr>
          <p:nvPr/>
        </p:nvSpPr>
        <p:spPr bwMode="auto">
          <a:xfrm>
            <a:off x="4148301" y="2309217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8" name="Line 185"/>
          <p:cNvSpPr>
            <a:spLocks noChangeShapeType="true"/>
          </p:cNvSpPr>
          <p:nvPr/>
        </p:nvSpPr>
        <p:spPr bwMode="auto">
          <a:xfrm>
            <a:off x="4203864" y="2861667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9" name="Line 186"/>
          <p:cNvSpPr>
            <a:spLocks noChangeShapeType="true"/>
          </p:cNvSpPr>
          <p:nvPr/>
        </p:nvSpPr>
        <p:spPr bwMode="auto">
          <a:xfrm>
            <a:off x="4262601" y="3433167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0" name="Line 187"/>
          <p:cNvSpPr>
            <a:spLocks noChangeShapeType="true"/>
          </p:cNvSpPr>
          <p:nvPr/>
        </p:nvSpPr>
        <p:spPr bwMode="auto">
          <a:xfrm>
            <a:off x="4321339" y="3926879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1" name="Line 188"/>
          <p:cNvSpPr>
            <a:spLocks noChangeShapeType="true"/>
          </p:cNvSpPr>
          <p:nvPr/>
        </p:nvSpPr>
        <p:spPr bwMode="auto">
          <a:xfrm>
            <a:off x="4376901" y="4295179"/>
            <a:ext cx="1588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2" name="Line 189"/>
          <p:cNvSpPr>
            <a:spLocks noChangeShapeType="true"/>
          </p:cNvSpPr>
          <p:nvPr/>
        </p:nvSpPr>
        <p:spPr bwMode="auto">
          <a:xfrm>
            <a:off x="4435639" y="4542829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3" name="Line 190"/>
          <p:cNvSpPr>
            <a:spLocks noChangeShapeType="true"/>
          </p:cNvSpPr>
          <p:nvPr/>
        </p:nvSpPr>
        <p:spPr bwMode="auto">
          <a:xfrm>
            <a:off x="4491201" y="4685704"/>
            <a:ext cx="1588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Line 191"/>
          <p:cNvSpPr>
            <a:spLocks noChangeShapeType="true"/>
          </p:cNvSpPr>
          <p:nvPr/>
        </p:nvSpPr>
        <p:spPr bwMode="auto">
          <a:xfrm>
            <a:off x="4557876" y="475714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" name="Line 192"/>
          <p:cNvSpPr>
            <a:spLocks noChangeShapeType="true"/>
          </p:cNvSpPr>
          <p:nvPr/>
        </p:nvSpPr>
        <p:spPr bwMode="auto">
          <a:xfrm>
            <a:off x="4619789" y="4796829"/>
            <a:ext cx="1587" cy="1588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" name="Line 193"/>
          <p:cNvSpPr>
            <a:spLocks noChangeShapeType="true"/>
          </p:cNvSpPr>
          <p:nvPr/>
        </p:nvSpPr>
        <p:spPr bwMode="auto">
          <a:xfrm>
            <a:off x="4675351" y="4817467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7" name="Line 194"/>
          <p:cNvSpPr>
            <a:spLocks noChangeShapeType="true"/>
          </p:cNvSpPr>
          <p:nvPr/>
        </p:nvSpPr>
        <p:spPr bwMode="auto">
          <a:xfrm>
            <a:off x="4734089" y="48269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Line 195"/>
          <p:cNvSpPr>
            <a:spLocks noChangeShapeType="true"/>
          </p:cNvSpPr>
          <p:nvPr/>
        </p:nvSpPr>
        <p:spPr bwMode="auto">
          <a:xfrm>
            <a:off x="4789651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9" name="Line 196"/>
          <p:cNvSpPr>
            <a:spLocks noChangeShapeType="true"/>
          </p:cNvSpPr>
          <p:nvPr/>
        </p:nvSpPr>
        <p:spPr bwMode="auto">
          <a:xfrm>
            <a:off x="484838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0" name="Line 197"/>
          <p:cNvSpPr>
            <a:spLocks noChangeShapeType="true"/>
          </p:cNvSpPr>
          <p:nvPr/>
        </p:nvSpPr>
        <p:spPr bwMode="auto">
          <a:xfrm>
            <a:off x="4903951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1" name="Line 198"/>
          <p:cNvSpPr>
            <a:spLocks noChangeShapeType="true"/>
          </p:cNvSpPr>
          <p:nvPr/>
        </p:nvSpPr>
        <p:spPr bwMode="auto">
          <a:xfrm>
            <a:off x="49722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Line 199"/>
          <p:cNvSpPr>
            <a:spLocks noChangeShapeType="true"/>
          </p:cNvSpPr>
          <p:nvPr/>
        </p:nvSpPr>
        <p:spPr bwMode="auto">
          <a:xfrm>
            <a:off x="5030951" y="4839692"/>
            <a:ext cx="0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3" name="Line 200"/>
          <p:cNvSpPr>
            <a:spLocks noChangeShapeType="true"/>
          </p:cNvSpPr>
          <p:nvPr/>
        </p:nvSpPr>
        <p:spPr bwMode="auto">
          <a:xfrm>
            <a:off x="50912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" name="Line 201"/>
          <p:cNvSpPr>
            <a:spLocks noChangeShapeType="true"/>
          </p:cNvSpPr>
          <p:nvPr/>
        </p:nvSpPr>
        <p:spPr bwMode="auto">
          <a:xfrm>
            <a:off x="514683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5" name="Line 202"/>
          <p:cNvSpPr>
            <a:spLocks noChangeShapeType="true"/>
          </p:cNvSpPr>
          <p:nvPr/>
        </p:nvSpPr>
        <p:spPr bwMode="auto">
          <a:xfrm>
            <a:off x="52055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" name="Line 203"/>
          <p:cNvSpPr>
            <a:spLocks noChangeShapeType="true"/>
          </p:cNvSpPr>
          <p:nvPr/>
        </p:nvSpPr>
        <p:spPr bwMode="auto">
          <a:xfrm>
            <a:off x="526113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7" name="Line 204"/>
          <p:cNvSpPr>
            <a:spLocks noChangeShapeType="true"/>
          </p:cNvSpPr>
          <p:nvPr/>
        </p:nvSpPr>
        <p:spPr bwMode="auto">
          <a:xfrm>
            <a:off x="53198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8" name="Line 205"/>
          <p:cNvSpPr>
            <a:spLocks noChangeShapeType="true"/>
          </p:cNvSpPr>
          <p:nvPr/>
        </p:nvSpPr>
        <p:spPr bwMode="auto">
          <a:xfrm>
            <a:off x="537543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9" name="Line 206"/>
          <p:cNvSpPr>
            <a:spLocks noChangeShapeType="true"/>
          </p:cNvSpPr>
          <p:nvPr/>
        </p:nvSpPr>
        <p:spPr bwMode="auto">
          <a:xfrm>
            <a:off x="54421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0" name="Line 207"/>
          <p:cNvSpPr>
            <a:spLocks noChangeShapeType="true"/>
          </p:cNvSpPr>
          <p:nvPr/>
        </p:nvSpPr>
        <p:spPr bwMode="auto">
          <a:xfrm>
            <a:off x="550402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1" name="Line 208"/>
          <p:cNvSpPr>
            <a:spLocks noChangeShapeType="true"/>
          </p:cNvSpPr>
          <p:nvPr/>
        </p:nvSpPr>
        <p:spPr bwMode="auto">
          <a:xfrm>
            <a:off x="555958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" name="Line 209"/>
          <p:cNvSpPr>
            <a:spLocks noChangeShapeType="true"/>
          </p:cNvSpPr>
          <p:nvPr/>
        </p:nvSpPr>
        <p:spPr bwMode="auto">
          <a:xfrm>
            <a:off x="561832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3" name="Line 210"/>
          <p:cNvSpPr>
            <a:spLocks noChangeShapeType="true"/>
          </p:cNvSpPr>
          <p:nvPr/>
        </p:nvSpPr>
        <p:spPr bwMode="auto">
          <a:xfrm>
            <a:off x="567388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" name="Line 211"/>
          <p:cNvSpPr>
            <a:spLocks noChangeShapeType="true"/>
          </p:cNvSpPr>
          <p:nvPr/>
        </p:nvSpPr>
        <p:spPr bwMode="auto">
          <a:xfrm>
            <a:off x="573262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" name="Line 212"/>
          <p:cNvSpPr>
            <a:spLocks noChangeShapeType="true"/>
          </p:cNvSpPr>
          <p:nvPr/>
        </p:nvSpPr>
        <p:spPr bwMode="auto">
          <a:xfrm>
            <a:off x="57897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6" name="Line 213"/>
          <p:cNvSpPr>
            <a:spLocks noChangeShapeType="true"/>
          </p:cNvSpPr>
          <p:nvPr/>
        </p:nvSpPr>
        <p:spPr bwMode="auto">
          <a:xfrm>
            <a:off x="5858039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7" name="Line 214"/>
          <p:cNvSpPr>
            <a:spLocks noChangeShapeType="true"/>
          </p:cNvSpPr>
          <p:nvPr/>
        </p:nvSpPr>
        <p:spPr bwMode="auto">
          <a:xfrm>
            <a:off x="5913601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8" name="Line 215"/>
          <p:cNvSpPr>
            <a:spLocks noChangeShapeType="true"/>
          </p:cNvSpPr>
          <p:nvPr/>
        </p:nvSpPr>
        <p:spPr bwMode="auto">
          <a:xfrm>
            <a:off x="59755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9" name="Line 216"/>
          <p:cNvSpPr>
            <a:spLocks noChangeShapeType="true"/>
          </p:cNvSpPr>
          <p:nvPr/>
        </p:nvSpPr>
        <p:spPr bwMode="auto">
          <a:xfrm>
            <a:off x="60310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0" name="Line 217"/>
          <p:cNvSpPr>
            <a:spLocks noChangeShapeType="true"/>
          </p:cNvSpPr>
          <p:nvPr/>
        </p:nvSpPr>
        <p:spPr bwMode="auto">
          <a:xfrm>
            <a:off x="6089814" y="4839692"/>
            <a:ext cx="1587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1" name="Line 218"/>
          <p:cNvSpPr>
            <a:spLocks noChangeShapeType="true"/>
          </p:cNvSpPr>
          <p:nvPr/>
        </p:nvSpPr>
        <p:spPr bwMode="auto">
          <a:xfrm>
            <a:off x="6145376" y="4839692"/>
            <a:ext cx="1588" cy="1587"/>
          </a:xfrm>
          <a:prstGeom prst="line">
            <a:avLst/>
          </a:prstGeom>
          <a:noFill/>
          <a:ln w="1270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2" name="Line 219"/>
          <p:cNvSpPr>
            <a:spLocks noChangeShapeType="true"/>
          </p:cNvSpPr>
          <p:nvPr/>
        </p:nvSpPr>
        <p:spPr bwMode="auto">
          <a:xfrm>
            <a:off x="6204114" y="48396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3" name="Line 220"/>
          <p:cNvSpPr>
            <a:spLocks noChangeShapeType="true"/>
          </p:cNvSpPr>
          <p:nvPr/>
        </p:nvSpPr>
        <p:spPr bwMode="auto">
          <a:xfrm>
            <a:off x="6259676" y="48396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4" name="Line 221"/>
          <p:cNvSpPr>
            <a:spLocks noChangeShapeType="true"/>
          </p:cNvSpPr>
          <p:nvPr/>
        </p:nvSpPr>
        <p:spPr bwMode="auto">
          <a:xfrm>
            <a:off x="6327939" y="4839692"/>
            <a:ext cx="0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" name="Line 222"/>
          <p:cNvSpPr>
            <a:spLocks noChangeShapeType="true"/>
          </p:cNvSpPr>
          <p:nvPr/>
        </p:nvSpPr>
        <p:spPr bwMode="auto">
          <a:xfrm>
            <a:off x="6385089" y="4839692"/>
            <a:ext cx="1587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" name="Line 223"/>
          <p:cNvSpPr>
            <a:spLocks noChangeShapeType="true"/>
          </p:cNvSpPr>
          <p:nvPr/>
        </p:nvSpPr>
        <p:spPr bwMode="auto">
          <a:xfrm>
            <a:off x="2448089" y="4966692"/>
            <a:ext cx="1587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7" name="Line 224"/>
          <p:cNvSpPr>
            <a:spLocks noChangeShapeType="true"/>
          </p:cNvSpPr>
          <p:nvPr/>
        </p:nvSpPr>
        <p:spPr bwMode="auto">
          <a:xfrm>
            <a:off x="2506826" y="4966692"/>
            <a:ext cx="1588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Line 225"/>
          <p:cNvSpPr>
            <a:spLocks noChangeShapeType="true"/>
          </p:cNvSpPr>
          <p:nvPr/>
        </p:nvSpPr>
        <p:spPr bwMode="auto">
          <a:xfrm>
            <a:off x="2562389" y="49666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9" name="Line 226"/>
          <p:cNvSpPr>
            <a:spLocks noChangeShapeType="true"/>
          </p:cNvSpPr>
          <p:nvPr/>
        </p:nvSpPr>
        <p:spPr bwMode="auto">
          <a:xfrm>
            <a:off x="2621126" y="49666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" name="Line 227"/>
          <p:cNvSpPr>
            <a:spLocks noChangeShapeType="true"/>
          </p:cNvSpPr>
          <p:nvPr/>
        </p:nvSpPr>
        <p:spPr bwMode="auto">
          <a:xfrm>
            <a:off x="2676689" y="49666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1" name="Line 228"/>
          <p:cNvSpPr>
            <a:spLocks noChangeShapeType="true"/>
          </p:cNvSpPr>
          <p:nvPr/>
        </p:nvSpPr>
        <p:spPr bwMode="auto">
          <a:xfrm>
            <a:off x="2735426" y="49666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2" name="Line 229"/>
          <p:cNvSpPr>
            <a:spLocks noChangeShapeType="true"/>
          </p:cNvSpPr>
          <p:nvPr/>
        </p:nvSpPr>
        <p:spPr bwMode="auto">
          <a:xfrm>
            <a:off x="2663989" y="48269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3" name="Line 230"/>
          <p:cNvSpPr>
            <a:spLocks noChangeShapeType="true"/>
          </p:cNvSpPr>
          <p:nvPr/>
        </p:nvSpPr>
        <p:spPr bwMode="auto">
          <a:xfrm>
            <a:off x="2724314" y="48269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4" name="Line 231"/>
          <p:cNvSpPr>
            <a:spLocks noChangeShapeType="true"/>
          </p:cNvSpPr>
          <p:nvPr/>
        </p:nvSpPr>
        <p:spPr bwMode="auto">
          <a:xfrm>
            <a:off x="2792576" y="48269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" name="Line 232"/>
          <p:cNvSpPr>
            <a:spLocks noChangeShapeType="true"/>
          </p:cNvSpPr>
          <p:nvPr/>
        </p:nvSpPr>
        <p:spPr bwMode="auto">
          <a:xfrm>
            <a:off x="2851314" y="4817467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" name="Line 233"/>
          <p:cNvSpPr>
            <a:spLocks noChangeShapeType="true"/>
          </p:cNvSpPr>
          <p:nvPr/>
        </p:nvSpPr>
        <p:spPr bwMode="auto">
          <a:xfrm>
            <a:off x="2906876" y="480635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7" name="Line 234"/>
          <p:cNvSpPr>
            <a:spLocks noChangeShapeType="true"/>
          </p:cNvSpPr>
          <p:nvPr/>
        </p:nvSpPr>
        <p:spPr bwMode="auto">
          <a:xfrm>
            <a:off x="2965614" y="4796829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8" name="Line 235"/>
          <p:cNvSpPr>
            <a:spLocks noChangeShapeType="true"/>
          </p:cNvSpPr>
          <p:nvPr/>
        </p:nvSpPr>
        <p:spPr bwMode="auto">
          <a:xfrm>
            <a:off x="3021176" y="4779367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9" name="Line 236"/>
          <p:cNvSpPr>
            <a:spLocks noChangeShapeType="true"/>
          </p:cNvSpPr>
          <p:nvPr/>
        </p:nvSpPr>
        <p:spPr bwMode="auto">
          <a:xfrm>
            <a:off x="3079914" y="475714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0" name="Line 237"/>
          <p:cNvSpPr>
            <a:spLocks noChangeShapeType="true"/>
          </p:cNvSpPr>
          <p:nvPr/>
        </p:nvSpPr>
        <p:spPr bwMode="auto">
          <a:xfrm>
            <a:off x="3135476" y="472380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1" name="Line 238"/>
          <p:cNvSpPr>
            <a:spLocks noChangeShapeType="true"/>
          </p:cNvSpPr>
          <p:nvPr/>
        </p:nvSpPr>
        <p:spPr bwMode="auto">
          <a:xfrm>
            <a:off x="3202151" y="468570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2" name="Line 239"/>
          <p:cNvSpPr>
            <a:spLocks noChangeShapeType="true"/>
          </p:cNvSpPr>
          <p:nvPr/>
        </p:nvSpPr>
        <p:spPr bwMode="auto">
          <a:xfrm>
            <a:off x="3262476" y="4633317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3" name="Line 240"/>
          <p:cNvSpPr>
            <a:spLocks noChangeShapeType="true"/>
          </p:cNvSpPr>
          <p:nvPr/>
        </p:nvSpPr>
        <p:spPr bwMode="auto">
          <a:xfrm>
            <a:off x="3319626" y="455235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4" name="Line 241"/>
          <p:cNvSpPr>
            <a:spLocks noChangeShapeType="true"/>
          </p:cNvSpPr>
          <p:nvPr/>
        </p:nvSpPr>
        <p:spPr bwMode="auto">
          <a:xfrm>
            <a:off x="3378364" y="44586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" name="Line 242"/>
          <p:cNvSpPr>
            <a:spLocks noChangeShapeType="true"/>
          </p:cNvSpPr>
          <p:nvPr/>
        </p:nvSpPr>
        <p:spPr bwMode="auto">
          <a:xfrm>
            <a:off x="3433926" y="432534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6" name="Line 243"/>
          <p:cNvSpPr>
            <a:spLocks noChangeShapeType="true"/>
          </p:cNvSpPr>
          <p:nvPr/>
        </p:nvSpPr>
        <p:spPr bwMode="auto">
          <a:xfrm>
            <a:off x="3492664" y="417135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7" name="Line 244"/>
          <p:cNvSpPr>
            <a:spLocks noChangeShapeType="true"/>
          </p:cNvSpPr>
          <p:nvPr/>
        </p:nvSpPr>
        <p:spPr bwMode="auto">
          <a:xfrm>
            <a:off x="3548226" y="396815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" name="Line 245"/>
          <p:cNvSpPr>
            <a:spLocks noChangeShapeType="true"/>
          </p:cNvSpPr>
          <p:nvPr/>
        </p:nvSpPr>
        <p:spPr bwMode="auto">
          <a:xfrm>
            <a:off x="3610139" y="373320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9" name="Line 246"/>
          <p:cNvSpPr>
            <a:spLocks noChangeShapeType="true"/>
          </p:cNvSpPr>
          <p:nvPr/>
        </p:nvSpPr>
        <p:spPr bwMode="auto">
          <a:xfrm>
            <a:off x="3676814" y="34553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" name="Line 247"/>
          <p:cNvSpPr>
            <a:spLocks noChangeShapeType="true"/>
          </p:cNvSpPr>
          <p:nvPr/>
        </p:nvSpPr>
        <p:spPr bwMode="auto">
          <a:xfrm>
            <a:off x="3735551" y="3145829"/>
            <a:ext cx="0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1" name="Line 248"/>
          <p:cNvSpPr>
            <a:spLocks noChangeShapeType="true"/>
          </p:cNvSpPr>
          <p:nvPr/>
        </p:nvSpPr>
        <p:spPr bwMode="auto">
          <a:xfrm>
            <a:off x="3791114" y="28203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2" name="Line 249"/>
          <p:cNvSpPr>
            <a:spLocks noChangeShapeType="true"/>
          </p:cNvSpPr>
          <p:nvPr/>
        </p:nvSpPr>
        <p:spPr bwMode="auto">
          <a:xfrm>
            <a:off x="3849851" y="2502892"/>
            <a:ext cx="0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3" name="Line 250"/>
          <p:cNvSpPr>
            <a:spLocks noChangeShapeType="true"/>
          </p:cNvSpPr>
          <p:nvPr/>
        </p:nvSpPr>
        <p:spPr bwMode="auto">
          <a:xfrm>
            <a:off x="3905414" y="2226667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" name="Line 251"/>
          <p:cNvSpPr>
            <a:spLocks noChangeShapeType="true"/>
          </p:cNvSpPr>
          <p:nvPr/>
        </p:nvSpPr>
        <p:spPr bwMode="auto">
          <a:xfrm>
            <a:off x="3964151" y="2021879"/>
            <a:ext cx="0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" name="Line 252"/>
          <p:cNvSpPr>
            <a:spLocks noChangeShapeType="true"/>
          </p:cNvSpPr>
          <p:nvPr/>
        </p:nvSpPr>
        <p:spPr bwMode="auto">
          <a:xfrm>
            <a:off x="4019714" y="189805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Line 253"/>
          <p:cNvSpPr>
            <a:spLocks noChangeShapeType="true"/>
          </p:cNvSpPr>
          <p:nvPr/>
        </p:nvSpPr>
        <p:spPr bwMode="auto">
          <a:xfrm>
            <a:off x="4086389" y="1888529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" name="Line 254"/>
          <p:cNvSpPr>
            <a:spLocks noChangeShapeType="true"/>
          </p:cNvSpPr>
          <p:nvPr/>
        </p:nvSpPr>
        <p:spPr bwMode="auto">
          <a:xfrm>
            <a:off x="4148301" y="1979017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8" name="Line 255"/>
          <p:cNvSpPr>
            <a:spLocks noChangeShapeType="true"/>
          </p:cNvSpPr>
          <p:nvPr/>
        </p:nvSpPr>
        <p:spPr bwMode="auto">
          <a:xfrm>
            <a:off x="4203864" y="2155229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9" name="Line 256"/>
          <p:cNvSpPr>
            <a:spLocks noChangeShapeType="true"/>
          </p:cNvSpPr>
          <p:nvPr/>
        </p:nvSpPr>
        <p:spPr bwMode="auto">
          <a:xfrm>
            <a:off x="4262601" y="239970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" name="Line 257"/>
          <p:cNvSpPr>
            <a:spLocks noChangeShapeType="true"/>
          </p:cNvSpPr>
          <p:nvPr/>
        </p:nvSpPr>
        <p:spPr bwMode="auto">
          <a:xfrm>
            <a:off x="4321339" y="2677517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1" name="Line 258"/>
          <p:cNvSpPr>
            <a:spLocks noChangeShapeType="true"/>
          </p:cNvSpPr>
          <p:nvPr/>
        </p:nvSpPr>
        <p:spPr bwMode="auto">
          <a:xfrm>
            <a:off x="4376901" y="296485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2" name="Line 259"/>
          <p:cNvSpPr>
            <a:spLocks noChangeShapeType="true"/>
          </p:cNvSpPr>
          <p:nvPr/>
        </p:nvSpPr>
        <p:spPr bwMode="auto">
          <a:xfrm>
            <a:off x="4435639" y="32394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3" name="Line 260"/>
          <p:cNvSpPr>
            <a:spLocks noChangeShapeType="true"/>
          </p:cNvSpPr>
          <p:nvPr/>
        </p:nvSpPr>
        <p:spPr bwMode="auto">
          <a:xfrm>
            <a:off x="4491201" y="34934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" name="Line 261"/>
          <p:cNvSpPr>
            <a:spLocks noChangeShapeType="true"/>
          </p:cNvSpPr>
          <p:nvPr/>
        </p:nvSpPr>
        <p:spPr bwMode="auto">
          <a:xfrm>
            <a:off x="4557876" y="372050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5" name="Line 262"/>
          <p:cNvSpPr>
            <a:spLocks noChangeShapeType="true"/>
          </p:cNvSpPr>
          <p:nvPr/>
        </p:nvSpPr>
        <p:spPr bwMode="auto">
          <a:xfrm>
            <a:off x="4619789" y="391735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" name="Line 263"/>
          <p:cNvSpPr>
            <a:spLocks noChangeShapeType="true"/>
          </p:cNvSpPr>
          <p:nvPr/>
        </p:nvSpPr>
        <p:spPr bwMode="auto">
          <a:xfrm>
            <a:off x="4675351" y="40903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7" name="Line 264"/>
          <p:cNvSpPr>
            <a:spLocks noChangeShapeType="true"/>
          </p:cNvSpPr>
          <p:nvPr/>
        </p:nvSpPr>
        <p:spPr bwMode="auto">
          <a:xfrm>
            <a:off x="4734089" y="422215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8" name="Line 265"/>
          <p:cNvSpPr>
            <a:spLocks noChangeShapeType="true"/>
          </p:cNvSpPr>
          <p:nvPr/>
        </p:nvSpPr>
        <p:spPr bwMode="auto">
          <a:xfrm>
            <a:off x="4789651" y="4345979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9" name="Line 266"/>
          <p:cNvSpPr>
            <a:spLocks noChangeShapeType="true"/>
          </p:cNvSpPr>
          <p:nvPr/>
        </p:nvSpPr>
        <p:spPr bwMode="auto">
          <a:xfrm>
            <a:off x="4848389" y="443805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0" name="Line 267"/>
          <p:cNvSpPr>
            <a:spLocks noChangeShapeType="true"/>
          </p:cNvSpPr>
          <p:nvPr/>
        </p:nvSpPr>
        <p:spPr bwMode="auto">
          <a:xfrm>
            <a:off x="4903951" y="45094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" name="Line 268"/>
          <p:cNvSpPr>
            <a:spLocks noChangeShapeType="true"/>
          </p:cNvSpPr>
          <p:nvPr/>
        </p:nvSpPr>
        <p:spPr bwMode="auto">
          <a:xfrm>
            <a:off x="4972214" y="45729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2" name="Line 269"/>
          <p:cNvSpPr>
            <a:spLocks noChangeShapeType="true"/>
          </p:cNvSpPr>
          <p:nvPr/>
        </p:nvSpPr>
        <p:spPr bwMode="auto">
          <a:xfrm>
            <a:off x="5030951" y="4625379"/>
            <a:ext cx="0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3" name="Line 270"/>
          <p:cNvSpPr>
            <a:spLocks noChangeShapeType="true"/>
          </p:cNvSpPr>
          <p:nvPr/>
        </p:nvSpPr>
        <p:spPr bwMode="auto">
          <a:xfrm>
            <a:off x="5091276" y="4663479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4" name="Line 271"/>
          <p:cNvSpPr>
            <a:spLocks noChangeShapeType="true"/>
          </p:cNvSpPr>
          <p:nvPr/>
        </p:nvSpPr>
        <p:spPr bwMode="auto">
          <a:xfrm>
            <a:off x="5146839" y="470634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5" name="Line 272"/>
          <p:cNvSpPr>
            <a:spLocks noChangeShapeType="true"/>
          </p:cNvSpPr>
          <p:nvPr/>
        </p:nvSpPr>
        <p:spPr bwMode="auto">
          <a:xfrm>
            <a:off x="5205576" y="472380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" name="Line 273"/>
          <p:cNvSpPr>
            <a:spLocks noChangeShapeType="true"/>
          </p:cNvSpPr>
          <p:nvPr/>
        </p:nvSpPr>
        <p:spPr bwMode="auto">
          <a:xfrm>
            <a:off x="5261139" y="4746029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7" name="Line 274"/>
          <p:cNvSpPr>
            <a:spLocks noChangeShapeType="true"/>
          </p:cNvSpPr>
          <p:nvPr/>
        </p:nvSpPr>
        <p:spPr bwMode="auto">
          <a:xfrm>
            <a:off x="5319876" y="4766667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8" name="Line 275"/>
          <p:cNvSpPr>
            <a:spLocks noChangeShapeType="true"/>
          </p:cNvSpPr>
          <p:nvPr/>
        </p:nvSpPr>
        <p:spPr bwMode="auto">
          <a:xfrm>
            <a:off x="5375439" y="4779367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9" name="Line 276"/>
          <p:cNvSpPr>
            <a:spLocks noChangeShapeType="true"/>
          </p:cNvSpPr>
          <p:nvPr/>
        </p:nvSpPr>
        <p:spPr bwMode="auto">
          <a:xfrm>
            <a:off x="5442114" y="478730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" name="Line 277"/>
          <p:cNvSpPr>
            <a:spLocks noChangeShapeType="true"/>
          </p:cNvSpPr>
          <p:nvPr/>
        </p:nvSpPr>
        <p:spPr bwMode="auto">
          <a:xfrm>
            <a:off x="5504026" y="4796829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1" name="Line 278"/>
          <p:cNvSpPr>
            <a:spLocks noChangeShapeType="true"/>
          </p:cNvSpPr>
          <p:nvPr/>
        </p:nvSpPr>
        <p:spPr bwMode="auto">
          <a:xfrm>
            <a:off x="5559589" y="4806354"/>
            <a:ext cx="1587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Line 279"/>
          <p:cNvSpPr>
            <a:spLocks noChangeShapeType="true"/>
          </p:cNvSpPr>
          <p:nvPr/>
        </p:nvSpPr>
        <p:spPr bwMode="auto">
          <a:xfrm>
            <a:off x="5618326" y="4806354"/>
            <a:ext cx="1588" cy="1588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3" name="Line 280"/>
          <p:cNvSpPr>
            <a:spLocks noChangeShapeType="true"/>
          </p:cNvSpPr>
          <p:nvPr/>
        </p:nvSpPr>
        <p:spPr bwMode="auto">
          <a:xfrm>
            <a:off x="5673889" y="4817467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4" name="Line 281"/>
          <p:cNvSpPr>
            <a:spLocks noChangeShapeType="true"/>
          </p:cNvSpPr>
          <p:nvPr/>
        </p:nvSpPr>
        <p:spPr bwMode="auto">
          <a:xfrm>
            <a:off x="5732626" y="4817467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5" name="Line 282"/>
          <p:cNvSpPr>
            <a:spLocks noChangeShapeType="true"/>
          </p:cNvSpPr>
          <p:nvPr/>
        </p:nvSpPr>
        <p:spPr bwMode="auto">
          <a:xfrm>
            <a:off x="5789776" y="48269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" name="Line 283"/>
          <p:cNvSpPr>
            <a:spLocks noChangeShapeType="true"/>
          </p:cNvSpPr>
          <p:nvPr/>
        </p:nvSpPr>
        <p:spPr bwMode="auto">
          <a:xfrm>
            <a:off x="5858039" y="48269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7" name="Line 284"/>
          <p:cNvSpPr>
            <a:spLocks noChangeShapeType="true"/>
          </p:cNvSpPr>
          <p:nvPr/>
        </p:nvSpPr>
        <p:spPr bwMode="auto">
          <a:xfrm>
            <a:off x="5913601" y="48269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8" name="Line 285"/>
          <p:cNvSpPr>
            <a:spLocks noChangeShapeType="true"/>
          </p:cNvSpPr>
          <p:nvPr/>
        </p:nvSpPr>
        <p:spPr bwMode="auto">
          <a:xfrm>
            <a:off x="5975514" y="48269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9" name="Line 286"/>
          <p:cNvSpPr>
            <a:spLocks noChangeShapeType="true"/>
          </p:cNvSpPr>
          <p:nvPr/>
        </p:nvSpPr>
        <p:spPr bwMode="auto">
          <a:xfrm>
            <a:off x="6031076" y="48269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0" name="Line 287"/>
          <p:cNvSpPr>
            <a:spLocks noChangeShapeType="true"/>
          </p:cNvSpPr>
          <p:nvPr/>
        </p:nvSpPr>
        <p:spPr bwMode="auto">
          <a:xfrm>
            <a:off x="6089814" y="4826992"/>
            <a:ext cx="1587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1" name="Line 288"/>
          <p:cNvSpPr>
            <a:spLocks noChangeShapeType="true"/>
          </p:cNvSpPr>
          <p:nvPr/>
        </p:nvSpPr>
        <p:spPr bwMode="auto">
          <a:xfrm>
            <a:off x="6272376" y="4966692"/>
            <a:ext cx="1588" cy="1587"/>
          </a:xfrm>
          <a:prstGeom prst="line">
            <a:avLst/>
          </a:prstGeom>
          <a:noFill/>
          <a:ln w="12700">
            <a:solidFill>
              <a:srgbClr val="FF070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" name="Line 289"/>
          <p:cNvSpPr>
            <a:spLocks noChangeShapeType="true"/>
          </p:cNvSpPr>
          <p:nvPr/>
        </p:nvSpPr>
        <p:spPr bwMode="auto">
          <a:xfrm>
            <a:off x="6331114" y="4966692"/>
            <a:ext cx="1587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3" name="Line 290"/>
          <p:cNvSpPr>
            <a:spLocks noChangeShapeType="true"/>
          </p:cNvSpPr>
          <p:nvPr/>
        </p:nvSpPr>
        <p:spPr bwMode="auto">
          <a:xfrm>
            <a:off x="6386676" y="4966692"/>
            <a:ext cx="1588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4" name="Line 291"/>
          <p:cNvSpPr>
            <a:spLocks noChangeShapeType="true"/>
          </p:cNvSpPr>
          <p:nvPr/>
        </p:nvSpPr>
        <p:spPr bwMode="auto">
          <a:xfrm>
            <a:off x="6454939" y="4966692"/>
            <a:ext cx="0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5" name="Line 292"/>
          <p:cNvSpPr>
            <a:spLocks noChangeShapeType="true"/>
          </p:cNvSpPr>
          <p:nvPr/>
        </p:nvSpPr>
        <p:spPr bwMode="auto">
          <a:xfrm>
            <a:off x="6512089" y="4966692"/>
            <a:ext cx="1587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" name="Line 293"/>
          <p:cNvSpPr>
            <a:spLocks noChangeShapeType="true"/>
          </p:cNvSpPr>
          <p:nvPr/>
        </p:nvSpPr>
        <p:spPr bwMode="auto">
          <a:xfrm>
            <a:off x="2663989" y="4041179"/>
            <a:ext cx="1587" cy="1588"/>
          </a:xfrm>
          <a:prstGeom prst="line">
            <a:avLst/>
          </a:prstGeom>
          <a:noFill/>
          <a:ln w="12700">
            <a:solidFill>
              <a:srgbClr val="27FC2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7" name="Line 294"/>
          <p:cNvSpPr>
            <a:spLocks noChangeShapeType="true"/>
          </p:cNvSpPr>
          <p:nvPr/>
        </p:nvSpPr>
        <p:spPr bwMode="auto">
          <a:xfrm>
            <a:off x="3492664" y="2266354"/>
            <a:ext cx="1587" cy="1588"/>
          </a:xfrm>
          <a:prstGeom prst="line">
            <a:avLst/>
          </a:prstGeom>
          <a:noFill/>
          <a:ln w="12700">
            <a:solidFill>
              <a:srgbClr val="27FC2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Line 295"/>
          <p:cNvSpPr>
            <a:spLocks noChangeShapeType="true"/>
          </p:cNvSpPr>
          <p:nvPr/>
        </p:nvSpPr>
        <p:spPr bwMode="auto">
          <a:xfrm>
            <a:off x="4321339" y="2052042"/>
            <a:ext cx="1587" cy="1587"/>
          </a:xfrm>
          <a:prstGeom prst="line">
            <a:avLst/>
          </a:prstGeom>
          <a:noFill/>
          <a:ln w="12700">
            <a:solidFill>
              <a:srgbClr val="27FC2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9" name="Line 296"/>
          <p:cNvSpPr>
            <a:spLocks noChangeShapeType="true"/>
          </p:cNvSpPr>
          <p:nvPr/>
        </p:nvSpPr>
        <p:spPr bwMode="auto">
          <a:xfrm>
            <a:off x="5146839" y="2931517"/>
            <a:ext cx="1587" cy="1587"/>
          </a:xfrm>
          <a:prstGeom prst="line">
            <a:avLst/>
          </a:prstGeom>
          <a:noFill/>
          <a:ln w="12700">
            <a:solidFill>
              <a:srgbClr val="27FC2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0" name="Line 297"/>
          <p:cNvSpPr>
            <a:spLocks noChangeShapeType="true"/>
          </p:cNvSpPr>
          <p:nvPr/>
        </p:nvSpPr>
        <p:spPr bwMode="auto">
          <a:xfrm>
            <a:off x="5975514" y="3780829"/>
            <a:ext cx="1587" cy="1588"/>
          </a:xfrm>
          <a:prstGeom prst="line">
            <a:avLst/>
          </a:prstGeom>
          <a:noFill/>
          <a:ln w="12700">
            <a:solidFill>
              <a:srgbClr val="27FC2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1" name="Group 298"/>
          <p:cNvGrpSpPr/>
          <p:nvPr/>
        </p:nvGrpSpPr>
        <p:grpSpPr bwMode="auto">
          <a:xfrm>
            <a:off x="2006769" y="1831379"/>
            <a:ext cx="200989" cy="3135313"/>
            <a:chOff x="1432" y="1109"/>
            <a:chExt cx="137" cy="1975"/>
          </a:xfrm>
        </p:grpSpPr>
        <p:sp>
          <p:nvSpPr>
            <p:cNvPr id="292" name="Rectangle 299"/>
            <p:cNvSpPr>
              <a:spLocks noChangeArrowheads="true"/>
            </p:cNvSpPr>
            <p:nvPr/>
          </p:nvSpPr>
          <p:spPr bwMode="auto">
            <a:xfrm>
              <a:off x="1517" y="2968"/>
              <a:ext cx="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3" name="Rectangle 300"/>
            <p:cNvSpPr>
              <a:spLocks noChangeArrowheads="true"/>
            </p:cNvSpPr>
            <p:nvPr/>
          </p:nvSpPr>
          <p:spPr bwMode="auto">
            <a:xfrm>
              <a:off x="1432" y="2592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0.2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4" name="Rectangle 301"/>
            <p:cNvSpPr>
              <a:spLocks noChangeArrowheads="true"/>
            </p:cNvSpPr>
            <p:nvPr/>
          </p:nvSpPr>
          <p:spPr bwMode="auto">
            <a:xfrm>
              <a:off x="1432" y="2217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0.4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5" name="Rectangle 302"/>
            <p:cNvSpPr>
              <a:spLocks noChangeArrowheads="true"/>
            </p:cNvSpPr>
            <p:nvPr/>
          </p:nvSpPr>
          <p:spPr bwMode="auto">
            <a:xfrm>
              <a:off x="1432" y="1852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0.6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6" name="Rectangle 303"/>
            <p:cNvSpPr>
              <a:spLocks noChangeArrowheads="true"/>
            </p:cNvSpPr>
            <p:nvPr/>
          </p:nvSpPr>
          <p:spPr bwMode="auto">
            <a:xfrm>
              <a:off x="1432" y="1476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0.8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7" name="Rectangle 304"/>
            <p:cNvSpPr>
              <a:spLocks noChangeArrowheads="true"/>
            </p:cNvSpPr>
            <p:nvPr/>
          </p:nvSpPr>
          <p:spPr bwMode="auto">
            <a:xfrm>
              <a:off x="1517" y="1109"/>
              <a:ext cx="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98" name="Group 305"/>
          <p:cNvGrpSpPr/>
          <p:nvPr/>
        </p:nvGrpSpPr>
        <p:grpSpPr bwMode="auto">
          <a:xfrm>
            <a:off x="6497800" y="1831379"/>
            <a:ext cx="192186" cy="3135313"/>
            <a:chOff x="4496" y="1109"/>
            <a:chExt cx="131" cy="1975"/>
          </a:xfrm>
        </p:grpSpPr>
        <p:sp>
          <p:nvSpPr>
            <p:cNvPr id="299" name="Rectangle 306"/>
            <p:cNvSpPr>
              <a:spLocks noChangeArrowheads="true"/>
            </p:cNvSpPr>
            <p:nvPr/>
          </p:nvSpPr>
          <p:spPr bwMode="auto">
            <a:xfrm>
              <a:off x="4496" y="2968"/>
              <a:ext cx="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0" name="Rectangle 307"/>
            <p:cNvSpPr>
              <a:spLocks noChangeArrowheads="true"/>
            </p:cNvSpPr>
            <p:nvPr/>
          </p:nvSpPr>
          <p:spPr bwMode="auto">
            <a:xfrm>
              <a:off x="4496" y="2657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0.5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1" name="Rectangle 308"/>
            <p:cNvSpPr>
              <a:spLocks noChangeArrowheads="true"/>
            </p:cNvSpPr>
            <p:nvPr/>
          </p:nvSpPr>
          <p:spPr bwMode="auto">
            <a:xfrm>
              <a:off x="4496" y="2349"/>
              <a:ext cx="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2" name="Rectangle 309"/>
            <p:cNvSpPr>
              <a:spLocks noChangeArrowheads="true"/>
            </p:cNvSpPr>
            <p:nvPr/>
          </p:nvSpPr>
          <p:spPr bwMode="auto">
            <a:xfrm>
              <a:off x="4496" y="2036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1.5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3" name="Rectangle 310"/>
            <p:cNvSpPr>
              <a:spLocks noChangeArrowheads="true"/>
            </p:cNvSpPr>
            <p:nvPr/>
          </p:nvSpPr>
          <p:spPr bwMode="auto">
            <a:xfrm>
              <a:off x="4496" y="1728"/>
              <a:ext cx="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4" name="Rectangle 311"/>
            <p:cNvSpPr>
              <a:spLocks noChangeArrowheads="true"/>
            </p:cNvSpPr>
            <p:nvPr/>
          </p:nvSpPr>
          <p:spPr bwMode="auto">
            <a:xfrm>
              <a:off x="4496" y="1419"/>
              <a:ext cx="1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2.5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5" name="Rectangle 312"/>
            <p:cNvSpPr>
              <a:spLocks noChangeArrowheads="true"/>
            </p:cNvSpPr>
            <p:nvPr/>
          </p:nvSpPr>
          <p:spPr bwMode="auto">
            <a:xfrm>
              <a:off x="4496" y="1109"/>
              <a:ext cx="5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6" name="Group 313"/>
          <p:cNvGrpSpPr/>
          <p:nvPr/>
        </p:nvGrpSpPr>
        <p:grpSpPr bwMode="auto">
          <a:xfrm>
            <a:off x="2189326" y="4966692"/>
            <a:ext cx="4346088" cy="184150"/>
            <a:chOff x="1556" y="3084"/>
            <a:chExt cx="2966" cy="116"/>
          </a:xfrm>
        </p:grpSpPr>
        <p:sp>
          <p:nvSpPr>
            <p:cNvPr id="307" name="Rectangle 314"/>
            <p:cNvSpPr>
              <a:spLocks noChangeArrowheads="true"/>
            </p:cNvSpPr>
            <p:nvPr/>
          </p:nvSpPr>
          <p:spPr bwMode="auto">
            <a:xfrm>
              <a:off x="1556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650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8" name="Rectangle 315"/>
            <p:cNvSpPr>
              <a:spLocks noChangeArrowheads="true"/>
            </p:cNvSpPr>
            <p:nvPr/>
          </p:nvSpPr>
          <p:spPr bwMode="auto">
            <a:xfrm>
              <a:off x="1957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700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9" name="Rectangle 316"/>
            <p:cNvSpPr>
              <a:spLocks noChangeArrowheads="true"/>
            </p:cNvSpPr>
            <p:nvPr/>
          </p:nvSpPr>
          <p:spPr bwMode="auto">
            <a:xfrm>
              <a:off x="2357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750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0" name="Rectangle 317"/>
            <p:cNvSpPr>
              <a:spLocks noChangeArrowheads="true"/>
            </p:cNvSpPr>
            <p:nvPr/>
          </p:nvSpPr>
          <p:spPr bwMode="auto">
            <a:xfrm>
              <a:off x="2750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1" name="Rectangle 318"/>
            <p:cNvSpPr>
              <a:spLocks noChangeArrowheads="true"/>
            </p:cNvSpPr>
            <p:nvPr/>
          </p:nvSpPr>
          <p:spPr bwMode="auto">
            <a:xfrm>
              <a:off x="3151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2" name="Rectangle 319"/>
            <p:cNvSpPr>
              <a:spLocks noChangeArrowheads="true"/>
            </p:cNvSpPr>
            <p:nvPr/>
          </p:nvSpPr>
          <p:spPr bwMode="auto">
            <a:xfrm>
              <a:off x="3552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900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3" name="Rectangle 320"/>
            <p:cNvSpPr>
              <a:spLocks noChangeArrowheads="true"/>
            </p:cNvSpPr>
            <p:nvPr/>
          </p:nvSpPr>
          <p:spPr bwMode="auto">
            <a:xfrm>
              <a:off x="3945" y="3084"/>
              <a:ext cx="1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950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4" name="Rectangle 321"/>
            <p:cNvSpPr>
              <a:spLocks noChangeArrowheads="true"/>
            </p:cNvSpPr>
            <p:nvPr/>
          </p:nvSpPr>
          <p:spPr bwMode="auto">
            <a:xfrm>
              <a:off x="4312" y="3084"/>
              <a:ext cx="21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1000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5" name="Rectangle 322"/>
          <p:cNvSpPr>
            <a:spLocks noChangeArrowheads="true"/>
          </p:cNvSpPr>
          <p:nvPr/>
        </p:nvSpPr>
        <p:spPr bwMode="auto">
          <a:xfrm>
            <a:off x="1706122" y="2728629"/>
            <a:ext cx="23050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500">
                <a:latin typeface="微软雅黑" panose="020B0503020204020204" charset="-122"/>
                <a:cs typeface="微软雅黑" panose="020B0503020204020204" charset="-122"/>
              </a:rPr>
              <a:t>归一化的谱强度</a:t>
            </a:r>
            <a:endParaRPr lang="zh-CN" altLang="en-US" sz="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6" name="Rectangle 323"/>
          <p:cNvSpPr>
            <a:spLocks noChangeArrowheads="true"/>
          </p:cNvSpPr>
          <p:nvPr/>
        </p:nvSpPr>
        <p:spPr bwMode="auto">
          <a:xfrm rot="5400000">
            <a:off x="6170735" y="3290445"/>
            <a:ext cx="1448435" cy="2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500">
                <a:latin typeface="微软雅黑" panose="020B0503020204020204" charset="-122"/>
                <a:cs typeface="微软雅黑" panose="020B0503020204020204" charset="-122"/>
              </a:rPr>
              <a:t>截面</a:t>
            </a:r>
            <a:r>
              <a:rPr lang="en-US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</a:t>
            </a:r>
            <a:r>
              <a:rPr lang="en-US" altLang="en-US" sz="15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×10</a:t>
            </a:r>
            <a:r>
              <a:rPr lang="en-US" altLang="en-US" sz="1500" baseline="300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-19</a:t>
            </a:r>
            <a:r>
              <a:rPr lang="en-US" altLang="en-US" sz="15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 cm</a:t>
            </a:r>
            <a:r>
              <a:rPr lang="en-US" altLang="en-US" sz="1500" baseline="300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2</a:t>
            </a:r>
            <a:r>
              <a:rPr lang="en-US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" name="Rectangle 324"/>
          <p:cNvSpPr>
            <a:spLocks noChangeArrowheads="true"/>
          </p:cNvSpPr>
          <p:nvPr/>
        </p:nvSpPr>
        <p:spPr bwMode="auto">
          <a:xfrm>
            <a:off x="3876204" y="5214342"/>
            <a:ext cx="829310" cy="2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500">
                <a:latin typeface="微软雅黑" panose="020B0503020204020204" charset="-122"/>
                <a:cs typeface="微软雅黑" panose="020B0503020204020204" charset="-122"/>
              </a:rPr>
              <a:t>波长</a:t>
            </a:r>
            <a:r>
              <a:rPr lang="en-US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</a:t>
            </a:r>
            <a:r>
              <a:rPr lang="en-US" altLang="en-US" sz="150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nm</a:t>
            </a:r>
            <a:r>
              <a:rPr lang="en-US" altLang="en-US" sz="1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8" name="Line 326"/>
          <p:cNvSpPr>
            <a:spLocks noChangeShapeType="true"/>
          </p:cNvSpPr>
          <p:nvPr/>
        </p:nvSpPr>
        <p:spPr bwMode="auto">
          <a:xfrm>
            <a:off x="4448339" y="3403004"/>
            <a:ext cx="541337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9" name="Line 328"/>
          <p:cNvSpPr>
            <a:spLocks noChangeShapeType="true"/>
          </p:cNvSpPr>
          <p:nvPr/>
        </p:nvSpPr>
        <p:spPr bwMode="auto">
          <a:xfrm flipH="true">
            <a:off x="3259301" y="3395067"/>
            <a:ext cx="41275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0" name="Line 332"/>
          <p:cNvSpPr>
            <a:spLocks noChangeShapeType="true"/>
          </p:cNvSpPr>
          <p:nvPr/>
        </p:nvSpPr>
        <p:spPr bwMode="auto">
          <a:xfrm>
            <a:off x="4241964" y="3401417"/>
            <a:ext cx="187325" cy="1587"/>
          </a:xfrm>
          <a:prstGeom prst="line">
            <a:avLst/>
          </a:prstGeom>
          <a:noFill/>
          <a:ln w="19050">
            <a:solidFill>
              <a:srgbClr val="0000D4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1" name="Line 333"/>
          <p:cNvSpPr>
            <a:spLocks noChangeShapeType="true"/>
          </p:cNvSpPr>
          <p:nvPr/>
        </p:nvSpPr>
        <p:spPr bwMode="auto">
          <a:xfrm>
            <a:off x="4421351" y="3398242"/>
            <a:ext cx="212725" cy="265112"/>
          </a:xfrm>
          <a:prstGeom prst="line">
            <a:avLst/>
          </a:prstGeom>
          <a:noFill/>
          <a:ln w="1905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2" name="Line 334"/>
          <p:cNvSpPr>
            <a:spLocks noChangeShapeType="true"/>
          </p:cNvSpPr>
          <p:nvPr/>
        </p:nvSpPr>
        <p:spPr bwMode="auto">
          <a:xfrm>
            <a:off x="4618201" y="3655417"/>
            <a:ext cx="479425" cy="1587"/>
          </a:xfrm>
          <a:prstGeom prst="line">
            <a:avLst/>
          </a:prstGeom>
          <a:noFill/>
          <a:ln w="19050">
            <a:solidFill>
              <a:srgbClr val="0000D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3" name="Rectangle 335"/>
          <p:cNvSpPr>
            <a:spLocks noChangeArrowheads="true"/>
          </p:cNvSpPr>
          <p:nvPr/>
        </p:nvSpPr>
        <p:spPr bwMode="auto">
          <a:xfrm>
            <a:off x="4538826" y="3153767"/>
            <a:ext cx="98171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65-nm</a:t>
            </a:r>
            <a:r>
              <a:rPr lang="en-US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FWHM</a:t>
            </a:r>
            <a:endParaRPr lang="en-US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4" name="Rectangle 336"/>
          <p:cNvSpPr>
            <a:spLocks noChangeArrowheads="true"/>
          </p:cNvSpPr>
          <p:nvPr/>
        </p:nvSpPr>
        <p:spPr bwMode="auto">
          <a:xfrm>
            <a:off x="4759489" y="3682404"/>
            <a:ext cx="98171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D4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32-nm</a:t>
            </a:r>
            <a:r>
              <a:rPr lang="en-US" altLang="en-US" sz="1200" b="1">
                <a:solidFill>
                  <a:srgbClr val="0000D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FWHM</a:t>
            </a:r>
            <a:endParaRPr lang="en-US" altLang="en-US" sz="2400">
              <a:solidFill>
                <a:srgbClr val="0000D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5" name="Text Box 337"/>
          <p:cNvSpPr txBox="true">
            <a:spLocks noChangeArrowheads="true"/>
          </p:cNvSpPr>
          <p:nvPr/>
        </p:nvSpPr>
        <p:spPr bwMode="auto">
          <a:xfrm>
            <a:off x="2619632" y="5726439"/>
            <a:ext cx="316992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10</a:t>
            </a:r>
            <a:r>
              <a:rPr lang="en-US" altLang="en-US" baseline="30000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7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增益导致带宽减小一半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26" name="Line 340"/>
          <p:cNvSpPr>
            <a:spLocks noChangeShapeType="true"/>
          </p:cNvSpPr>
          <p:nvPr/>
        </p:nvSpPr>
        <p:spPr bwMode="auto">
          <a:xfrm flipH="true">
            <a:off x="4261014" y="1539279"/>
            <a:ext cx="290512" cy="755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" name="Rectangle 341"/>
          <p:cNvSpPr>
            <a:spLocks noChangeArrowheads="true"/>
          </p:cNvSpPr>
          <p:nvPr/>
        </p:nvSpPr>
        <p:spPr bwMode="auto">
          <a:xfrm>
            <a:off x="5030951" y="4090709"/>
            <a:ext cx="1200150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0000D4"/>
                </a:solidFill>
                <a:latin typeface="微软雅黑" panose="020B0503020204020204" charset="-122"/>
                <a:cs typeface="微软雅黑" panose="020B0503020204020204" charset="-122"/>
              </a:rPr>
              <a:t>输出更长脉冲</a:t>
            </a:r>
            <a:endParaRPr lang="zh-CN" altLang="en-US" sz="1400" b="1">
              <a:solidFill>
                <a:srgbClr val="0000D4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8" name="Line 342"/>
          <p:cNvSpPr>
            <a:spLocks noChangeShapeType="true"/>
          </p:cNvSpPr>
          <p:nvPr/>
        </p:nvSpPr>
        <p:spPr bwMode="auto">
          <a:xfrm flipH="true">
            <a:off x="4416589" y="4201517"/>
            <a:ext cx="609600" cy="0"/>
          </a:xfrm>
          <a:prstGeom prst="line">
            <a:avLst/>
          </a:prstGeom>
          <a:noFill/>
          <a:ln w="19050">
            <a:solidFill>
              <a:srgbClr val="0000D4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0" name="Line 340"/>
          <p:cNvSpPr>
            <a:spLocks noChangeShapeType="true"/>
          </p:cNvSpPr>
          <p:nvPr/>
        </p:nvSpPr>
        <p:spPr bwMode="auto">
          <a:xfrm flipH="true">
            <a:off x="4788064" y="1632942"/>
            <a:ext cx="1003300" cy="762000"/>
          </a:xfrm>
          <a:prstGeom prst="line">
            <a:avLst/>
          </a:prstGeom>
          <a:noFill/>
          <a:ln w="19050">
            <a:solidFill>
              <a:srgbClr val="27FC2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1" name="Line 332"/>
          <p:cNvSpPr>
            <a:spLocks noChangeShapeType="true"/>
          </p:cNvSpPr>
          <p:nvPr/>
        </p:nvSpPr>
        <p:spPr bwMode="auto">
          <a:xfrm flipH="true">
            <a:off x="3664114" y="3396654"/>
            <a:ext cx="187325" cy="1588"/>
          </a:xfrm>
          <a:prstGeom prst="line">
            <a:avLst/>
          </a:prstGeom>
          <a:noFill/>
          <a:ln w="19050">
            <a:solidFill>
              <a:srgbClr val="0000D4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/>
              <a:t>解决增益窄化问题</a:t>
            </a:r>
            <a:endParaRPr lang="zh-CN"/>
          </a:p>
        </p:txBody>
      </p:sp>
      <p:grpSp>
        <p:nvGrpSpPr>
          <p:cNvPr id="19" name="Group 108"/>
          <p:cNvGrpSpPr/>
          <p:nvPr/>
        </p:nvGrpSpPr>
        <p:grpSpPr bwMode="auto">
          <a:xfrm>
            <a:off x="4903179" y="2581551"/>
            <a:ext cx="3370131" cy="2899608"/>
            <a:chOff x="347" y="2196"/>
            <a:chExt cx="2589" cy="2108"/>
          </a:xfrm>
        </p:grpSpPr>
        <p:pic>
          <p:nvPicPr>
            <p:cNvPr id="20" name="Picture 88"/>
            <p:cNvPicPr>
              <a:picLocks noChangeArrowheads="true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2196"/>
              <a:ext cx="2483" cy="205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1" name="Rectangle 89"/>
            <p:cNvSpPr>
              <a:spLocks noChangeArrowheads="true"/>
            </p:cNvSpPr>
            <p:nvPr/>
          </p:nvSpPr>
          <p:spPr bwMode="auto">
            <a:xfrm>
              <a:off x="1987" y="2451"/>
              <a:ext cx="73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8046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8046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滤</a:t>
              </a:r>
              <a:r>
                <a:rPr lang="zh-CN" altLang="en-US" sz="18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光</a:t>
              </a:r>
              <a:r>
                <a:rPr lang="zh-CN" altLang="en-US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后</a:t>
              </a:r>
              <a:endParaRPr lang="zh-CN" altLang="en-US" sz="1800" dirty="0">
                <a:solidFill>
                  <a:srgbClr val="000000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2" name="Rectangle 90"/>
            <p:cNvSpPr>
              <a:spLocks noChangeArrowheads="true"/>
            </p:cNvSpPr>
            <p:nvPr/>
          </p:nvSpPr>
          <p:spPr bwMode="auto">
            <a:xfrm>
              <a:off x="1397" y="3446"/>
              <a:ext cx="66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8046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滤</a:t>
              </a:r>
              <a:r>
                <a:rPr lang="zh-CN" altLang="en-US" sz="18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光</a:t>
              </a:r>
              <a:r>
                <a:rPr lang="zh-CN" altLang="en-US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前</a:t>
              </a:r>
              <a:endParaRPr lang="zh-CN" altLang="en-US" sz="1800" dirty="0">
                <a:solidFill>
                  <a:srgbClr val="000000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3" name="Text Box 93"/>
            <p:cNvSpPr txBox="true">
              <a:spLocks noChangeArrowheads="true"/>
            </p:cNvSpPr>
            <p:nvPr/>
          </p:nvSpPr>
          <p:spPr bwMode="auto">
            <a:xfrm>
              <a:off x="347" y="2942"/>
              <a:ext cx="35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光谱</a:t>
              </a:r>
              <a:endParaRPr lang="zh-CN" altLang="en-US" sz="1800">
                <a:solidFill>
                  <a:srgbClr val="000000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4" name="Text Box 107"/>
            <p:cNvSpPr txBox="true">
              <a:spLocks noChangeArrowheads="true"/>
            </p:cNvSpPr>
            <p:nvPr/>
          </p:nvSpPr>
          <p:spPr bwMode="auto">
            <a:xfrm>
              <a:off x="1242" y="4036"/>
              <a:ext cx="90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波长</a:t>
              </a:r>
              <a:r>
                <a:rPr lang="en-US" altLang="zh-CN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 (</a:t>
              </a:r>
              <a:r>
                <a:rPr lang="en-US" altLang="zh-CN" sz="1800" dirty="0">
                  <a:solidFill>
                    <a:srgbClr val="000000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rPr>
                <a:t>nm</a:t>
              </a:r>
              <a:r>
                <a:rPr lang="en-US" altLang="zh-CN" sz="1800" dirty="0">
                  <a:solidFill>
                    <a:srgbClr val="000000"/>
                  </a:solidFill>
                  <a:latin typeface="+mn-lt"/>
                  <a:cs typeface="微软雅黑" panose="020B0503020204020204" charset="-122"/>
                  <a:sym typeface="+mn-ea"/>
                </a:rPr>
                <a:t>)</a:t>
              </a:r>
              <a:endParaRPr lang="en-US" altLang="zh-CN" sz="1800" dirty="0">
                <a:solidFill>
                  <a:srgbClr val="000000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5" name="Group 112"/>
          <p:cNvGrpSpPr/>
          <p:nvPr/>
        </p:nvGrpSpPr>
        <p:grpSpPr bwMode="auto">
          <a:xfrm>
            <a:off x="796187" y="2631532"/>
            <a:ext cx="3494089" cy="2849563"/>
            <a:chOff x="3520" y="783"/>
            <a:chExt cx="2201" cy="1795"/>
          </a:xfrm>
        </p:grpSpPr>
        <p:sp>
          <p:nvSpPr>
            <p:cNvPr id="26" name="Rectangle 2"/>
            <p:cNvSpPr>
              <a:spLocks noChangeArrowheads="true"/>
            </p:cNvSpPr>
            <p:nvPr/>
          </p:nvSpPr>
          <p:spPr bwMode="auto">
            <a:xfrm>
              <a:off x="4156" y="1695"/>
              <a:ext cx="10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>
                  <a:solidFill>
                    <a:schemeClr val="tx2"/>
                  </a:solidFill>
                  <a:latin typeface="+mn-lt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Gain &amp; modulation</a:t>
              </a:r>
              <a:endParaRPr lang="en-US" altLang="en-US" sz="1400">
                <a:solidFill>
                  <a:schemeClr val="tx2"/>
                </a:solidFill>
                <a:latin typeface="+mn-lt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8" name="Rectangle 4"/>
            <p:cNvSpPr>
              <a:spLocks noChangeArrowheads="true"/>
            </p:cNvSpPr>
            <p:nvPr/>
          </p:nvSpPr>
          <p:spPr bwMode="auto">
            <a:xfrm>
              <a:off x="3589" y="807"/>
              <a:ext cx="1739" cy="148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670" y="1305"/>
              <a:ext cx="1648" cy="963"/>
            </a:xfrm>
            <a:custGeom>
              <a:avLst/>
              <a:gdLst>
                <a:gd name="connsiteX0" fmla="*/ 0 w 4121"/>
                <a:gd name="connsiteY0" fmla="*/ 2408 h 2408"/>
                <a:gd name="connsiteX1" fmla="*/ 60 w 4121"/>
                <a:gd name="connsiteY1" fmla="*/ 2303 h 2408"/>
                <a:gd name="connsiteX2" fmla="*/ 118 w 4121"/>
                <a:gd name="connsiteY2" fmla="*/ 2175 h 2408"/>
                <a:gd name="connsiteX3" fmla="*/ 178 w 4121"/>
                <a:gd name="connsiteY3" fmla="*/ 2060 h 2408"/>
                <a:gd name="connsiteX4" fmla="*/ 236 w 4121"/>
                <a:gd name="connsiteY4" fmla="*/ 1923 h 2408"/>
                <a:gd name="connsiteX5" fmla="*/ 294 w 4121"/>
                <a:gd name="connsiteY5" fmla="*/ 1795 h 2408"/>
                <a:gd name="connsiteX6" fmla="*/ 342 w 4121"/>
                <a:gd name="connsiteY6" fmla="*/ 1658 h 2408"/>
                <a:gd name="connsiteX7" fmla="*/ 402 w 4121"/>
                <a:gd name="connsiteY7" fmla="*/ 1520 h 2408"/>
                <a:gd name="connsiteX8" fmla="*/ 460 w 4121"/>
                <a:gd name="connsiteY8" fmla="*/ 1373 h 2408"/>
                <a:gd name="connsiteX9" fmla="*/ 517 w 4121"/>
                <a:gd name="connsiteY9" fmla="*/ 1235 h 2408"/>
                <a:gd name="connsiteX10" fmla="*/ 577 w 4121"/>
                <a:gd name="connsiteY10" fmla="*/ 1098 h 2408"/>
                <a:gd name="connsiteX11" fmla="*/ 635 w 4121"/>
                <a:gd name="connsiteY11" fmla="*/ 973 h 2408"/>
                <a:gd name="connsiteX12" fmla="*/ 693 w 4121"/>
                <a:gd name="connsiteY12" fmla="*/ 845 h 2408"/>
                <a:gd name="connsiteX13" fmla="*/ 753 w 4121"/>
                <a:gd name="connsiteY13" fmla="*/ 730 h 2408"/>
                <a:gd name="connsiteX14" fmla="*/ 810 w 4121"/>
                <a:gd name="connsiteY14" fmla="*/ 613 h 2408"/>
                <a:gd name="connsiteX15" fmla="*/ 870 w 4121"/>
                <a:gd name="connsiteY15" fmla="*/ 508 h 2408"/>
                <a:gd name="connsiteX16" fmla="*/ 928 w 4121"/>
                <a:gd name="connsiteY16" fmla="*/ 413 h 2408"/>
                <a:gd name="connsiteX17" fmla="*/ 986 w 4121"/>
                <a:gd name="connsiteY17" fmla="*/ 328 h 2408"/>
                <a:gd name="connsiteX18" fmla="*/ 1046 w 4121"/>
                <a:gd name="connsiteY18" fmla="*/ 255 h 2408"/>
                <a:gd name="connsiteX19" fmla="*/ 1104 w 4121"/>
                <a:gd name="connsiteY19" fmla="*/ 190 h 2408"/>
                <a:gd name="connsiteX20" fmla="*/ 1161 w 4121"/>
                <a:gd name="connsiteY20" fmla="*/ 138 h 2408"/>
                <a:gd name="connsiteX21" fmla="*/ 1221 w 4121"/>
                <a:gd name="connsiteY21" fmla="*/ 95 h 2408"/>
                <a:gd name="connsiteX22" fmla="*/ 1279 w 4121"/>
                <a:gd name="connsiteY22" fmla="*/ 65 h 2408"/>
                <a:gd name="connsiteX23" fmla="*/ 1337 w 4121"/>
                <a:gd name="connsiteY23" fmla="*/ 43 h 2408"/>
                <a:gd name="connsiteX24" fmla="*/ 1397 w 4121"/>
                <a:gd name="connsiteY24" fmla="*/ 23 h 2408"/>
                <a:gd name="connsiteX25" fmla="*/ 1445 w 4121"/>
                <a:gd name="connsiteY25" fmla="*/ 13 h 2408"/>
                <a:gd name="connsiteX26" fmla="*/ 1503 w 4121"/>
                <a:gd name="connsiteY26" fmla="*/ 0 h 2408"/>
                <a:gd name="connsiteX27" fmla="*/ 1563 w 4121"/>
                <a:gd name="connsiteY27" fmla="*/ 0 h 2408"/>
                <a:gd name="connsiteX28" fmla="*/ 1621 w 4121"/>
                <a:gd name="connsiteY28" fmla="*/ 0 h 2408"/>
                <a:gd name="connsiteX29" fmla="*/ 1679 w 4121"/>
                <a:gd name="connsiteY29" fmla="*/ 13 h 2408"/>
                <a:gd name="connsiteX30" fmla="*/ 1737 w 4121"/>
                <a:gd name="connsiteY30" fmla="*/ 13 h 2408"/>
                <a:gd name="connsiteX31" fmla="*/ 1796 w 4121"/>
                <a:gd name="connsiteY31" fmla="*/ 23 h 2408"/>
                <a:gd name="connsiteX32" fmla="*/ 1854 w 4121"/>
                <a:gd name="connsiteY32" fmla="*/ 33 h 2408"/>
                <a:gd name="connsiteX33" fmla="*/ 1914 w 4121"/>
                <a:gd name="connsiteY33" fmla="*/ 33 h 2408"/>
                <a:gd name="connsiteX34" fmla="*/ 1971 w 4121"/>
                <a:gd name="connsiteY34" fmla="*/ 43 h 2408"/>
                <a:gd name="connsiteX35" fmla="*/ 2029 w 4121"/>
                <a:gd name="connsiteY35" fmla="*/ 53 h 2408"/>
                <a:gd name="connsiteX36" fmla="*/ 2089 w 4121"/>
                <a:gd name="connsiteY36" fmla="*/ 53 h 2408"/>
                <a:gd name="connsiteX37" fmla="*/ 2147 w 4121"/>
                <a:gd name="connsiteY37" fmla="*/ 65 h 2408"/>
                <a:gd name="connsiteX38" fmla="*/ 2204 w 4121"/>
                <a:gd name="connsiteY38" fmla="*/ 75 h 2408"/>
                <a:gd name="connsiteX39" fmla="*/ 2264 w 4121"/>
                <a:gd name="connsiteY39" fmla="*/ 85 h 2408"/>
                <a:gd name="connsiteX40" fmla="*/ 2322 w 4121"/>
                <a:gd name="connsiteY40" fmla="*/ 85 h 2408"/>
                <a:gd name="connsiteX41" fmla="*/ 2382 w 4121"/>
                <a:gd name="connsiteY41" fmla="*/ 95 h 2408"/>
                <a:gd name="connsiteX42" fmla="*/ 2440 w 4121"/>
                <a:gd name="connsiteY42" fmla="*/ 108 h 2408"/>
                <a:gd name="connsiteX43" fmla="*/ 2497 w 4121"/>
                <a:gd name="connsiteY43" fmla="*/ 118 h 2408"/>
                <a:gd name="connsiteX44" fmla="*/ 2546 w 4121"/>
                <a:gd name="connsiteY44" fmla="*/ 138 h 2408"/>
                <a:gd name="connsiteX45" fmla="*/ 2606 w 4121"/>
                <a:gd name="connsiteY45" fmla="*/ 148 h 2408"/>
                <a:gd name="connsiteX46" fmla="*/ 2664 w 4121"/>
                <a:gd name="connsiteY46" fmla="*/ 170 h 2408"/>
                <a:gd name="connsiteX47" fmla="*/ 2721 w 4121"/>
                <a:gd name="connsiteY47" fmla="*/ 190 h 2408"/>
                <a:gd name="connsiteX48" fmla="*/ 2781 w 4121"/>
                <a:gd name="connsiteY48" fmla="*/ 213 h 2408"/>
                <a:gd name="connsiteX49" fmla="*/ 2839 w 4121"/>
                <a:gd name="connsiteY49" fmla="*/ 243 h 2408"/>
                <a:gd name="connsiteX50" fmla="*/ 2897 w 4121"/>
                <a:gd name="connsiteY50" fmla="*/ 265 h 2408"/>
                <a:gd name="connsiteX51" fmla="*/ 2957 w 4121"/>
                <a:gd name="connsiteY51" fmla="*/ 298 h 2408"/>
                <a:gd name="connsiteX52" fmla="*/ 3014 w 4121"/>
                <a:gd name="connsiteY52" fmla="*/ 338 h 2408"/>
                <a:gd name="connsiteX53" fmla="*/ 3074 w 4121"/>
                <a:gd name="connsiteY53" fmla="*/ 370 h 2408"/>
                <a:gd name="connsiteX54" fmla="*/ 3132 w 4121"/>
                <a:gd name="connsiteY54" fmla="*/ 413 h 2408"/>
                <a:gd name="connsiteX55" fmla="*/ 3190 w 4121"/>
                <a:gd name="connsiteY55" fmla="*/ 455 h 2408"/>
                <a:gd name="connsiteX56" fmla="*/ 3250 w 4121"/>
                <a:gd name="connsiteY56" fmla="*/ 508 h 2408"/>
                <a:gd name="connsiteX57" fmla="*/ 3307 w 4121"/>
                <a:gd name="connsiteY57" fmla="*/ 560 h 2408"/>
                <a:gd name="connsiteX58" fmla="*/ 3365 w 4121"/>
                <a:gd name="connsiteY58" fmla="*/ 603 h 2408"/>
                <a:gd name="connsiteX59" fmla="*/ 3425 w 4121"/>
                <a:gd name="connsiteY59" fmla="*/ 665 h 2408"/>
                <a:gd name="connsiteX60" fmla="*/ 3483 w 4121"/>
                <a:gd name="connsiteY60" fmla="*/ 718 h 2408"/>
                <a:gd name="connsiteX61" fmla="*/ 3541 w 4121"/>
                <a:gd name="connsiteY61" fmla="*/ 773 h 2408"/>
                <a:gd name="connsiteX62" fmla="*/ 3601 w 4121"/>
                <a:gd name="connsiteY62" fmla="*/ 835 h 2408"/>
                <a:gd name="connsiteX63" fmla="*/ 3649 w 4121"/>
                <a:gd name="connsiteY63" fmla="*/ 898 h 2408"/>
                <a:gd name="connsiteX64" fmla="*/ 3707 w 4121"/>
                <a:gd name="connsiteY64" fmla="*/ 950 h 2408"/>
                <a:gd name="connsiteX65" fmla="*/ 3767 w 4121"/>
                <a:gd name="connsiteY65" fmla="*/ 1015 h 2408"/>
                <a:gd name="connsiteX66" fmla="*/ 3824 w 4121"/>
                <a:gd name="connsiteY66" fmla="*/ 1078 h 2408"/>
                <a:gd name="connsiteX67" fmla="*/ 3882 w 4121"/>
                <a:gd name="connsiteY67" fmla="*/ 1140 h 2408"/>
                <a:gd name="connsiteX68" fmla="*/ 3942 w 4121"/>
                <a:gd name="connsiteY68" fmla="*/ 1205 h 2408"/>
                <a:gd name="connsiteX69" fmla="*/ 4000 w 4121"/>
                <a:gd name="connsiteY69" fmla="*/ 1268 h 2408"/>
                <a:gd name="connsiteX70" fmla="*/ 4057 w 4121"/>
                <a:gd name="connsiteY70" fmla="*/ 1343 h 2408"/>
                <a:gd name="connsiteX71" fmla="*/ 4121 w 4121"/>
                <a:gd name="connsiteY71" fmla="*/ 1405 h 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0" t="0" r="r" b="b"/>
              <a:pathLst>
                <a:path w="4121" h="2408">
                  <a:moveTo>
                    <a:pt x="0" y="2408"/>
                  </a:moveTo>
                  <a:lnTo>
                    <a:pt x="60" y="2303"/>
                  </a:lnTo>
                  <a:lnTo>
                    <a:pt x="118" y="2175"/>
                  </a:lnTo>
                  <a:lnTo>
                    <a:pt x="178" y="2060"/>
                  </a:lnTo>
                  <a:lnTo>
                    <a:pt x="236" y="1923"/>
                  </a:lnTo>
                  <a:lnTo>
                    <a:pt x="294" y="1795"/>
                  </a:lnTo>
                  <a:lnTo>
                    <a:pt x="342" y="1658"/>
                  </a:lnTo>
                  <a:lnTo>
                    <a:pt x="402" y="1520"/>
                  </a:lnTo>
                  <a:lnTo>
                    <a:pt x="460" y="1373"/>
                  </a:lnTo>
                  <a:lnTo>
                    <a:pt x="517" y="1235"/>
                  </a:lnTo>
                  <a:lnTo>
                    <a:pt x="577" y="1098"/>
                  </a:lnTo>
                  <a:lnTo>
                    <a:pt x="635" y="973"/>
                  </a:lnTo>
                  <a:lnTo>
                    <a:pt x="693" y="845"/>
                  </a:lnTo>
                  <a:lnTo>
                    <a:pt x="753" y="730"/>
                  </a:lnTo>
                  <a:lnTo>
                    <a:pt x="810" y="613"/>
                  </a:lnTo>
                  <a:lnTo>
                    <a:pt x="870" y="508"/>
                  </a:lnTo>
                  <a:lnTo>
                    <a:pt x="928" y="413"/>
                  </a:lnTo>
                  <a:lnTo>
                    <a:pt x="986" y="328"/>
                  </a:lnTo>
                  <a:lnTo>
                    <a:pt x="1046" y="255"/>
                  </a:lnTo>
                  <a:lnTo>
                    <a:pt x="1104" y="190"/>
                  </a:lnTo>
                  <a:lnTo>
                    <a:pt x="1161" y="138"/>
                  </a:lnTo>
                  <a:lnTo>
                    <a:pt x="1221" y="95"/>
                  </a:lnTo>
                  <a:lnTo>
                    <a:pt x="1279" y="65"/>
                  </a:lnTo>
                  <a:lnTo>
                    <a:pt x="1337" y="43"/>
                  </a:lnTo>
                  <a:lnTo>
                    <a:pt x="1397" y="23"/>
                  </a:lnTo>
                  <a:lnTo>
                    <a:pt x="1445" y="13"/>
                  </a:lnTo>
                  <a:lnTo>
                    <a:pt x="1503" y="0"/>
                  </a:lnTo>
                  <a:lnTo>
                    <a:pt x="1563" y="0"/>
                  </a:lnTo>
                  <a:lnTo>
                    <a:pt x="1621" y="0"/>
                  </a:lnTo>
                  <a:lnTo>
                    <a:pt x="1679" y="13"/>
                  </a:lnTo>
                  <a:lnTo>
                    <a:pt x="1737" y="13"/>
                  </a:lnTo>
                  <a:lnTo>
                    <a:pt x="1796" y="23"/>
                  </a:lnTo>
                  <a:lnTo>
                    <a:pt x="1854" y="33"/>
                  </a:lnTo>
                  <a:lnTo>
                    <a:pt x="1914" y="33"/>
                  </a:lnTo>
                  <a:lnTo>
                    <a:pt x="1971" y="43"/>
                  </a:lnTo>
                  <a:lnTo>
                    <a:pt x="2029" y="53"/>
                  </a:lnTo>
                  <a:lnTo>
                    <a:pt x="2089" y="53"/>
                  </a:lnTo>
                  <a:lnTo>
                    <a:pt x="2147" y="65"/>
                  </a:lnTo>
                  <a:lnTo>
                    <a:pt x="2204" y="75"/>
                  </a:lnTo>
                  <a:lnTo>
                    <a:pt x="2264" y="85"/>
                  </a:lnTo>
                  <a:lnTo>
                    <a:pt x="2322" y="85"/>
                  </a:lnTo>
                  <a:lnTo>
                    <a:pt x="2382" y="95"/>
                  </a:lnTo>
                  <a:lnTo>
                    <a:pt x="2440" y="108"/>
                  </a:lnTo>
                  <a:lnTo>
                    <a:pt x="2497" y="118"/>
                  </a:lnTo>
                  <a:lnTo>
                    <a:pt x="2546" y="138"/>
                  </a:lnTo>
                  <a:lnTo>
                    <a:pt x="2606" y="148"/>
                  </a:lnTo>
                  <a:lnTo>
                    <a:pt x="2664" y="170"/>
                  </a:lnTo>
                  <a:lnTo>
                    <a:pt x="2721" y="190"/>
                  </a:lnTo>
                  <a:lnTo>
                    <a:pt x="2781" y="213"/>
                  </a:lnTo>
                  <a:lnTo>
                    <a:pt x="2839" y="243"/>
                  </a:lnTo>
                  <a:lnTo>
                    <a:pt x="2897" y="265"/>
                  </a:lnTo>
                  <a:lnTo>
                    <a:pt x="2957" y="298"/>
                  </a:lnTo>
                  <a:lnTo>
                    <a:pt x="3014" y="338"/>
                  </a:lnTo>
                  <a:lnTo>
                    <a:pt x="3074" y="370"/>
                  </a:lnTo>
                  <a:lnTo>
                    <a:pt x="3132" y="413"/>
                  </a:lnTo>
                  <a:lnTo>
                    <a:pt x="3190" y="455"/>
                  </a:lnTo>
                  <a:lnTo>
                    <a:pt x="3250" y="508"/>
                  </a:lnTo>
                  <a:lnTo>
                    <a:pt x="3307" y="560"/>
                  </a:lnTo>
                  <a:lnTo>
                    <a:pt x="3365" y="603"/>
                  </a:lnTo>
                  <a:lnTo>
                    <a:pt x="3425" y="665"/>
                  </a:lnTo>
                  <a:lnTo>
                    <a:pt x="3483" y="718"/>
                  </a:lnTo>
                  <a:lnTo>
                    <a:pt x="3541" y="773"/>
                  </a:lnTo>
                  <a:lnTo>
                    <a:pt x="3601" y="835"/>
                  </a:lnTo>
                  <a:lnTo>
                    <a:pt x="3649" y="898"/>
                  </a:lnTo>
                  <a:lnTo>
                    <a:pt x="3707" y="950"/>
                  </a:lnTo>
                  <a:lnTo>
                    <a:pt x="3767" y="1015"/>
                  </a:lnTo>
                  <a:lnTo>
                    <a:pt x="3824" y="1078"/>
                  </a:lnTo>
                  <a:lnTo>
                    <a:pt x="3882" y="1140"/>
                  </a:lnTo>
                  <a:lnTo>
                    <a:pt x="3942" y="1205"/>
                  </a:lnTo>
                  <a:lnTo>
                    <a:pt x="4000" y="1268"/>
                  </a:lnTo>
                  <a:lnTo>
                    <a:pt x="4057" y="1343"/>
                  </a:lnTo>
                  <a:lnTo>
                    <a:pt x="4121" y="1405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3589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3877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4169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4458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4747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5040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5328" y="807"/>
              <a:ext cx="1" cy="1486"/>
            </a:xfrm>
            <a:custGeom>
              <a:avLst/>
              <a:gdLst>
                <a:gd name="T0" fmla="*/ 0 w 1"/>
                <a:gd name="T1" fmla="*/ 1486 h 1486"/>
                <a:gd name="T2" fmla="*/ 0 w 1"/>
                <a:gd name="T3" fmla="*/ 0 h 1486"/>
                <a:gd name="T4" fmla="*/ 0 w 1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486">
                  <a:moveTo>
                    <a:pt x="0" y="1486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Line 15"/>
            <p:cNvSpPr>
              <a:spLocks noChangeShapeType="true"/>
            </p:cNvSpPr>
            <p:nvPr/>
          </p:nvSpPr>
          <p:spPr bwMode="auto">
            <a:xfrm>
              <a:off x="3589" y="2293"/>
              <a:ext cx="173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Line 16"/>
            <p:cNvSpPr>
              <a:spLocks noChangeShapeType="true"/>
            </p:cNvSpPr>
            <p:nvPr/>
          </p:nvSpPr>
          <p:spPr bwMode="auto">
            <a:xfrm>
              <a:off x="5328" y="229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Line 17"/>
            <p:cNvSpPr>
              <a:spLocks noChangeShapeType="true"/>
            </p:cNvSpPr>
            <p:nvPr/>
          </p:nvSpPr>
          <p:spPr bwMode="auto">
            <a:xfrm>
              <a:off x="3589" y="1799"/>
              <a:ext cx="173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Line 18"/>
            <p:cNvSpPr>
              <a:spLocks noChangeShapeType="true"/>
            </p:cNvSpPr>
            <p:nvPr/>
          </p:nvSpPr>
          <p:spPr bwMode="auto">
            <a:xfrm>
              <a:off x="5328" y="17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Line 19"/>
            <p:cNvSpPr>
              <a:spLocks noChangeShapeType="true"/>
            </p:cNvSpPr>
            <p:nvPr/>
          </p:nvSpPr>
          <p:spPr bwMode="auto">
            <a:xfrm>
              <a:off x="3589" y="1301"/>
              <a:ext cx="173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Line 20"/>
            <p:cNvSpPr>
              <a:spLocks noChangeShapeType="true"/>
            </p:cNvSpPr>
            <p:nvPr/>
          </p:nvSpPr>
          <p:spPr bwMode="auto">
            <a:xfrm>
              <a:off x="5328" y="130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Line 21"/>
            <p:cNvSpPr>
              <a:spLocks noChangeShapeType="true"/>
            </p:cNvSpPr>
            <p:nvPr/>
          </p:nvSpPr>
          <p:spPr bwMode="auto">
            <a:xfrm>
              <a:off x="3589" y="807"/>
              <a:ext cx="1739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Line 22"/>
            <p:cNvSpPr>
              <a:spLocks noChangeShapeType="true"/>
            </p:cNvSpPr>
            <p:nvPr/>
          </p:nvSpPr>
          <p:spPr bwMode="auto">
            <a:xfrm>
              <a:off x="5328" y="80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Line 23"/>
            <p:cNvSpPr>
              <a:spLocks noChangeShapeType="true"/>
            </p:cNvSpPr>
            <p:nvPr/>
          </p:nvSpPr>
          <p:spPr bwMode="auto">
            <a:xfrm>
              <a:off x="3589" y="2293"/>
              <a:ext cx="17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Line 24"/>
            <p:cNvSpPr>
              <a:spLocks noChangeShapeType="true"/>
            </p:cNvSpPr>
            <p:nvPr/>
          </p:nvSpPr>
          <p:spPr bwMode="auto">
            <a:xfrm>
              <a:off x="3589" y="807"/>
              <a:ext cx="17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Line 25"/>
            <p:cNvSpPr>
              <a:spLocks noChangeShapeType="true"/>
            </p:cNvSpPr>
            <p:nvPr/>
          </p:nvSpPr>
          <p:spPr bwMode="auto">
            <a:xfrm flipV="true">
              <a:off x="5328" y="807"/>
              <a:ext cx="1" cy="14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8" name="Line 26"/>
            <p:cNvSpPr>
              <a:spLocks noChangeShapeType="true"/>
            </p:cNvSpPr>
            <p:nvPr/>
          </p:nvSpPr>
          <p:spPr bwMode="auto">
            <a:xfrm flipV="true">
              <a:off x="3589" y="807"/>
              <a:ext cx="1" cy="14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9" name="Line 27"/>
            <p:cNvSpPr>
              <a:spLocks noChangeShapeType="true"/>
            </p:cNvSpPr>
            <p:nvPr/>
          </p:nvSpPr>
          <p:spPr bwMode="auto">
            <a:xfrm>
              <a:off x="3589" y="2293"/>
              <a:ext cx="17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0" name="Line 28"/>
            <p:cNvSpPr>
              <a:spLocks noChangeShapeType="true"/>
            </p:cNvSpPr>
            <p:nvPr/>
          </p:nvSpPr>
          <p:spPr bwMode="auto">
            <a:xfrm flipV="true">
              <a:off x="3589" y="807"/>
              <a:ext cx="1" cy="14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" name="Line 29"/>
            <p:cNvSpPr>
              <a:spLocks noChangeShapeType="true"/>
            </p:cNvSpPr>
            <p:nvPr/>
          </p:nvSpPr>
          <p:spPr bwMode="auto">
            <a:xfrm flipV="true">
              <a:off x="3589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2" name="Line 30"/>
            <p:cNvSpPr>
              <a:spLocks noChangeShapeType="true"/>
            </p:cNvSpPr>
            <p:nvPr/>
          </p:nvSpPr>
          <p:spPr bwMode="auto">
            <a:xfrm>
              <a:off x="3589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3" name="Rectangle 31"/>
            <p:cNvSpPr>
              <a:spLocks noChangeArrowheads="true"/>
            </p:cNvSpPr>
            <p:nvPr/>
          </p:nvSpPr>
          <p:spPr bwMode="auto">
            <a:xfrm>
              <a:off x="3555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650</a:t>
              </a:r>
              <a:endParaRPr lang="en-US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Line 32"/>
            <p:cNvSpPr>
              <a:spLocks noChangeShapeType="true"/>
            </p:cNvSpPr>
            <p:nvPr/>
          </p:nvSpPr>
          <p:spPr bwMode="auto">
            <a:xfrm flipV="true">
              <a:off x="3877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Line 33"/>
            <p:cNvSpPr>
              <a:spLocks noChangeShapeType="true"/>
            </p:cNvSpPr>
            <p:nvPr/>
          </p:nvSpPr>
          <p:spPr bwMode="auto">
            <a:xfrm>
              <a:off x="3877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Line 34"/>
            <p:cNvSpPr>
              <a:spLocks noChangeShapeType="true"/>
            </p:cNvSpPr>
            <p:nvPr/>
          </p:nvSpPr>
          <p:spPr bwMode="auto">
            <a:xfrm flipV="true">
              <a:off x="4169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7" name="Line 35"/>
            <p:cNvSpPr>
              <a:spLocks noChangeShapeType="true"/>
            </p:cNvSpPr>
            <p:nvPr/>
          </p:nvSpPr>
          <p:spPr bwMode="auto">
            <a:xfrm>
              <a:off x="4169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8" name="Line 36"/>
            <p:cNvSpPr>
              <a:spLocks noChangeShapeType="true"/>
            </p:cNvSpPr>
            <p:nvPr/>
          </p:nvSpPr>
          <p:spPr bwMode="auto">
            <a:xfrm flipV="true">
              <a:off x="4458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9" name="Line 37"/>
            <p:cNvSpPr>
              <a:spLocks noChangeShapeType="true"/>
            </p:cNvSpPr>
            <p:nvPr/>
          </p:nvSpPr>
          <p:spPr bwMode="auto">
            <a:xfrm>
              <a:off x="4458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0" name="Line 38"/>
            <p:cNvSpPr>
              <a:spLocks noChangeShapeType="true"/>
            </p:cNvSpPr>
            <p:nvPr/>
          </p:nvSpPr>
          <p:spPr bwMode="auto">
            <a:xfrm flipV="true">
              <a:off x="4747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" name="Line 39"/>
            <p:cNvSpPr>
              <a:spLocks noChangeShapeType="true"/>
            </p:cNvSpPr>
            <p:nvPr/>
          </p:nvSpPr>
          <p:spPr bwMode="auto">
            <a:xfrm>
              <a:off x="4747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2" name="Rectangle 40"/>
            <p:cNvSpPr>
              <a:spLocks noChangeArrowheads="true"/>
            </p:cNvSpPr>
            <p:nvPr/>
          </p:nvSpPr>
          <p:spPr bwMode="auto">
            <a:xfrm>
              <a:off x="4713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850</a:t>
              </a:r>
              <a:endParaRPr lang="en-US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3" name="Line 41"/>
            <p:cNvSpPr>
              <a:spLocks noChangeShapeType="true"/>
            </p:cNvSpPr>
            <p:nvPr/>
          </p:nvSpPr>
          <p:spPr bwMode="auto">
            <a:xfrm flipV="true">
              <a:off x="5040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4" name="Line 42"/>
            <p:cNvSpPr>
              <a:spLocks noChangeShapeType="true"/>
            </p:cNvSpPr>
            <p:nvPr/>
          </p:nvSpPr>
          <p:spPr bwMode="auto">
            <a:xfrm>
              <a:off x="5040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5" name="Rectangle 43"/>
            <p:cNvSpPr>
              <a:spLocks noChangeArrowheads="true"/>
            </p:cNvSpPr>
            <p:nvPr/>
          </p:nvSpPr>
          <p:spPr bwMode="auto">
            <a:xfrm>
              <a:off x="5005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900</a:t>
              </a:r>
              <a:endParaRPr lang="en-US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6" name="Line 44"/>
            <p:cNvSpPr>
              <a:spLocks noChangeShapeType="true"/>
            </p:cNvSpPr>
            <p:nvPr/>
          </p:nvSpPr>
          <p:spPr bwMode="auto">
            <a:xfrm flipV="true">
              <a:off x="5328" y="2276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7" name="Line 45"/>
            <p:cNvSpPr>
              <a:spLocks noChangeShapeType="true"/>
            </p:cNvSpPr>
            <p:nvPr/>
          </p:nvSpPr>
          <p:spPr bwMode="auto">
            <a:xfrm>
              <a:off x="5328" y="807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8" name="Line 46"/>
            <p:cNvSpPr>
              <a:spLocks noChangeShapeType="true"/>
            </p:cNvSpPr>
            <p:nvPr/>
          </p:nvSpPr>
          <p:spPr bwMode="auto">
            <a:xfrm>
              <a:off x="3589" y="2293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9" name="Line 47"/>
            <p:cNvSpPr>
              <a:spLocks noChangeShapeType="true"/>
            </p:cNvSpPr>
            <p:nvPr/>
          </p:nvSpPr>
          <p:spPr bwMode="auto">
            <a:xfrm flipH="true">
              <a:off x="5312" y="2293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0" name="Line 48"/>
            <p:cNvSpPr>
              <a:spLocks noChangeShapeType="true"/>
            </p:cNvSpPr>
            <p:nvPr/>
          </p:nvSpPr>
          <p:spPr bwMode="auto">
            <a:xfrm>
              <a:off x="3589" y="1799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" name="Line 49"/>
            <p:cNvSpPr>
              <a:spLocks noChangeShapeType="true"/>
            </p:cNvSpPr>
            <p:nvPr/>
          </p:nvSpPr>
          <p:spPr bwMode="auto">
            <a:xfrm flipH="true">
              <a:off x="5312" y="1799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2" name="Line 50"/>
            <p:cNvSpPr>
              <a:spLocks noChangeShapeType="true"/>
            </p:cNvSpPr>
            <p:nvPr/>
          </p:nvSpPr>
          <p:spPr bwMode="auto">
            <a:xfrm>
              <a:off x="3589" y="1301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3" name="Line 51"/>
            <p:cNvSpPr>
              <a:spLocks noChangeShapeType="true"/>
            </p:cNvSpPr>
            <p:nvPr/>
          </p:nvSpPr>
          <p:spPr bwMode="auto">
            <a:xfrm flipH="true">
              <a:off x="5312" y="1301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4" name="Line 52"/>
            <p:cNvSpPr>
              <a:spLocks noChangeShapeType="true"/>
            </p:cNvSpPr>
            <p:nvPr/>
          </p:nvSpPr>
          <p:spPr bwMode="auto">
            <a:xfrm>
              <a:off x="3589" y="807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5" name="Line 53"/>
            <p:cNvSpPr>
              <a:spLocks noChangeShapeType="true"/>
            </p:cNvSpPr>
            <p:nvPr/>
          </p:nvSpPr>
          <p:spPr bwMode="auto">
            <a:xfrm flipH="true">
              <a:off x="5312" y="807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6" name="Line 54"/>
            <p:cNvSpPr>
              <a:spLocks noChangeShapeType="true"/>
            </p:cNvSpPr>
            <p:nvPr/>
          </p:nvSpPr>
          <p:spPr bwMode="auto">
            <a:xfrm>
              <a:off x="3589" y="807"/>
              <a:ext cx="17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7" name="Freeform 55"/>
            <p:cNvSpPr/>
            <p:nvPr/>
          </p:nvSpPr>
          <p:spPr bwMode="auto">
            <a:xfrm>
              <a:off x="3589" y="807"/>
              <a:ext cx="1739" cy="1486"/>
            </a:xfrm>
            <a:custGeom>
              <a:avLst/>
              <a:gdLst>
                <a:gd name="T0" fmla="*/ 0 w 1884"/>
                <a:gd name="T1" fmla="*/ 1486 h 1486"/>
                <a:gd name="T2" fmla="*/ 992 w 1884"/>
                <a:gd name="T3" fmla="*/ 1486 h 1486"/>
                <a:gd name="T4" fmla="*/ 992 w 1884"/>
                <a:gd name="T5" fmla="*/ 0 h 14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84" h="1486">
                  <a:moveTo>
                    <a:pt x="0" y="1486"/>
                  </a:moveTo>
                  <a:lnTo>
                    <a:pt x="1884" y="1486"/>
                  </a:lnTo>
                  <a:lnTo>
                    <a:pt x="188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Line 56"/>
            <p:cNvSpPr>
              <a:spLocks noChangeShapeType="true"/>
            </p:cNvSpPr>
            <p:nvPr/>
          </p:nvSpPr>
          <p:spPr bwMode="auto">
            <a:xfrm flipV="true">
              <a:off x="3589" y="807"/>
              <a:ext cx="1" cy="14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9" name="Rectangle 57"/>
            <p:cNvSpPr>
              <a:spLocks noChangeArrowheads="true"/>
            </p:cNvSpPr>
            <p:nvPr/>
          </p:nvSpPr>
          <p:spPr bwMode="auto">
            <a:xfrm>
              <a:off x="4216" y="2404"/>
              <a:ext cx="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波长</a:t>
              </a:r>
              <a:r>
                <a:rPr lang="en-US" altLang="en-US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(</a:t>
              </a:r>
              <a:r>
                <a:rPr lang="en-US" altLang="en-US" sz="1800" dirty="0">
                  <a:solidFill>
                    <a:srgbClr val="000000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rPr>
                <a:t>nm</a:t>
              </a:r>
              <a:r>
                <a:rPr lang="en-US" altLang="en-US" sz="18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)</a:t>
              </a:r>
              <a:endParaRPr lang="en-US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0" name="Rectangle 58"/>
            <p:cNvSpPr>
              <a:spLocks noChangeArrowheads="true"/>
            </p:cNvSpPr>
            <p:nvPr/>
          </p:nvSpPr>
          <p:spPr bwMode="auto">
            <a:xfrm>
              <a:off x="3844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700</a:t>
              </a:r>
              <a:endParaRPr lang="en-US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1" name="Rectangle 59"/>
            <p:cNvSpPr>
              <a:spLocks noChangeArrowheads="true"/>
            </p:cNvSpPr>
            <p:nvPr/>
          </p:nvSpPr>
          <p:spPr bwMode="auto">
            <a:xfrm>
              <a:off x="4136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750</a:t>
              </a:r>
              <a:endParaRPr lang="en-US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" name="Rectangle 60"/>
            <p:cNvSpPr>
              <a:spLocks noChangeArrowheads="true"/>
            </p:cNvSpPr>
            <p:nvPr/>
          </p:nvSpPr>
          <p:spPr bwMode="auto">
            <a:xfrm>
              <a:off x="4425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800</a:t>
              </a:r>
              <a:endParaRPr lang="en-US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3" name="Rectangle 61"/>
            <p:cNvSpPr>
              <a:spLocks noChangeArrowheads="true"/>
            </p:cNvSpPr>
            <p:nvPr/>
          </p:nvSpPr>
          <p:spPr bwMode="auto">
            <a:xfrm>
              <a:off x="3555" y="2270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4" name="Rectangle 62"/>
            <p:cNvSpPr>
              <a:spLocks noChangeArrowheads="true"/>
            </p:cNvSpPr>
            <p:nvPr/>
          </p:nvSpPr>
          <p:spPr bwMode="auto">
            <a:xfrm>
              <a:off x="3520" y="1776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1.5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5" name="Rectangle 63"/>
            <p:cNvSpPr>
              <a:spLocks noChangeArrowheads="true"/>
            </p:cNvSpPr>
            <p:nvPr/>
          </p:nvSpPr>
          <p:spPr bwMode="auto">
            <a:xfrm>
              <a:off x="3555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6" name="Rectangle 64"/>
            <p:cNvSpPr>
              <a:spLocks noChangeArrowheads="true"/>
            </p:cNvSpPr>
            <p:nvPr/>
          </p:nvSpPr>
          <p:spPr bwMode="auto">
            <a:xfrm>
              <a:off x="3520" y="783"/>
              <a:ext cx="6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2.5</a:t>
              </a:r>
              <a:endPara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7" name="Rectangle 65"/>
            <p:cNvSpPr>
              <a:spLocks noChangeArrowheads="true"/>
            </p:cNvSpPr>
            <p:nvPr/>
          </p:nvSpPr>
          <p:spPr bwMode="auto">
            <a:xfrm>
              <a:off x="5294" y="230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950</a:t>
              </a:r>
              <a:endParaRPr lang="en-US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" name="Freeform 95"/>
            <p:cNvSpPr/>
            <p:nvPr/>
          </p:nvSpPr>
          <p:spPr bwMode="auto">
            <a:xfrm>
              <a:off x="3600" y="849"/>
              <a:ext cx="1718" cy="1368"/>
            </a:xfrm>
            <a:custGeom>
              <a:avLst/>
              <a:gdLst>
                <a:gd name="connsiteX0" fmla="*/ 0 w 4294"/>
                <a:gd name="connsiteY0" fmla="*/ 3420 h 3420"/>
                <a:gd name="connsiteX1" fmla="*/ 60 w 4294"/>
                <a:gd name="connsiteY1" fmla="*/ 3368 h 3420"/>
                <a:gd name="connsiteX2" fmla="*/ 118 w 4294"/>
                <a:gd name="connsiteY2" fmla="*/ 3315 h 3420"/>
                <a:gd name="connsiteX3" fmla="*/ 175 w 4294"/>
                <a:gd name="connsiteY3" fmla="*/ 3253 h 3420"/>
                <a:gd name="connsiteX4" fmla="*/ 235 w 4294"/>
                <a:gd name="connsiteY4" fmla="*/ 3188 h 3420"/>
                <a:gd name="connsiteX5" fmla="*/ 293 w 4294"/>
                <a:gd name="connsiteY5" fmla="*/ 3115 h 3420"/>
                <a:gd name="connsiteX6" fmla="*/ 353 w 4294"/>
                <a:gd name="connsiteY6" fmla="*/ 3030 h 3420"/>
                <a:gd name="connsiteX7" fmla="*/ 411 w 4294"/>
                <a:gd name="connsiteY7" fmla="*/ 2935 h 3420"/>
                <a:gd name="connsiteX8" fmla="*/ 469 w 4294"/>
                <a:gd name="connsiteY8" fmla="*/ 2840 h 3420"/>
                <a:gd name="connsiteX9" fmla="*/ 517 w 4294"/>
                <a:gd name="connsiteY9" fmla="*/ 2735 h 3420"/>
                <a:gd name="connsiteX10" fmla="*/ 577 w 4294"/>
                <a:gd name="connsiteY10" fmla="*/ 2618 h 3420"/>
                <a:gd name="connsiteX11" fmla="*/ 635 w 4294"/>
                <a:gd name="connsiteY11" fmla="*/ 2503 h 3420"/>
                <a:gd name="connsiteX12" fmla="*/ 692 w 4294"/>
                <a:gd name="connsiteY12" fmla="*/ 2375 h 3420"/>
                <a:gd name="connsiteX13" fmla="*/ 752 w 4294"/>
                <a:gd name="connsiteY13" fmla="*/ 2238 h 3420"/>
                <a:gd name="connsiteX14" fmla="*/ 810 w 4294"/>
                <a:gd name="connsiteY14" fmla="*/ 2113 h 3420"/>
                <a:gd name="connsiteX15" fmla="*/ 868 w 4294"/>
                <a:gd name="connsiteY15" fmla="*/ 1965 h 3420"/>
                <a:gd name="connsiteX16" fmla="*/ 928 w 4294"/>
                <a:gd name="connsiteY16" fmla="*/ 1828 h 3420"/>
                <a:gd name="connsiteX17" fmla="*/ 985 w 4294"/>
                <a:gd name="connsiteY17" fmla="*/ 1680 h 3420"/>
                <a:gd name="connsiteX18" fmla="*/ 1045 w 4294"/>
                <a:gd name="connsiteY18" fmla="*/ 1533 h 3420"/>
                <a:gd name="connsiteX19" fmla="*/ 1103 w 4294"/>
                <a:gd name="connsiteY19" fmla="*/ 1383 h 3420"/>
                <a:gd name="connsiteX20" fmla="*/ 1161 w 4294"/>
                <a:gd name="connsiteY20" fmla="*/ 1235 h 3420"/>
                <a:gd name="connsiteX21" fmla="*/ 1221 w 4294"/>
                <a:gd name="connsiteY21" fmla="*/ 1098 h 3420"/>
                <a:gd name="connsiteX22" fmla="*/ 1279 w 4294"/>
                <a:gd name="connsiteY22" fmla="*/ 963 h 3420"/>
                <a:gd name="connsiteX23" fmla="*/ 1336 w 4294"/>
                <a:gd name="connsiteY23" fmla="*/ 835 h 3420"/>
                <a:gd name="connsiteX24" fmla="*/ 1396 w 4294"/>
                <a:gd name="connsiteY24" fmla="*/ 708 h 3420"/>
                <a:gd name="connsiteX25" fmla="*/ 1454 w 4294"/>
                <a:gd name="connsiteY25" fmla="*/ 593 h 3420"/>
                <a:gd name="connsiteX26" fmla="*/ 1512 w 4294"/>
                <a:gd name="connsiteY26" fmla="*/ 488 h 3420"/>
                <a:gd name="connsiteX27" fmla="*/ 1572 w 4294"/>
                <a:gd name="connsiteY27" fmla="*/ 380 h 3420"/>
                <a:gd name="connsiteX28" fmla="*/ 1620 w 4294"/>
                <a:gd name="connsiteY28" fmla="*/ 298 h 3420"/>
                <a:gd name="connsiteX29" fmla="*/ 1678 w 4294"/>
                <a:gd name="connsiteY29" fmla="*/ 223 h 3420"/>
                <a:gd name="connsiteX30" fmla="*/ 1738 w 4294"/>
                <a:gd name="connsiteY30" fmla="*/ 148 h 3420"/>
                <a:gd name="connsiteX31" fmla="*/ 1795 w 4294"/>
                <a:gd name="connsiteY31" fmla="*/ 95 h 3420"/>
                <a:gd name="connsiteX32" fmla="*/ 1853 w 4294"/>
                <a:gd name="connsiteY32" fmla="*/ 53 h 3420"/>
                <a:gd name="connsiteX33" fmla="*/ 1913 w 4294"/>
                <a:gd name="connsiteY33" fmla="*/ 23 h 3420"/>
                <a:gd name="connsiteX34" fmla="*/ 1971 w 4294"/>
                <a:gd name="connsiteY34" fmla="*/ 0 h 3420"/>
                <a:gd name="connsiteX35" fmla="*/ 2029 w 4294"/>
                <a:gd name="connsiteY35" fmla="*/ 0 h 3420"/>
                <a:gd name="connsiteX36" fmla="*/ 2089 w 4294"/>
                <a:gd name="connsiteY36" fmla="*/ 0 h 3420"/>
                <a:gd name="connsiteX37" fmla="*/ 2146 w 4294"/>
                <a:gd name="connsiteY37" fmla="*/ 13 h 3420"/>
                <a:gd name="connsiteX38" fmla="*/ 2204 w 4294"/>
                <a:gd name="connsiteY38" fmla="*/ 33 h 3420"/>
                <a:gd name="connsiteX39" fmla="*/ 2265 w 4294"/>
                <a:gd name="connsiteY39" fmla="*/ 65 h 3420"/>
                <a:gd name="connsiteX40" fmla="*/ 2324 w 4294"/>
                <a:gd name="connsiteY40" fmla="*/ 108 h 3420"/>
                <a:gd name="connsiteX41" fmla="*/ 2380 w 4294"/>
                <a:gd name="connsiteY41" fmla="*/ 148 h 3420"/>
                <a:gd name="connsiteX42" fmla="*/ 2441 w 4294"/>
                <a:gd name="connsiteY42" fmla="*/ 203 h 3420"/>
                <a:gd name="connsiteX43" fmla="*/ 2499 w 4294"/>
                <a:gd name="connsiteY43" fmla="*/ 265 h 3420"/>
                <a:gd name="connsiteX44" fmla="*/ 2559 w 4294"/>
                <a:gd name="connsiteY44" fmla="*/ 328 h 3420"/>
                <a:gd name="connsiteX45" fmla="*/ 2617 w 4294"/>
                <a:gd name="connsiteY45" fmla="*/ 403 h 3420"/>
                <a:gd name="connsiteX46" fmla="*/ 2674 w 4294"/>
                <a:gd name="connsiteY46" fmla="*/ 475 h 3420"/>
                <a:gd name="connsiteX47" fmla="*/ 2723 w 4294"/>
                <a:gd name="connsiteY47" fmla="*/ 550 h 3420"/>
                <a:gd name="connsiteX48" fmla="*/ 2783 w 4294"/>
                <a:gd name="connsiteY48" fmla="*/ 635 h 3420"/>
                <a:gd name="connsiteX49" fmla="*/ 2841 w 4294"/>
                <a:gd name="connsiteY49" fmla="*/ 708 h 3420"/>
                <a:gd name="connsiteX50" fmla="*/ 2898 w 4294"/>
                <a:gd name="connsiteY50" fmla="*/ 793 h 3420"/>
                <a:gd name="connsiteX51" fmla="*/ 2958 w 4294"/>
                <a:gd name="connsiteY51" fmla="*/ 878 h 3420"/>
                <a:gd name="connsiteX52" fmla="*/ 3016 w 4294"/>
                <a:gd name="connsiteY52" fmla="*/ 963 h 3420"/>
                <a:gd name="connsiteX53" fmla="*/ 3074 w 4294"/>
                <a:gd name="connsiteY53" fmla="*/ 1045 h 3420"/>
                <a:gd name="connsiteX54" fmla="*/ 3134 w 4294"/>
                <a:gd name="connsiteY54" fmla="*/ 1130 h 3420"/>
                <a:gd name="connsiteX55" fmla="*/ 3191 w 4294"/>
                <a:gd name="connsiteY55" fmla="*/ 1215 h 3420"/>
                <a:gd name="connsiteX56" fmla="*/ 3251 w 4294"/>
                <a:gd name="connsiteY56" fmla="*/ 1300 h 3420"/>
                <a:gd name="connsiteX57" fmla="*/ 3309 w 4294"/>
                <a:gd name="connsiteY57" fmla="*/ 1373 h 3420"/>
                <a:gd name="connsiteX58" fmla="*/ 3367 w 4294"/>
                <a:gd name="connsiteY58" fmla="*/ 1458 h 3420"/>
                <a:gd name="connsiteX59" fmla="*/ 3427 w 4294"/>
                <a:gd name="connsiteY59" fmla="*/ 1533 h 3420"/>
                <a:gd name="connsiteX60" fmla="*/ 3484 w 4294"/>
                <a:gd name="connsiteY60" fmla="*/ 1615 h 3420"/>
                <a:gd name="connsiteX61" fmla="*/ 3542 w 4294"/>
                <a:gd name="connsiteY61" fmla="*/ 1690 h 3420"/>
                <a:gd name="connsiteX62" fmla="*/ 3602 w 4294"/>
                <a:gd name="connsiteY62" fmla="*/ 1763 h 3420"/>
                <a:gd name="connsiteX63" fmla="*/ 3660 w 4294"/>
                <a:gd name="connsiteY63" fmla="*/ 1828 h 3420"/>
                <a:gd name="connsiteX64" fmla="*/ 3718 w 4294"/>
                <a:gd name="connsiteY64" fmla="*/ 1900 h 3420"/>
                <a:gd name="connsiteX65" fmla="*/ 3778 w 4294"/>
                <a:gd name="connsiteY65" fmla="*/ 1965 h 3420"/>
                <a:gd name="connsiteX66" fmla="*/ 3826 w 4294"/>
                <a:gd name="connsiteY66" fmla="*/ 2038 h 3420"/>
                <a:gd name="connsiteX67" fmla="*/ 3884 w 4294"/>
                <a:gd name="connsiteY67" fmla="*/ 2090 h 3420"/>
                <a:gd name="connsiteX68" fmla="*/ 3944 w 4294"/>
                <a:gd name="connsiteY68" fmla="*/ 2155 h 3420"/>
                <a:gd name="connsiteX69" fmla="*/ 4001 w 4294"/>
                <a:gd name="connsiteY69" fmla="*/ 2218 h 3420"/>
                <a:gd name="connsiteX70" fmla="*/ 4059 w 4294"/>
                <a:gd name="connsiteY70" fmla="*/ 2270 h 3420"/>
                <a:gd name="connsiteX71" fmla="*/ 4119 w 4294"/>
                <a:gd name="connsiteY71" fmla="*/ 2323 h 3420"/>
                <a:gd name="connsiteX72" fmla="*/ 4177 w 4294"/>
                <a:gd name="connsiteY72" fmla="*/ 2375 h 3420"/>
                <a:gd name="connsiteX73" fmla="*/ 4234 w 4294"/>
                <a:gd name="connsiteY73" fmla="*/ 2428 h 3420"/>
                <a:gd name="connsiteX74" fmla="*/ 4294 w 4294"/>
                <a:gd name="connsiteY74" fmla="*/ 2483 h 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0" t="0" r="r" b="b"/>
              <a:pathLst>
                <a:path w="4294" h="3420">
                  <a:moveTo>
                    <a:pt x="0" y="3420"/>
                  </a:moveTo>
                  <a:lnTo>
                    <a:pt x="60" y="3368"/>
                  </a:lnTo>
                  <a:lnTo>
                    <a:pt x="118" y="3315"/>
                  </a:lnTo>
                  <a:lnTo>
                    <a:pt x="175" y="3253"/>
                  </a:lnTo>
                  <a:lnTo>
                    <a:pt x="235" y="3188"/>
                  </a:lnTo>
                  <a:lnTo>
                    <a:pt x="293" y="3115"/>
                  </a:lnTo>
                  <a:lnTo>
                    <a:pt x="353" y="3030"/>
                  </a:lnTo>
                  <a:lnTo>
                    <a:pt x="411" y="2935"/>
                  </a:lnTo>
                  <a:lnTo>
                    <a:pt x="469" y="2840"/>
                  </a:lnTo>
                  <a:lnTo>
                    <a:pt x="517" y="2735"/>
                  </a:lnTo>
                  <a:lnTo>
                    <a:pt x="577" y="2618"/>
                  </a:lnTo>
                  <a:lnTo>
                    <a:pt x="635" y="2503"/>
                  </a:lnTo>
                  <a:lnTo>
                    <a:pt x="692" y="2375"/>
                  </a:lnTo>
                  <a:lnTo>
                    <a:pt x="752" y="2238"/>
                  </a:lnTo>
                  <a:lnTo>
                    <a:pt x="810" y="2113"/>
                  </a:lnTo>
                  <a:lnTo>
                    <a:pt x="868" y="1965"/>
                  </a:lnTo>
                  <a:lnTo>
                    <a:pt x="928" y="1828"/>
                  </a:lnTo>
                  <a:lnTo>
                    <a:pt x="985" y="1680"/>
                  </a:lnTo>
                  <a:lnTo>
                    <a:pt x="1045" y="1533"/>
                  </a:lnTo>
                  <a:lnTo>
                    <a:pt x="1103" y="1383"/>
                  </a:lnTo>
                  <a:lnTo>
                    <a:pt x="1161" y="1235"/>
                  </a:lnTo>
                  <a:lnTo>
                    <a:pt x="1221" y="1098"/>
                  </a:lnTo>
                  <a:lnTo>
                    <a:pt x="1279" y="963"/>
                  </a:lnTo>
                  <a:lnTo>
                    <a:pt x="1336" y="835"/>
                  </a:lnTo>
                  <a:lnTo>
                    <a:pt x="1396" y="708"/>
                  </a:lnTo>
                  <a:lnTo>
                    <a:pt x="1454" y="593"/>
                  </a:lnTo>
                  <a:lnTo>
                    <a:pt x="1512" y="488"/>
                  </a:lnTo>
                  <a:lnTo>
                    <a:pt x="1572" y="380"/>
                  </a:lnTo>
                  <a:lnTo>
                    <a:pt x="1620" y="298"/>
                  </a:lnTo>
                  <a:lnTo>
                    <a:pt x="1678" y="223"/>
                  </a:lnTo>
                  <a:lnTo>
                    <a:pt x="1738" y="148"/>
                  </a:lnTo>
                  <a:lnTo>
                    <a:pt x="1795" y="95"/>
                  </a:lnTo>
                  <a:lnTo>
                    <a:pt x="1853" y="53"/>
                  </a:lnTo>
                  <a:lnTo>
                    <a:pt x="1913" y="23"/>
                  </a:lnTo>
                  <a:lnTo>
                    <a:pt x="1971" y="0"/>
                  </a:lnTo>
                  <a:lnTo>
                    <a:pt x="2029" y="0"/>
                  </a:lnTo>
                  <a:lnTo>
                    <a:pt x="2089" y="0"/>
                  </a:lnTo>
                  <a:lnTo>
                    <a:pt x="2146" y="13"/>
                  </a:lnTo>
                  <a:lnTo>
                    <a:pt x="2204" y="33"/>
                  </a:lnTo>
                  <a:lnTo>
                    <a:pt x="2265" y="65"/>
                  </a:lnTo>
                  <a:lnTo>
                    <a:pt x="2324" y="108"/>
                  </a:lnTo>
                  <a:lnTo>
                    <a:pt x="2380" y="148"/>
                  </a:lnTo>
                  <a:lnTo>
                    <a:pt x="2441" y="203"/>
                  </a:lnTo>
                  <a:lnTo>
                    <a:pt x="2499" y="265"/>
                  </a:lnTo>
                  <a:lnTo>
                    <a:pt x="2559" y="328"/>
                  </a:lnTo>
                  <a:lnTo>
                    <a:pt x="2617" y="403"/>
                  </a:lnTo>
                  <a:lnTo>
                    <a:pt x="2674" y="475"/>
                  </a:lnTo>
                  <a:lnTo>
                    <a:pt x="2723" y="550"/>
                  </a:lnTo>
                  <a:lnTo>
                    <a:pt x="2783" y="635"/>
                  </a:lnTo>
                  <a:lnTo>
                    <a:pt x="2841" y="708"/>
                  </a:lnTo>
                  <a:lnTo>
                    <a:pt x="2898" y="793"/>
                  </a:lnTo>
                  <a:lnTo>
                    <a:pt x="2958" y="878"/>
                  </a:lnTo>
                  <a:lnTo>
                    <a:pt x="3016" y="963"/>
                  </a:lnTo>
                  <a:lnTo>
                    <a:pt x="3074" y="1045"/>
                  </a:lnTo>
                  <a:lnTo>
                    <a:pt x="3134" y="1130"/>
                  </a:lnTo>
                  <a:lnTo>
                    <a:pt x="3191" y="1215"/>
                  </a:lnTo>
                  <a:lnTo>
                    <a:pt x="3251" y="1300"/>
                  </a:lnTo>
                  <a:lnTo>
                    <a:pt x="3309" y="1373"/>
                  </a:lnTo>
                  <a:lnTo>
                    <a:pt x="3367" y="1458"/>
                  </a:lnTo>
                  <a:lnTo>
                    <a:pt x="3427" y="1533"/>
                  </a:lnTo>
                  <a:lnTo>
                    <a:pt x="3484" y="1615"/>
                  </a:lnTo>
                  <a:lnTo>
                    <a:pt x="3542" y="1690"/>
                  </a:lnTo>
                  <a:lnTo>
                    <a:pt x="3602" y="1763"/>
                  </a:lnTo>
                  <a:lnTo>
                    <a:pt x="3660" y="1828"/>
                  </a:lnTo>
                  <a:lnTo>
                    <a:pt x="3718" y="1900"/>
                  </a:lnTo>
                  <a:lnTo>
                    <a:pt x="3778" y="1965"/>
                  </a:lnTo>
                  <a:lnTo>
                    <a:pt x="3826" y="2038"/>
                  </a:lnTo>
                  <a:lnTo>
                    <a:pt x="3884" y="2090"/>
                  </a:lnTo>
                  <a:lnTo>
                    <a:pt x="3944" y="2155"/>
                  </a:lnTo>
                  <a:lnTo>
                    <a:pt x="4001" y="2218"/>
                  </a:lnTo>
                  <a:lnTo>
                    <a:pt x="4059" y="2270"/>
                  </a:lnTo>
                  <a:lnTo>
                    <a:pt x="4119" y="2323"/>
                  </a:lnTo>
                  <a:lnTo>
                    <a:pt x="4177" y="2375"/>
                  </a:lnTo>
                  <a:lnTo>
                    <a:pt x="4234" y="2428"/>
                  </a:lnTo>
                  <a:lnTo>
                    <a:pt x="4294" y="2483"/>
                  </a:lnTo>
                </a:path>
              </a:pathLst>
            </a:custGeom>
            <a:noFill/>
            <a:ln w="19050" cmpd="sng">
              <a:solidFill>
                <a:schemeClr val="accent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9" name="Freeform 99"/>
            <p:cNvSpPr/>
            <p:nvPr/>
          </p:nvSpPr>
          <p:spPr bwMode="auto">
            <a:xfrm>
              <a:off x="3598" y="845"/>
              <a:ext cx="1717" cy="473"/>
            </a:xfrm>
            <a:custGeom>
              <a:avLst/>
              <a:gdLst>
                <a:gd name="connsiteX0" fmla="*/ 0 w 4293"/>
                <a:gd name="connsiteY0" fmla="*/ 1003 h 1183"/>
                <a:gd name="connsiteX1" fmla="*/ 58 w 4293"/>
                <a:gd name="connsiteY1" fmla="*/ 930 h 1183"/>
                <a:gd name="connsiteX2" fmla="*/ 118 w 4293"/>
                <a:gd name="connsiteY2" fmla="*/ 835 h 1183"/>
                <a:gd name="connsiteX3" fmla="*/ 176 w 4293"/>
                <a:gd name="connsiteY3" fmla="*/ 728 h 1183"/>
                <a:gd name="connsiteX4" fmla="*/ 233 w 4293"/>
                <a:gd name="connsiteY4" fmla="*/ 633 h 1183"/>
                <a:gd name="connsiteX5" fmla="*/ 293 w 4293"/>
                <a:gd name="connsiteY5" fmla="*/ 528 h 1183"/>
                <a:gd name="connsiteX6" fmla="*/ 351 w 4293"/>
                <a:gd name="connsiteY6" fmla="*/ 433 h 1183"/>
                <a:gd name="connsiteX7" fmla="*/ 411 w 4293"/>
                <a:gd name="connsiteY7" fmla="*/ 338 h 1183"/>
                <a:gd name="connsiteX8" fmla="*/ 469 w 4293"/>
                <a:gd name="connsiteY8" fmla="*/ 253 h 1183"/>
                <a:gd name="connsiteX9" fmla="*/ 527 w 4293"/>
                <a:gd name="connsiteY9" fmla="*/ 180 h 1183"/>
                <a:gd name="connsiteX10" fmla="*/ 575 w 4293"/>
                <a:gd name="connsiteY10" fmla="*/ 118 h 1183"/>
                <a:gd name="connsiteX11" fmla="*/ 635 w 4293"/>
                <a:gd name="connsiteY11" fmla="*/ 63 h 1183"/>
                <a:gd name="connsiteX12" fmla="*/ 693 w 4293"/>
                <a:gd name="connsiteY12" fmla="*/ 33 h 1183"/>
                <a:gd name="connsiteX13" fmla="*/ 750 w 4293"/>
                <a:gd name="connsiteY13" fmla="*/ 10 h 1183"/>
                <a:gd name="connsiteX14" fmla="*/ 810 w 4293"/>
                <a:gd name="connsiteY14" fmla="*/ 0 h 1183"/>
                <a:gd name="connsiteX15" fmla="*/ 868 w 4293"/>
                <a:gd name="connsiteY15" fmla="*/ 10 h 1183"/>
                <a:gd name="connsiteX16" fmla="*/ 926 w 4293"/>
                <a:gd name="connsiteY16" fmla="*/ 33 h 1183"/>
                <a:gd name="connsiteX17" fmla="*/ 986 w 4293"/>
                <a:gd name="connsiteY17" fmla="*/ 63 h 1183"/>
                <a:gd name="connsiteX18" fmla="*/ 1043 w 4293"/>
                <a:gd name="connsiteY18" fmla="*/ 105 h 1183"/>
                <a:gd name="connsiteX19" fmla="*/ 1103 w 4293"/>
                <a:gd name="connsiteY19" fmla="*/ 170 h 1183"/>
                <a:gd name="connsiteX20" fmla="*/ 1161 w 4293"/>
                <a:gd name="connsiteY20" fmla="*/ 223 h 1183"/>
                <a:gd name="connsiteX21" fmla="*/ 1219 w 4293"/>
                <a:gd name="connsiteY21" fmla="*/ 295 h 1183"/>
                <a:gd name="connsiteX22" fmla="*/ 1279 w 4293"/>
                <a:gd name="connsiteY22" fmla="*/ 370 h 1183"/>
                <a:gd name="connsiteX23" fmla="*/ 1337 w 4293"/>
                <a:gd name="connsiteY23" fmla="*/ 443 h 1183"/>
                <a:gd name="connsiteX24" fmla="*/ 1394 w 4293"/>
                <a:gd name="connsiteY24" fmla="*/ 528 h 1183"/>
                <a:gd name="connsiteX25" fmla="*/ 1454 w 4293"/>
                <a:gd name="connsiteY25" fmla="*/ 613 h 1183"/>
                <a:gd name="connsiteX26" fmla="*/ 1512 w 4293"/>
                <a:gd name="connsiteY26" fmla="*/ 688 h 1183"/>
                <a:gd name="connsiteX27" fmla="*/ 1570 w 4293"/>
                <a:gd name="connsiteY27" fmla="*/ 760 h 1183"/>
                <a:gd name="connsiteX28" fmla="*/ 1630 w 4293"/>
                <a:gd name="connsiteY28" fmla="*/ 835 h 1183"/>
                <a:gd name="connsiteX29" fmla="*/ 1678 w 4293"/>
                <a:gd name="connsiteY29" fmla="*/ 908 h 1183"/>
                <a:gd name="connsiteX30" fmla="*/ 1736 w 4293"/>
                <a:gd name="connsiteY30" fmla="*/ 960 h 1183"/>
                <a:gd name="connsiteX31" fmla="*/ 1796 w 4293"/>
                <a:gd name="connsiteY31" fmla="*/ 1025 h 1183"/>
                <a:gd name="connsiteX32" fmla="*/ 1854 w 4293"/>
                <a:gd name="connsiteY32" fmla="*/ 1068 h 1183"/>
                <a:gd name="connsiteX33" fmla="*/ 1911 w 4293"/>
                <a:gd name="connsiteY33" fmla="*/ 1108 h 1183"/>
                <a:gd name="connsiteX34" fmla="*/ 1970 w 4293"/>
                <a:gd name="connsiteY34" fmla="*/ 1140 h 1183"/>
                <a:gd name="connsiteX35" fmla="*/ 2028 w 4293"/>
                <a:gd name="connsiteY35" fmla="*/ 1163 h 1183"/>
                <a:gd name="connsiteX36" fmla="*/ 2087 w 4293"/>
                <a:gd name="connsiteY36" fmla="*/ 1173 h 1183"/>
                <a:gd name="connsiteX37" fmla="*/ 2147 w 4293"/>
                <a:gd name="connsiteY37" fmla="*/ 1183 h 1183"/>
                <a:gd name="connsiteX38" fmla="*/ 2204 w 4293"/>
                <a:gd name="connsiteY38" fmla="*/ 1183 h 1183"/>
                <a:gd name="connsiteX39" fmla="*/ 2262 w 4293"/>
                <a:gd name="connsiteY39" fmla="*/ 1173 h 1183"/>
                <a:gd name="connsiteX40" fmla="*/ 2322 w 4293"/>
                <a:gd name="connsiteY40" fmla="*/ 1150 h 1183"/>
                <a:gd name="connsiteX41" fmla="*/ 2380 w 4293"/>
                <a:gd name="connsiteY41" fmla="*/ 1130 h 1183"/>
                <a:gd name="connsiteX42" fmla="*/ 2437 w 4293"/>
                <a:gd name="connsiteY42" fmla="*/ 1098 h 1183"/>
                <a:gd name="connsiteX43" fmla="*/ 2497 w 4293"/>
                <a:gd name="connsiteY43" fmla="*/ 1055 h 1183"/>
                <a:gd name="connsiteX44" fmla="*/ 2555 w 4293"/>
                <a:gd name="connsiteY44" fmla="*/ 1013 h 1183"/>
                <a:gd name="connsiteX45" fmla="*/ 2615 w 4293"/>
                <a:gd name="connsiteY45" fmla="*/ 960 h 1183"/>
                <a:gd name="connsiteX46" fmla="*/ 2673 w 4293"/>
                <a:gd name="connsiteY46" fmla="*/ 908 h 1183"/>
                <a:gd name="connsiteX47" fmla="*/ 2730 w 4293"/>
                <a:gd name="connsiteY47" fmla="*/ 855 h 1183"/>
                <a:gd name="connsiteX48" fmla="*/ 2779 w 4293"/>
                <a:gd name="connsiteY48" fmla="*/ 803 h 1183"/>
                <a:gd name="connsiteX49" fmla="*/ 2839 w 4293"/>
                <a:gd name="connsiteY49" fmla="*/ 740 h 1183"/>
                <a:gd name="connsiteX50" fmla="*/ 2897 w 4293"/>
                <a:gd name="connsiteY50" fmla="*/ 675 h 1183"/>
                <a:gd name="connsiteX51" fmla="*/ 2954 w 4293"/>
                <a:gd name="connsiteY51" fmla="*/ 623 h 1183"/>
                <a:gd name="connsiteX52" fmla="*/ 3014 w 4293"/>
                <a:gd name="connsiteY52" fmla="*/ 560 h 1183"/>
                <a:gd name="connsiteX53" fmla="*/ 3072 w 4293"/>
                <a:gd name="connsiteY53" fmla="*/ 498 h 1183"/>
                <a:gd name="connsiteX54" fmla="*/ 3130 w 4293"/>
                <a:gd name="connsiteY54" fmla="*/ 443 h 1183"/>
                <a:gd name="connsiteX55" fmla="*/ 3190 w 4293"/>
                <a:gd name="connsiteY55" fmla="*/ 390 h 1183"/>
                <a:gd name="connsiteX56" fmla="*/ 3247 w 4293"/>
                <a:gd name="connsiteY56" fmla="*/ 328 h 1183"/>
                <a:gd name="connsiteX57" fmla="*/ 3307 w 4293"/>
                <a:gd name="connsiteY57" fmla="*/ 285 h 1183"/>
                <a:gd name="connsiteX58" fmla="*/ 3365 w 4293"/>
                <a:gd name="connsiteY58" fmla="*/ 233 h 1183"/>
                <a:gd name="connsiteX59" fmla="*/ 3423 w 4293"/>
                <a:gd name="connsiteY59" fmla="*/ 190 h 1183"/>
                <a:gd name="connsiteX60" fmla="*/ 3483 w 4293"/>
                <a:gd name="connsiteY60" fmla="*/ 148 h 1183"/>
                <a:gd name="connsiteX61" fmla="*/ 3540 w 4293"/>
                <a:gd name="connsiteY61" fmla="*/ 118 h 1183"/>
                <a:gd name="connsiteX62" fmla="*/ 3598 w 4293"/>
                <a:gd name="connsiteY62" fmla="*/ 85 h 1183"/>
                <a:gd name="connsiteX63" fmla="*/ 3658 w 4293"/>
                <a:gd name="connsiteY63" fmla="*/ 63 h 1183"/>
                <a:gd name="connsiteX64" fmla="*/ 3716 w 4293"/>
                <a:gd name="connsiteY64" fmla="*/ 43 h 1183"/>
                <a:gd name="connsiteX65" fmla="*/ 3774 w 4293"/>
                <a:gd name="connsiteY65" fmla="*/ 23 h 1183"/>
                <a:gd name="connsiteX66" fmla="*/ 3834 w 4293"/>
                <a:gd name="connsiteY66" fmla="*/ 10 h 1183"/>
                <a:gd name="connsiteX67" fmla="*/ 3882 w 4293"/>
                <a:gd name="connsiteY67" fmla="*/ 10 h 1183"/>
                <a:gd name="connsiteX68" fmla="*/ 3940 w 4293"/>
                <a:gd name="connsiteY68" fmla="*/ 0 h 1183"/>
                <a:gd name="connsiteX69" fmla="*/ 4000 w 4293"/>
                <a:gd name="connsiteY69" fmla="*/ 10 h 1183"/>
                <a:gd name="connsiteX70" fmla="*/ 4057 w 4293"/>
                <a:gd name="connsiteY70" fmla="*/ 10 h 1183"/>
                <a:gd name="connsiteX71" fmla="*/ 4115 w 4293"/>
                <a:gd name="connsiteY71" fmla="*/ 23 h 1183"/>
                <a:gd name="connsiteX72" fmla="*/ 4175 w 4293"/>
                <a:gd name="connsiteY72" fmla="*/ 43 h 1183"/>
                <a:gd name="connsiteX73" fmla="*/ 4233 w 4293"/>
                <a:gd name="connsiteY73" fmla="*/ 63 h 1183"/>
                <a:gd name="connsiteX74" fmla="*/ 4293 w 4293"/>
                <a:gd name="connsiteY74" fmla="*/ 85 h 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0" t="0" r="r" b="b"/>
              <a:pathLst>
                <a:path w="4293" h="1183">
                  <a:moveTo>
                    <a:pt x="0" y="1003"/>
                  </a:moveTo>
                  <a:lnTo>
                    <a:pt x="58" y="930"/>
                  </a:lnTo>
                  <a:lnTo>
                    <a:pt x="118" y="835"/>
                  </a:lnTo>
                  <a:lnTo>
                    <a:pt x="176" y="728"/>
                  </a:lnTo>
                  <a:lnTo>
                    <a:pt x="233" y="633"/>
                  </a:lnTo>
                  <a:lnTo>
                    <a:pt x="293" y="528"/>
                  </a:lnTo>
                  <a:lnTo>
                    <a:pt x="351" y="433"/>
                  </a:lnTo>
                  <a:lnTo>
                    <a:pt x="411" y="338"/>
                  </a:lnTo>
                  <a:lnTo>
                    <a:pt x="469" y="253"/>
                  </a:lnTo>
                  <a:lnTo>
                    <a:pt x="527" y="180"/>
                  </a:lnTo>
                  <a:lnTo>
                    <a:pt x="575" y="118"/>
                  </a:lnTo>
                  <a:lnTo>
                    <a:pt x="635" y="63"/>
                  </a:lnTo>
                  <a:lnTo>
                    <a:pt x="693" y="33"/>
                  </a:lnTo>
                  <a:lnTo>
                    <a:pt x="750" y="10"/>
                  </a:lnTo>
                  <a:lnTo>
                    <a:pt x="810" y="0"/>
                  </a:lnTo>
                  <a:lnTo>
                    <a:pt x="868" y="10"/>
                  </a:lnTo>
                  <a:lnTo>
                    <a:pt x="926" y="33"/>
                  </a:lnTo>
                  <a:lnTo>
                    <a:pt x="986" y="63"/>
                  </a:lnTo>
                  <a:lnTo>
                    <a:pt x="1043" y="105"/>
                  </a:lnTo>
                  <a:lnTo>
                    <a:pt x="1103" y="170"/>
                  </a:lnTo>
                  <a:lnTo>
                    <a:pt x="1161" y="223"/>
                  </a:lnTo>
                  <a:lnTo>
                    <a:pt x="1219" y="295"/>
                  </a:lnTo>
                  <a:lnTo>
                    <a:pt x="1279" y="370"/>
                  </a:lnTo>
                  <a:lnTo>
                    <a:pt x="1337" y="443"/>
                  </a:lnTo>
                  <a:lnTo>
                    <a:pt x="1394" y="528"/>
                  </a:lnTo>
                  <a:lnTo>
                    <a:pt x="1454" y="613"/>
                  </a:lnTo>
                  <a:lnTo>
                    <a:pt x="1512" y="688"/>
                  </a:lnTo>
                  <a:lnTo>
                    <a:pt x="1570" y="760"/>
                  </a:lnTo>
                  <a:lnTo>
                    <a:pt x="1630" y="835"/>
                  </a:lnTo>
                  <a:lnTo>
                    <a:pt x="1678" y="908"/>
                  </a:lnTo>
                  <a:lnTo>
                    <a:pt x="1736" y="960"/>
                  </a:lnTo>
                  <a:lnTo>
                    <a:pt x="1796" y="1025"/>
                  </a:lnTo>
                  <a:lnTo>
                    <a:pt x="1854" y="1068"/>
                  </a:lnTo>
                  <a:lnTo>
                    <a:pt x="1911" y="1108"/>
                  </a:lnTo>
                  <a:lnTo>
                    <a:pt x="1970" y="1140"/>
                  </a:lnTo>
                  <a:lnTo>
                    <a:pt x="2028" y="1163"/>
                  </a:lnTo>
                  <a:lnTo>
                    <a:pt x="2087" y="1173"/>
                  </a:lnTo>
                  <a:lnTo>
                    <a:pt x="2147" y="1183"/>
                  </a:lnTo>
                  <a:lnTo>
                    <a:pt x="2204" y="1183"/>
                  </a:lnTo>
                  <a:lnTo>
                    <a:pt x="2262" y="1173"/>
                  </a:lnTo>
                  <a:lnTo>
                    <a:pt x="2322" y="1150"/>
                  </a:lnTo>
                  <a:lnTo>
                    <a:pt x="2380" y="1130"/>
                  </a:lnTo>
                  <a:lnTo>
                    <a:pt x="2437" y="1098"/>
                  </a:lnTo>
                  <a:lnTo>
                    <a:pt x="2497" y="1055"/>
                  </a:lnTo>
                  <a:lnTo>
                    <a:pt x="2555" y="1013"/>
                  </a:lnTo>
                  <a:lnTo>
                    <a:pt x="2615" y="960"/>
                  </a:lnTo>
                  <a:lnTo>
                    <a:pt x="2673" y="908"/>
                  </a:lnTo>
                  <a:lnTo>
                    <a:pt x="2730" y="855"/>
                  </a:lnTo>
                  <a:lnTo>
                    <a:pt x="2779" y="803"/>
                  </a:lnTo>
                  <a:lnTo>
                    <a:pt x="2839" y="740"/>
                  </a:lnTo>
                  <a:lnTo>
                    <a:pt x="2897" y="675"/>
                  </a:lnTo>
                  <a:lnTo>
                    <a:pt x="2954" y="623"/>
                  </a:lnTo>
                  <a:lnTo>
                    <a:pt x="3014" y="560"/>
                  </a:lnTo>
                  <a:lnTo>
                    <a:pt x="3072" y="498"/>
                  </a:lnTo>
                  <a:lnTo>
                    <a:pt x="3130" y="443"/>
                  </a:lnTo>
                  <a:lnTo>
                    <a:pt x="3190" y="390"/>
                  </a:lnTo>
                  <a:lnTo>
                    <a:pt x="3247" y="328"/>
                  </a:lnTo>
                  <a:lnTo>
                    <a:pt x="3307" y="285"/>
                  </a:lnTo>
                  <a:lnTo>
                    <a:pt x="3365" y="233"/>
                  </a:lnTo>
                  <a:lnTo>
                    <a:pt x="3423" y="190"/>
                  </a:lnTo>
                  <a:lnTo>
                    <a:pt x="3483" y="148"/>
                  </a:lnTo>
                  <a:lnTo>
                    <a:pt x="3540" y="118"/>
                  </a:lnTo>
                  <a:lnTo>
                    <a:pt x="3598" y="85"/>
                  </a:lnTo>
                  <a:lnTo>
                    <a:pt x="3658" y="63"/>
                  </a:lnTo>
                  <a:lnTo>
                    <a:pt x="3716" y="43"/>
                  </a:lnTo>
                  <a:lnTo>
                    <a:pt x="3774" y="23"/>
                  </a:lnTo>
                  <a:lnTo>
                    <a:pt x="3834" y="10"/>
                  </a:lnTo>
                  <a:lnTo>
                    <a:pt x="3882" y="10"/>
                  </a:lnTo>
                  <a:lnTo>
                    <a:pt x="3940" y="0"/>
                  </a:lnTo>
                  <a:lnTo>
                    <a:pt x="4000" y="10"/>
                  </a:lnTo>
                  <a:lnTo>
                    <a:pt x="4057" y="10"/>
                  </a:lnTo>
                  <a:lnTo>
                    <a:pt x="4115" y="23"/>
                  </a:lnTo>
                  <a:lnTo>
                    <a:pt x="4175" y="43"/>
                  </a:lnTo>
                  <a:lnTo>
                    <a:pt x="4233" y="63"/>
                  </a:lnTo>
                  <a:lnTo>
                    <a:pt x="4293" y="85"/>
                  </a:lnTo>
                </a:path>
              </a:pathLst>
            </a:custGeom>
            <a:noFill/>
            <a:ln w="28575" cmpd="sng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0" name="Line 102"/>
            <p:cNvSpPr>
              <a:spLocks noChangeShapeType="true"/>
            </p:cNvSpPr>
            <p:nvPr/>
          </p:nvSpPr>
          <p:spPr bwMode="auto">
            <a:xfrm>
              <a:off x="4407" y="849"/>
              <a:ext cx="1" cy="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3" name="Rectangle 100"/>
            <p:cNvSpPr>
              <a:spLocks noChangeArrowheads="true"/>
            </p:cNvSpPr>
            <p:nvPr/>
          </p:nvSpPr>
          <p:spPr bwMode="auto">
            <a:xfrm>
              <a:off x="4781" y="973"/>
              <a:ext cx="94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20% </a:t>
              </a:r>
              <a:r>
                <a:rPr lang="zh-CN" altLang="en-US" sz="1600" b="1" dirty="0">
                  <a:solidFill>
                    <a:schemeClr val="accent6"/>
                  </a:solidFill>
                  <a:latin typeface="微软雅黑" panose="020B0503020204020204" charset="-122"/>
                  <a:cs typeface="微软雅黑" panose="020B0503020204020204" charset="-122"/>
                </a:rPr>
                <a:t>增益调制</a:t>
              </a:r>
              <a:endParaRPr lang="zh-CN" altLang="en-US" sz="1600" b="1" dirty="0">
                <a:solidFill>
                  <a:schemeClr val="accent6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4" name="Text Box 110"/>
            <p:cNvSpPr txBox="true">
              <a:spLocks noChangeArrowheads="true"/>
            </p:cNvSpPr>
            <p:nvPr/>
          </p:nvSpPr>
          <p:spPr bwMode="auto">
            <a:xfrm>
              <a:off x="3687" y="1165"/>
              <a:ext cx="6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  <a:latin typeface="+mn-lt"/>
                  <a:cs typeface="微软雅黑" panose="020B0503020204020204" charset="-122"/>
                  <a:sym typeface="+mn-ea"/>
                </a:rPr>
                <a:t>滤光前</a:t>
              </a:r>
              <a:endParaRPr lang="zh-CN" altLang="en-US" sz="1600" b="1" dirty="0">
                <a:solidFill>
                  <a:schemeClr val="accent5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5" name="Text Box 111"/>
            <p:cNvSpPr txBox="true">
              <a:spLocks noChangeArrowheads="true"/>
            </p:cNvSpPr>
            <p:nvPr/>
          </p:nvSpPr>
          <p:spPr bwMode="auto">
            <a:xfrm>
              <a:off x="4135" y="1312"/>
              <a:ext cx="6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1600" b="1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滤光后</a:t>
              </a:r>
              <a:endParaRPr lang="zh-CN" altLang="en-US" sz="1600" b="1">
                <a:solidFill>
                  <a:srgbClr val="FF0000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96" name="Text Box 114"/>
          <p:cNvSpPr txBox="true">
            <a:spLocks noChangeArrowheads="true"/>
          </p:cNvSpPr>
          <p:nvPr/>
        </p:nvSpPr>
        <p:spPr bwMode="auto">
          <a:xfrm>
            <a:off x="710405" y="1199750"/>
            <a:ext cx="7367283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在增益峰值处引入耗散，抵消此处的高增益。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7" name="Text Box 115"/>
          <p:cNvSpPr txBox="true">
            <a:spLocks noChangeArrowheads="true"/>
          </p:cNvSpPr>
          <p:nvPr/>
        </p:nvSpPr>
        <p:spPr bwMode="auto">
          <a:xfrm>
            <a:off x="1264814" y="2152973"/>
            <a:ext cx="2144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增益和耗散</a:t>
            </a:r>
            <a:endParaRPr lang="zh-CN" altLang="en-US" sz="18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8" name="Text Box 116"/>
          <p:cNvSpPr txBox="true">
            <a:spLocks noChangeArrowheads="true"/>
          </p:cNvSpPr>
          <p:nvPr/>
        </p:nvSpPr>
        <p:spPr bwMode="auto">
          <a:xfrm>
            <a:off x="5316877" y="2153319"/>
            <a:ext cx="267974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光谱：滤光前</a:t>
            </a:r>
            <a:r>
              <a:rPr lang="en-US" altLang="zh-CN" sz="18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vs</a:t>
            </a: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滤光后</a:t>
            </a:r>
            <a:endParaRPr lang="zh-CN" altLang="en-US" sz="180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/>
              <a:t>增益窄化结论</a:t>
            </a:r>
            <a:endParaRPr lang="zh-CN"/>
          </a:p>
        </p:txBody>
      </p:sp>
      <p:sp>
        <p:nvSpPr>
          <p:cNvPr id="106" name="Text Box 5"/>
          <p:cNvSpPr txBox="true">
            <a:spLocks noChangeArrowheads="true"/>
          </p:cNvSpPr>
          <p:nvPr/>
        </p:nvSpPr>
        <p:spPr bwMode="auto">
          <a:xfrm>
            <a:off x="479050" y="1408101"/>
            <a:ext cx="843957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增益窄化问题可以被解决。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Ti:sapphire </a:t>
            </a:r>
            <a:r>
              <a:rPr lang="zh-CN" alt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激光器</a:t>
            </a:r>
            <a:r>
              <a:rPr lang="en-US" altLang="zh-CN" sz="2400" dirty="0" err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 &lt; 20 fs</a:t>
            </a:r>
            <a:endParaRPr lang="en-US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Nd:glass </a:t>
            </a:r>
            <a:r>
              <a:rPr lang="zh-CN" alt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激光器</a:t>
            </a:r>
            <a:r>
              <a:rPr lang="en-US" altLang="zh-CN" sz="2400" dirty="0" err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 &lt; 200 fs</a:t>
            </a:r>
            <a:endParaRPr lang="en-US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Yb:XX </a:t>
            </a:r>
            <a:r>
              <a:rPr lang="zh-CN" altLang="en-US" sz="2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激光器</a:t>
            </a:r>
            <a:r>
              <a:rPr lang="en-US" altLang="zh-CN" sz="2400" dirty="0" err="1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 &lt; 100 fs</a:t>
            </a:r>
            <a:endParaRPr lang="en-US" altLang="zh-CN" sz="2400" dirty="0" err="1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pic>
        <p:nvPicPr>
          <p:cNvPr id="767" name="图片 76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581650" y="3346083"/>
            <a:ext cx="4381500" cy="2800350"/>
          </a:xfrm>
          <a:prstGeom prst="rect">
            <a:avLst/>
          </a:prstGeom>
        </p:spPr>
      </p:pic>
      <p:sp>
        <p:nvSpPr>
          <p:cNvPr id="768" name="Text Box 928"/>
          <p:cNvSpPr txBox="true">
            <a:spLocks noChangeArrowheads="true"/>
          </p:cNvSpPr>
          <p:nvPr/>
        </p:nvSpPr>
        <p:spPr bwMode="auto">
          <a:xfrm>
            <a:off x="478790" y="4821555"/>
            <a:ext cx="384492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800 nm 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中心波长下，</a:t>
            </a: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Cambria Math" panose="02040503050406030204" charset="0"/>
                <a:cs typeface="Cambria Math" panose="02040503050406030204" charset="0"/>
                <a:sym typeface="+mn-ea"/>
              </a:rPr>
              <a:t>100 nm 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带宽可以支撑</a:t>
            </a: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Cambria Math" panose="02040503050406030204" charset="0"/>
                <a:cs typeface="Cambria Math" panose="02040503050406030204" charset="0"/>
                <a:sym typeface="+mn-ea"/>
              </a:rPr>
              <a:t>10 fs</a:t>
            </a: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脉冲的产生。</a:t>
            </a:r>
            <a:endParaRPr lang="en-US" altLang="en-US" dirty="0">
              <a:solidFill>
                <a:schemeClr val="accent4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69" name="Title 1"/>
          <p:cNvSpPr txBox="true"/>
          <p:nvPr/>
        </p:nvSpPr>
        <p:spPr bwMode="auto">
          <a:xfrm>
            <a:off x="5962650" y="2268220"/>
            <a:ext cx="3619500" cy="107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false" compatLnSpc="true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000" kern="1200" dirty="0" smtClean="0">
                <a:solidFill>
                  <a:srgbClr val="00B0F0"/>
                </a:solidFill>
                <a:ea typeface="+mn-ea"/>
                <a:cs typeface="微软雅黑" panose="020B0503020204020204" charset="-122"/>
              </a:rPr>
              <a:t>用这种方法可以产生非常宽的谱</a:t>
            </a:r>
            <a:endParaRPr lang="zh-CN" altLang="en-US" sz="3000" kern="1200" dirty="0" smtClean="0">
              <a:solidFill>
                <a:srgbClr val="00B0F0"/>
              </a:solidFill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增益介质损伤：拓宽光束</a:t>
            </a:r>
            <a:endParaRPr lang="zh-CN" altLang="en-US"/>
          </a:p>
        </p:txBody>
      </p:sp>
      <p:sp>
        <p:nvSpPr>
          <p:cNvPr id="9" name="Text Box 33"/>
          <p:cNvSpPr txBox="true">
            <a:spLocks noChangeArrowheads="true"/>
          </p:cNvSpPr>
          <p:nvPr/>
        </p:nvSpPr>
        <p:spPr bwMode="auto">
          <a:xfrm>
            <a:off x="813753" y="1536403"/>
            <a:ext cx="6502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放大器中的脉冲强度可以变得非常高，以至于损坏增益介质。</a:t>
            </a: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解决方案：</a:t>
            </a: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拓宽光束面积，使用更大的增益介质。</a:t>
            </a: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拓宽光束面积仍然不够！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解决方案：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42900" indent="-342900" eaLnBrk="1" hangingPunct="1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拓宽光束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时域脉宽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Freeform 34"/>
          <p:cNvSpPr/>
          <p:nvPr/>
        </p:nvSpPr>
        <p:spPr bwMode="auto">
          <a:xfrm>
            <a:off x="1927225" y="5584190"/>
            <a:ext cx="6487160" cy="624840"/>
          </a:xfrm>
          <a:custGeom>
            <a:avLst/>
            <a:gdLst>
              <a:gd name="T0" fmla="*/ 0 w 960"/>
              <a:gd name="T1" fmla="*/ 2147483646 h 1344"/>
              <a:gd name="T2" fmla="*/ 2147483646 w 960"/>
              <a:gd name="T3" fmla="*/ 2147483646 h 1344"/>
              <a:gd name="T4" fmla="*/ 2147483646 w 960"/>
              <a:gd name="T5" fmla="*/ 0 h 1344"/>
              <a:gd name="T6" fmla="*/ 2147483646 w 960"/>
              <a:gd name="T7" fmla="*/ 2147483646 h 1344"/>
              <a:gd name="T8" fmla="*/ 2147483646 w 960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gradFill rotWithShape="false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true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+mn-lt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Group 60"/>
          <p:cNvGrpSpPr/>
          <p:nvPr/>
        </p:nvGrpSpPr>
        <p:grpSpPr bwMode="auto">
          <a:xfrm>
            <a:off x="7484110" y="2030095"/>
            <a:ext cx="3727450" cy="1972310"/>
            <a:chOff x="3681" y="1323"/>
            <a:chExt cx="1559" cy="825"/>
          </a:xfrm>
        </p:grpSpPr>
        <p:sp>
          <p:nvSpPr>
            <p:cNvPr id="12" name="AutoShape 54"/>
            <p:cNvSpPr>
              <a:spLocks noChangeArrowheads="true"/>
            </p:cNvSpPr>
            <p:nvPr/>
          </p:nvSpPr>
          <p:spPr bwMode="auto">
            <a:xfrm rot="5400000">
              <a:off x="4209" y="1759"/>
              <a:ext cx="91" cy="17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AutoShape 55"/>
            <p:cNvSpPr>
              <a:spLocks noChangeArrowheads="true"/>
            </p:cNvSpPr>
            <p:nvPr/>
          </p:nvSpPr>
          <p:spPr bwMode="auto">
            <a:xfrm rot="16200000" flipH="true">
              <a:off x="4252" y="1596"/>
              <a:ext cx="531" cy="501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Rectangle 53"/>
            <p:cNvSpPr>
              <a:spLocks noChangeArrowheads="true"/>
            </p:cNvSpPr>
            <p:nvPr/>
          </p:nvSpPr>
          <p:spPr bwMode="auto">
            <a:xfrm>
              <a:off x="4760" y="1590"/>
              <a:ext cx="480" cy="51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Rectangle 52"/>
            <p:cNvSpPr>
              <a:spLocks noChangeArrowheads="true"/>
            </p:cNvSpPr>
            <p:nvPr/>
          </p:nvSpPr>
          <p:spPr bwMode="auto">
            <a:xfrm>
              <a:off x="3681" y="1800"/>
              <a:ext cx="385" cy="8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Oval 43"/>
            <p:cNvSpPr>
              <a:spLocks noChangeArrowheads="true"/>
            </p:cNvSpPr>
            <p:nvPr/>
          </p:nvSpPr>
          <p:spPr bwMode="auto">
            <a:xfrm>
              <a:off x="4711" y="1529"/>
              <a:ext cx="89" cy="619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Oval 44"/>
            <p:cNvSpPr>
              <a:spLocks noChangeArrowheads="true"/>
            </p:cNvSpPr>
            <p:nvPr/>
          </p:nvSpPr>
          <p:spPr bwMode="auto">
            <a:xfrm>
              <a:off x="4070" y="1683"/>
              <a:ext cx="139" cy="310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8" name="Group 45"/>
            <p:cNvGrpSpPr/>
            <p:nvPr/>
          </p:nvGrpSpPr>
          <p:grpSpPr bwMode="auto">
            <a:xfrm>
              <a:off x="3697" y="1556"/>
              <a:ext cx="173" cy="204"/>
              <a:chOff x="875" y="385"/>
              <a:chExt cx="2570" cy="3398"/>
            </a:xfrm>
          </p:grpSpPr>
          <p:sp>
            <p:nvSpPr>
              <p:cNvPr id="22" name="Freeform 46"/>
              <p:cNvSpPr/>
              <p:nvPr/>
            </p:nvSpPr>
            <p:spPr bwMode="auto">
              <a:xfrm>
                <a:off x="875" y="385"/>
                <a:ext cx="1292" cy="3398"/>
              </a:xfrm>
              <a:custGeom>
                <a:avLst/>
                <a:gdLst>
                  <a:gd name="T0" fmla="*/ 0 w 1286"/>
                  <a:gd name="T1" fmla="*/ 3398 h 3398"/>
                  <a:gd name="T2" fmla="*/ 305 w 1286"/>
                  <a:gd name="T3" fmla="*/ 3315 h 3398"/>
                  <a:gd name="T4" fmla="*/ 528 w 1286"/>
                  <a:gd name="T5" fmla="*/ 3085 h 3398"/>
                  <a:gd name="T6" fmla="*/ 759 w 1286"/>
                  <a:gd name="T7" fmla="*/ 2606 h 3398"/>
                  <a:gd name="T8" fmla="*/ 891 w 1286"/>
                  <a:gd name="T9" fmla="*/ 2161 h 3398"/>
                  <a:gd name="T10" fmla="*/ 973 w 1286"/>
                  <a:gd name="T11" fmla="*/ 1666 h 3398"/>
                  <a:gd name="T12" fmla="*/ 1056 w 1286"/>
                  <a:gd name="T13" fmla="*/ 1154 h 3398"/>
                  <a:gd name="T14" fmla="*/ 1105 w 1286"/>
                  <a:gd name="T15" fmla="*/ 717 h 3398"/>
                  <a:gd name="T16" fmla="*/ 1138 w 1286"/>
                  <a:gd name="T17" fmla="*/ 462 h 3398"/>
                  <a:gd name="T18" fmla="*/ 1171 w 1286"/>
                  <a:gd name="T19" fmla="*/ 206 h 3398"/>
                  <a:gd name="T20" fmla="*/ 1220 w 1286"/>
                  <a:gd name="T21" fmla="*/ 49 h 3398"/>
                  <a:gd name="T22" fmla="*/ 1286 w 1286"/>
                  <a:gd name="T23" fmla="*/ 0 h 33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6" h="3398">
                    <a:moveTo>
                      <a:pt x="0" y="3398"/>
                    </a:moveTo>
                    <a:cubicBezTo>
                      <a:pt x="108" y="3382"/>
                      <a:pt x="217" y="3367"/>
                      <a:pt x="305" y="3315"/>
                    </a:cubicBezTo>
                    <a:cubicBezTo>
                      <a:pt x="393" y="3263"/>
                      <a:pt x="452" y="3203"/>
                      <a:pt x="528" y="3085"/>
                    </a:cubicBezTo>
                    <a:cubicBezTo>
                      <a:pt x="604" y="2967"/>
                      <a:pt x="699" y="2760"/>
                      <a:pt x="759" y="2606"/>
                    </a:cubicBezTo>
                    <a:cubicBezTo>
                      <a:pt x="819" y="2452"/>
                      <a:pt x="855" y="2318"/>
                      <a:pt x="891" y="2161"/>
                    </a:cubicBezTo>
                    <a:cubicBezTo>
                      <a:pt x="927" y="2004"/>
                      <a:pt x="946" y="1834"/>
                      <a:pt x="973" y="1666"/>
                    </a:cubicBezTo>
                    <a:cubicBezTo>
                      <a:pt x="1000" y="1498"/>
                      <a:pt x="1034" y="1312"/>
                      <a:pt x="1056" y="1154"/>
                    </a:cubicBezTo>
                    <a:cubicBezTo>
                      <a:pt x="1078" y="996"/>
                      <a:pt x="1091" y="832"/>
                      <a:pt x="1105" y="717"/>
                    </a:cubicBezTo>
                    <a:cubicBezTo>
                      <a:pt x="1119" y="602"/>
                      <a:pt x="1127" y="547"/>
                      <a:pt x="1138" y="462"/>
                    </a:cubicBezTo>
                    <a:cubicBezTo>
                      <a:pt x="1149" y="377"/>
                      <a:pt x="1157" y="275"/>
                      <a:pt x="1171" y="206"/>
                    </a:cubicBezTo>
                    <a:cubicBezTo>
                      <a:pt x="1185" y="137"/>
                      <a:pt x="1201" y="83"/>
                      <a:pt x="1220" y="49"/>
                    </a:cubicBezTo>
                    <a:cubicBezTo>
                      <a:pt x="1239" y="15"/>
                      <a:pt x="1262" y="7"/>
                      <a:pt x="1286" y="0"/>
                    </a:cubicBezTo>
                  </a:path>
                </a:pathLst>
              </a:custGeom>
              <a:solidFill>
                <a:srgbClr val="00B050"/>
              </a:solidFill>
              <a:ln w="34925">
                <a:solidFill>
                  <a:srgbClr val="00B05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" name="Freeform 47"/>
              <p:cNvSpPr/>
              <p:nvPr/>
            </p:nvSpPr>
            <p:spPr bwMode="auto">
              <a:xfrm flipH="true">
                <a:off x="2153" y="385"/>
                <a:ext cx="1292" cy="3398"/>
              </a:xfrm>
              <a:custGeom>
                <a:avLst/>
                <a:gdLst>
                  <a:gd name="T0" fmla="*/ 0 w 1286"/>
                  <a:gd name="T1" fmla="*/ 3398 h 3398"/>
                  <a:gd name="T2" fmla="*/ 305 w 1286"/>
                  <a:gd name="T3" fmla="*/ 3315 h 3398"/>
                  <a:gd name="T4" fmla="*/ 528 w 1286"/>
                  <a:gd name="T5" fmla="*/ 3085 h 3398"/>
                  <a:gd name="T6" fmla="*/ 759 w 1286"/>
                  <a:gd name="T7" fmla="*/ 2606 h 3398"/>
                  <a:gd name="T8" fmla="*/ 891 w 1286"/>
                  <a:gd name="T9" fmla="*/ 2161 h 3398"/>
                  <a:gd name="T10" fmla="*/ 973 w 1286"/>
                  <a:gd name="T11" fmla="*/ 1666 h 3398"/>
                  <a:gd name="T12" fmla="*/ 1056 w 1286"/>
                  <a:gd name="T13" fmla="*/ 1154 h 3398"/>
                  <a:gd name="T14" fmla="*/ 1105 w 1286"/>
                  <a:gd name="T15" fmla="*/ 717 h 3398"/>
                  <a:gd name="T16" fmla="*/ 1138 w 1286"/>
                  <a:gd name="T17" fmla="*/ 462 h 3398"/>
                  <a:gd name="T18" fmla="*/ 1171 w 1286"/>
                  <a:gd name="T19" fmla="*/ 206 h 3398"/>
                  <a:gd name="T20" fmla="*/ 1220 w 1286"/>
                  <a:gd name="T21" fmla="*/ 49 h 3398"/>
                  <a:gd name="T22" fmla="*/ 1286 w 1286"/>
                  <a:gd name="T23" fmla="*/ 0 h 33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6" h="3398">
                    <a:moveTo>
                      <a:pt x="0" y="3398"/>
                    </a:moveTo>
                    <a:cubicBezTo>
                      <a:pt x="108" y="3382"/>
                      <a:pt x="217" y="3367"/>
                      <a:pt x="305" y="3315"/>
                    </a:cubicBezTo>
                    <a:cubicBezTo>
                      <a:pt x="393" y="3263"/>
                      <a:pt x="452" y="3203"/>
                      <a:pt x="528" y="3085"/>
                    </a:cubicBezTo>
                    <a:cubicBezTo>
                      <a:pt x="604" y="2967"/>
                      <a:pt x="699" y="2760"/>
                      <a:pt x="759" y="2606"/>
                    </a:cubicBezTo>
                    <a:cubicBezTo>
                      <a:pt x="819" y="2452"/>
                      <a:pt x="855" y="2318"/>
                      <a:pt x="891" y="2161"/>
                    </a:cubicBezTo>
                    <a:cubicBezTo>
                      <a:pt x="927" y="2004"/>
                      <a:pt x="946" y="1834"/>
                      <a:pt x="973" y="1666"/>
                    </a:cubicBezTo>
                    <a:cubicBezTo>
                      <a:pt x="1000" y="1498"/>
                      <a:pt x="1034" y="1312"/>
                      <a:pt x="1056" y="1154"/>
                    </a:cubicBezTo>
                    <a:cubicBezTo>
                      <a:pt x="1078" y="996"/>
                      <a:pt x="1091" y="832"/>
                      <a:pt x="1105" y="717"/>
                    </a:cubicBezTo>
                    <a:cubicBezTo>
                      <a:pt x="1119" y="602"/>
                      <a:pt x="1127" y="547"/>
                      <a:pt x="1138" y="462"/>
                    </a:cubicBezTo>
                    <a:cubicBezTo>
                      <a:pt x="1149" y="377"/>
                      <a:pt x="1157" y="275"/>
                      <a:pt x="1171" y="206"/>
                    </a:cubicBezTo>
                    <a:cubicBezTo>
                      <a:pt x="1185" y="137"/>
                      <a:pt x="1201" y="83"/>
                      <a:pt x="1220" y="49"/>
                    </a:cubicBezTo>
                    <a:cubicBezTo>
                      <a:pt x="1239" y="15"/>
                      <a:pt x="1262" y="7"/>
                      <a:pt x="1286" y="0"/>
                    </a:cubicBezTo>
                  </a:path>
                </a:pathLst>
              </a:custGeom>
              <a:solidFill>
                <a:srgbClr val="00B050"/>
              </a:solidFill>
              <a:ln w="34925">
                <a:solidFill>
                  <a:srgbClr val="00B05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9" name="Group 56"/>
            <p:cNvGrpSpPr/>
            <p:nvPr/>
          </p:nvGrpSpPr>
          <p:grpSpPr bwMode="auto">
            <a:xfrm>
              <a:off x="4919" y="1323"/>
              <a:ext cx="173" cy="204"/>
              <a:chOff x="875" y="385"/>
              <a:chExt cx="2570" cy="3398"/>
            </a:xfrm>
          </p:grpSpPr>
          <p:sp>
            <p:nvSpPr>
              <p:cNvPr id="20" name="Freeform 57"/>
              <p:cNvSpPr/>
              <p:nvPr/>
            </p:nvSpPr>
            <p:spPr bwMode="auto">
              <a:xfrm>
                <a:off x="875" y="385"/>
                <a:ext cx="1292" cy="3398"/>
              </a:xfrm>
              <a:custGeom>
                <a:avLst/>
                <a:gdLst>
                  <a:gd name="T0" fmla="*/ 0 w 1286"/>
                  <a:gd name="T1" fmla="*/ 3398 h 3398"/>
                  <a:gd name="T2" fmla="*/ 305 w 1286"/>
                  <a:gd name="T3" fmla="*/ 3315 h 3398"/>
                  <a:gd name="T4" fmla="*/ 528 w 1286"/>
                  <a:gd name="T5" fmla="*/ 3085 h 3398"/>
                  <a:gd name="T6" fmla="*/ 759 w 1286"/>
                  <a:gd name="T7" fmla="*/ 2606 h 3398"/>
                  <a:gd name="T8" fmla="*/ 891 w 1286"/>
                  <a:gd name="T9" fmla="*/ 2161 h 3398"/>
                  <a:gd name="T10" fmla="*/ 973 w 1286"/>
                  <a:gd name="T11" fmla="*/ 1666 h 3398"/>
                  <a:gd name="T12" fmla="*/ 1056 w 1286"/>
                  <a:gd name="T13" fmla="*/ 1154 h 3398"/>
                  <a:gd name="T14" fmla="*/ 1105 w 1286"/>
                  <a:gd name="T15" fmla="*/ 717 h 3398"/>
                  <a:gd name="T16" fmla="*/ 1138 w 1286"/>
                  <a:gd name="T17" fmla="*/ 462 h 3398"/>
                  <a:gd name="T18" fmla="*/ 1171 w 1286"/>
                  <a:gd name="T19" fmla="*/ 206 h 3398"/>
                  <a:gd name="T20" fmla="*/ 1220 w 1286"/>
                  <a:gd name="T21" fmla="*/ 49 h 3398"/>
                  <a:gd name="T22" fmla="*/ 1286 w 1286"/>
                  <a:gd name="T23" fmla="*/ 0 h 33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6" h="3398">
                    <a:moveTo>
                      <a:pt x="0" y="3398"/>
                    </a:moveTo>
                    <a:cubicBezTo>
                      <a:pt x="108" y="3382"/>
                      <a:pt x="217" y="3367"/>
                      <a:pt x="305" y="3315"/>
                    </a:cubicBezTo>
                    <a:cubicBezTo>
                      <a:pt x="393" y="3263"/>
                      <a:pt x="452" y="3203"/>
                      <a:pt x="528" y="3085"/>
                    </a:cubicBezTo>
                    <a:cubicBezTo>
                      <a:pt x="604" y="2967"/>
                      <a:pt x="699" y="2760"/>
                      <a:pt x="759" y="2606"/>
                    </a:cubicBezTo>
                    <a:cubicBezTo>
                      <a:pt x="819" y="2452"/>
                      <a:pt x="855" y="2318"/>
                      <a:pt x="891" y="2161"/>
                    </a:cubicBezTo>
                    <a:cubicBezTo>
                      <a:pt x="927" y="2004"/>
                      <a:pt x="946" y="1834"/>
                      <a:pt x="973" y="1666"/>
                    </a:cubicBezTo>
                    <a:cubicBezTo>
                      <a:pt x="1000" y="1498"/>
                      <a:pt x="1034" y="1312"/>
                      <a:pt x="1056" y="1154"/>
                    </a:cubicBezTo>
                    <a:cubicBezTo>
                      <a:pt x="1078" y="996"/>
                      <a:pt x="1091" y="832"/>
                      <a:pt x="1105" y="717"/>
                    </a:cubicBezTo>
                    <a:cubicBezTo>
                      <a:pt x="1119" y="602"/>
                      <a:pt x="1127" y="547"/>
                      <a:pt x="1138" y="462"/>
                    </a:cubicBezTo>
                    <a:cubicBezTo>
                      <a:pt x="1149" y="377"/>
                      <a:pt x="1157" y="275"/>
                      <a:pt x="1171" y="206"/>
                    </a:cubicBezTo>
                    <a:cubicBezTo>
                      <a:pt x="1185" y="137"/>
                      <a:pt x="1201" y="83"/>
                      <a:pt x="1220" y="49"/>
                    </a:cubicBezTo>
                    <a:cubicBezTo>
                      <a:pt x="1239" y="15"/>
                      <a:pt x="1262" y="7"/>
                      <a:pt x="1286" y="0"/>
                    </a:cubicBezTo>
                  </a:path>
                </a:pathLst>
              </a:custGeom>
              <a:solidFill>
                <a:srgbClr val="00B050"/>
              </a:solidFill>
              <a:ln w="34925">
                <a:solidFill>
                  <a:srgbClr val="00B05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" name="Freeform 58"/>
              <p:cNvSpPr/>
              <p:nvPr/>
            </p:nvSpPr>
            <p:spPr bwMode="auto">
              <a:xfrm flipH="true">
                <a:off x="2153" y="385"/>
                <a:ext cx="1292" cy="3398"/>
              </a:xfrm>
              <a:custGeom>
                <a:avLst/>
                <a:gdLst>
                  <a:gd name="T0" fmla="*/ 0 w 1286"/>
                  <a:gd name="T1" fmla="*/ 3398 h 3398"/>
                  <a:gd name="T2" fmla="*/ 305 w 1286"/>
                  <a:gd name="T3" fmla="*/ 3315 h 3398"/>
                  <a:gd name="T4" fmla="*/ 528 w 1286"/>
                  <a:gd name="T5" fmla="*/ 3085 h 3398"/>
                  <a:gd name="T6" fmla="*/ 759 w 1286"/>
                  <a:gd name="T7" fmla="*/ 2606 h 3398"/>
                  <a:gd name="T8" fmla="*/ 891 w 1286"/>
                  <a:gd name="T9" fmla="*/ 2161 h 3398"/>
                  <a:gd name="T10" fmla="*/ 973 w 1286"/>
                  <a:gd name="T11" fmla="*/ 1666 h 3398"/>
                  <a:gd name="T12" fmla="*/ 1056 w 1286"/>
                  <a:gd name="T13" fmla="*/ 1154 h 3398"/>
                  <a:gd name="T14" fmla="*/ 1105 w 1286"/>
                  <a:gd name="T15" fmla="*/ 717 h 3398"/>
                  <a:gd name="T16" fmla="*/ 1138 w 1286"/>
                  <a:gd name="T17" fmla="*/ 462 h 3398"/>
                  <a:gd name="T18" fmla="*/ 1171 w 1286"/>
                  <a:gd name="T19" fmla="*/ 206 h 3398"/>
                  <a:gd name="T20" fmla="*/ 1220 w 1286"/>
                  <a:gd name="T21" fmla="*/ 49 h 3398"/>
                  <a:gd name="T22" fmla="*/ 1286 w 1286"/>
                  <a:gd name="T23" fmla="*/ 0 h 33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6" h="3398">
                    <a:moveTo>
                      <a:pt x="0" y="3398"/>
                    </a:moveTo>
                    <a:cubicBezTo>
                      <a:pt x="108" y="3382"/>
                      <a:pt x="217" y="3367"/>
                      <a:pt x="305" y="3315"/>
                    </a:cubicBezTo>
                    <a:cubicBezTo>
                      <a:pt x="393" y="3263"/>
                      <a:pt x="452" y="3203"/>
                      <a:pt x="528" y="3085"/>
                    </a:cubicBezTo>
                    <a:cubicBezTo>
                      <a:pt x="604" y="2967"/>
                      <a:pt x="699" y="2760"/>
                      <a:pt x="759" y="2606"/>
                    </a:cubicBezTo>
                    <a:cubicBezTo>
                      <a:pt x="819" y="2452"/>
                      <a:pt x="855" y="2318"/>
                      <a:pt x="891" y="2161"/>
                    </a:cubicBezTo>
                    <a:cubicBezTo>
                      <a:pt x="927" y="2004"/>
                      <a:pt x="946" y="1834"/>
                      <a:pt x="973" y="1666"/>
                    </a:cubicBezTo>
                    <a:cubicBezTo>
                      <a:pt x="1000" y="1498"/>
                      <a:pt x="1034" y="1312"/>
                      <a:pt x="1056" y="1154"/>
                    </a:cubicBezTo>
                    <a:cubicBezTo>
                      <a:pt x="1078" y="996"/>
                      <a:pt x="1091" y="832"/>
                      <a:pt x="1105" y="717"/>
                    </a:cubicBezTo>
                    <a:cubicBezTo>
                      <a:pt x="1119" y="602"/>
                      <a:pt x="1127" y="547"/>
                      <a:pt x="1138" y="462"/>
                    </a:cubicBezTo>
                    <a:cubicBezTo>
                      <a:pt x="1149" y="377"/>
                      <a:pt x="1157" y="275"/>
                      <a:pt x="1171" y="206"/>
                    </a:cubicBezTo>
                    <a:cubicBezTo>
                      <a:pt x="1185" y="137"/>
                      <a:pt x="1201" y="83"/>
                      <a:pt x="1220" y="49"/>
                    </a:cubicBezTo>
                    <a:cubicBezTo>
                      <a:pt x="1239" y="15"/>
                      <a:pt x="1262" y="7"/>
                      <a:pt x="1286" y="0"/>
                    </a:cubicBezTo>
                  </a:path>
                </a:pathLst>
              </a:custGeom>
              <a:solidFill>
                <a:srgbClr val="00B050"/>
              </a:solidFill>
              <a:ln w="34925">
                <a:solidFill>
                  <a:srgbClr val="00B05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buFontTx/>
                  <a:buNone/>
                  <a:defRPr/>
                </a:pPr>
                <a:endParaRPr lang="en-US">
                  <a:latin typeface="+mn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tru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啁啾脉冲放大</a:t>
            </a:r>
            <a:endParaRPr lang="en-US" altLang="zh-CN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 rotWithShape="true"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t="11438" b="6225"/>
          <a:stretch>
            <a:fillRect/>
          </a:stretch>
        </p:blipFill>
        <p:spPr>
          <a:xfrm>
            <a:off x="0" y="1309370"/>
            <a:ext cx="12192635" cy="5544820"/>
          </a:xfrm>
          <a:prstGeom prst="rect">
            <a:avLst/>
          </a:prstGeom>
        </p:spPr>
      </p:pic>
      <p:sp>
        <p:nvSpPr>
          <p:cNvPr id="4" name="文本框 3"/>
          <p:cNvSpPr txBox="true"/>
          <p:nvPr/>
        </p:nvSpPr>
        <p:spPr>
          <a:xfrm>
            <a:off x="101600" y="941070"/>
            <a:ext cx="40455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啁啾脉冲放大</a:t>
            </a:r>
            <a:r>
              <a:rPr lang="x-none" altLang="zh-CN"/>
              <a:t>CPA</a:t>
            </a:r>
            <a:r>
              <a:rPr lang="zh-CN" altLang="en-US"/>
              <a:t>：展宽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→</a:t>
            </a:r>
            <a:r>
              <a:rPr lang="zh-CN" altLang="en-US"/>
              <a:t>放大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→</a:t>
            </a:r>
            <a:r>
              <a:rPr lang="zh-CN" altLang="en-US"/>
              <a:t>压缩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9537065" y="941070"/>
            <a:ext cx="2547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x-none" altLang="zh-CN"/>
              <a:t>2018</a:t>
            </a:r>
            <a:r>
              <a:rPr lang="zh-CN" altLang="x-none"/>
              <a:t>年诺贝尔物理学奖</a:t>
            </a:r>
            <a:endParaRPr lang="zh-CN" alt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啁啾脉冲激光：</a:t>
            </a:r>
            <a:r>
              <a:rPr lang="zh-CN" altLang="en-US"/>
              <a:t>啁啾从时域还是频</a:t>
            </a:r>
            <a:r>
              <a:rPr lang="zh-CN" altLang="en-US">
                <a:sym typeface="+mn-ea"/>
              </a:rPr>
              <a:t>域引入？</a:t>
            </a:r>
            <a:endParaRPr lang="en-US" altLang="zh-CN"/>
          </a:p>
        </p:txBody>
      </p:sp>
      <p:pic>
        <p:nvPicPr>
          <p:cNvPr id="2" name="图片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30" y="1257935"/>
            <a:ext cx="11407775" cy="4559300"/>
          </a:xfrm>
          <a:prstGeom prst="rect">
            <a:avLst/>
          </a:prstGeom>
        </p:spPr>
      </p:pic>
      <p:sp>
        <p:nvSpPr>
          <p:cNvPr id="4" name="文本框 3"/>
          <p:cNvSpPr txBox="true"/>
          <p:nvPr/>
        </p:nvSpPr>
        <p:spPr>
          <a:xfrm>
            <a:off x="4404360" y="6106795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课后思考题：你同意谁的看法？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92208" y="1120400"/>
            <a:ext cx="7094377" cy="3301734"/>
            <a:chOff x="905435" y="1153738"/>
            <a:chExt cx="7094377" cy="3301734"/>
          </a:xfrm>
        </p:grpSpPr>
        <p:pic>
          <p:nvPicPr>
            <p:cNvPr id="5" name="图片 4"/>
            <p:cNvPicPr>
              <a:picLocks noChangeAspect="true"/>
            </p:cNvPicPr>
            <p:nvPr/>
          </p:nvPicPr>
          <p:blipFill rotWithShape="true">
            <a:blip r:embed="rId1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 l="12916"/>
            <a:stretch>
              <a:fillRect/>
            </a:stretch>
          </p:blipFill>
          <p:spPr>
            <a:xfrm>
              <a:off x="905435" y="1846729"/>
              <a:ext cx="7094377" cy="255494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true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tretch>
              <a:fillRect/>
            </a:stretch>
          </p:blipFill>
          <p:spPr>
            <a:xfrm rot="20799838">
              <a:off x="1903352" y="3754367"/>
              <a:ext cx="537679" cy="34565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tretch>
              <a:fillRect/>
            </a:stretch>
          </p:blipFill>
          <p:spPr>
            <a:xfrm rot="1383100">
              <a:off x="2744473" y="1153738"/>
              <a:ext cx="433253" cy="1969883"/>
            </a:xfrm>
            <a:prstGeom prst="rect">
              <a:avLst/>
            </a:prstGeom>
          </p:spPr>
        </p:pic>
        <p:sp>
          <p:nvSpPr>
            <p:cNvPr id="8" name="矩形 33"/>
            <p:cNvSpPr>
              <a:spLocks noChangeArrowheads="true"/>
            </p:cNvSpPr>
            <p:nvPr/>
          </p:nvSpPr>
          <p:spPr bwMode="auto">
            <a:xfrm>
              <a:off x="905435" y="2978100"/>
              <a:ext cx="11654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泵浦激光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33"/>
            <p:cNvSpPr>
              <a:spLocks noChangeArrowheads="true"/>
            </p:cNvSpPr>
            <p:nvPr/>
          </p:nvSpPr>
          <p:spPr bwMode="auto">
            <a:xfrm>
              <a:off x="1589485" y="4086140"/>
              <a:ext cx="1165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种子激光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33"/>
            <p:cNvSpPr>
              <a:spLocks noChangeArrowheads="true"/>
            </p:cNvSpPr>
            <p:nvPr/>
          </p:nvSpPr>
          <p:spPr bwMode="auto">
            <a:xfrm>
              <a:off x="1870737" y="1521563"/>
              <a:ext cx="1165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输出激光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33"/>
            <p:cNvSpPr>
              <a:spLocks noChangeArrowheads="true"/>
            </p:cNvSpPr>
            <p:nvPr/>
          </p:nvSpPr>
          <p:spPr bwMode="auto">
            <a:xfrm>
              <a:off x="4613833" y="2199841"/>
              <a:ext cx="1492695" cy="645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放大晶体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掺钛蓝宝石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33"/>
          <p:cNvSpPr>
            <a:spLocks noChangeArrowheads="true"/>
          </p:cNvSpPr>
          <p:nvPr/>
        </p:nvSpPr>
        <p:spPr bwMode="auto">
          <a:xfrm>
            <a:off x="3747327" y="4368331"/>
            <a:ext cx="3866626" cy="646331"/>
          </a:xfrm>
          <a:prstGeom prst="rect">
            <a:avLst/>
          </a:prstGeom>
          <a:solidFill>
            <a:srgbClr val="0071C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限制短脉冲激光放大：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晶体无法承受巨大瞬时光场强度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610811" y="5116408"/>
            <a:ext cx="2003142" cy="14124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8083596" y="3747536"/>
            <a:ext cx="3418791" cy="2860128"/>
            <a:chOff x="8738916" y="3747536"/>
            <a:chExt cx="3418791" cy="2860128"/>
          </a:xfrm>
        </p:grpSpPr>
        <p:pic>
          <p:nvPicPr>
            <p:cNvPr id="15" name="图片 14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0296" y="4336947"/>
              <a:ext cx="2412476" cy="11592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true"/>
            </p:cNvPicPr>
            <p:nvPr/>
          </p:nvPicPr>
          <p:blipFill rotWithShape="true">
            <a:blip r:embed="rId6" cstate="print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 t="31555"/>
            <a:stretch>
              <a:fillRect/>
            </a:stretch>
          </p:blipFill>
          <p:spPr>
            <a:xfrm>
              <a:off x="8760296" y="5509536"/>
              <a:ext cx="2412476" cy="109812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738916" y="3747536"/>
              <a:ext cx="341879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Mourou said, when he was riding a ski lift. As he saw the chairs on the lift spread and bunch, he realized he could do the same with the laser pulses.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965" y="967105"/>
            <a:ext cx="8942070" cy="58451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890" y="952500"/>
            <a:ext cx="7856855" cy="5842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sp>
        <p:nvSpPr>
          <p:cNvPr id="10" name="Text Box 33"/>
          <p:cNvSpPr txBox="true">
            <a:spLocks noChangeArrowheads="true"/>
          </p:cNvSpPr>
          <p:nvPr/>
        </p:nvSpPr>
        <p:spPr bwMode="auto">
          <a:xfrm>
            <a:off x="98403" y="4360101"/>
            <a:ext cx="4151857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啁啾脉冲放大：先将脉冲展宽，再放大，最后重新压缩成短脉冲。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Text Box 34"/>
          <p:cNvSpPr txBox="true">
            <a:spLocks noChangeArrowheads="true"/>
          </p:cNvSpPr>
          <p:nvPr/>
        </p:nvSpPr>
        <p:spPr bwMode="auto">
          <a:xfrm>
            <a:off x="458788" y="6040372"/>
            <a:ext cx="612298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将脉冲展宽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10000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倍，放大，再压缩！</a:t>
            </a:r>
            <a:endParaRPr lang="en-US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Text Box 35"/>
          <p:cNvSpPr txBox="true">
            <a:spLocks noChangeArrowheads="true"/>
          </p:cNvSpPr>
          <p:nvPr/>
        </p:nvSpPr>
        <p:spPr bwMode="auto">
          <a:xfrm>
            <a:off x="5301615" y="2393315"/>
            <a:ext cx="26193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fr-FR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Mourou</a:t>
            </a:r>
            <a:r>
              <a:rPr lang="zh-CN" altLang="fr-FR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等人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1983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Box 59"/>
          <p:cNvSpPr txBox="true">
            <a:spLocks noChangeArrowheads="true"/>
          </p:cNvSpPr>
          <p:nvPr/>
        </p:nvSpPr>
        <p:spPr bwMode="auto">
          <a:xfrm>
            <a:off x="3167063" y="1721578"/>
            <a:ext cx="40259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啁啾脉冲放大是一项划时代的进展</a:t>
            </a:r>
            <a:endParaRPr lang="en-US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Line 60"/>
          <p:cNvSpPr>
            <a:spLocks noChangeShapeType="true"/>
          </p:cNvSpPr>
          <p:nvPr/>
        </p:nvSpPr>
        <p:spPr bwMode="auto">
          <a:xfrm>
            <a:off x="738188" y="1635853"/>
            <a:ext cx="7948612" cy="4725988"/>
          </a:xfrm>
          <a:prstGeom prst="line">
            <a:avLst/>
          </a:prstGeom>
          <a:noFill/>
          <a:ln w="38100">
            <a:solidFill>
              <a:schemeClr val="tx1">
                <a:lumMod val="8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61"/>
          <p:cNvSpPr/>
          <p:nvPr/>
        </p:nvSpPr>
        <p:spPr bwMode="auto">
          <a:xfrm>
            <a:off x="7970838" y="1913666"/>
            <a:ext cx="347662" cy="4652962"/>
          </a:xfrm>
          <a:custGeom>
            <a:avLst/>
            <a:gdLst>
              <a:gd name="T0" fmla="*/ 0 w 960"/>
              <a:gd name="T1" fmla="*/ 2147483646 h 1344"/>
              <a:gd name="T2" fmla="*/ 2147483646 w 960"/>
              <a:gd name="T3" fmla="*/ 2147483646 h 1344"/>
              <a:gd name="T4" fmla="*/ 2147483646 w 960"/>
              <a:gd name="T5" fmla="*/ 0 h 1344"/>
              <a:gd name="T6" fmla="*/ 2147483646 w 960"/>
              <a:gd name="T7" fmla="*/ 2147483646 h 1344"/>
              <a:gd name="T8" fmla="*/ 2147483646 w 960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gradFill rotWithShape="false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5400000" scaled="true"/>
          </a:gradFill>
          <a:ln w="2857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 Box 62"/>
          <p:cNvSpPr txBox="true">
            <a:spLocks noChangeArrowheads="true"/>
          </p:cNvSpPr>
          <p:nvPr/>
        </p:nvSpPr>
        <p:spPr bwMode="auto">
          <a:xfrm>
            <a:off x="6238030" y="5237472"/>
            <a:ext cx="1198880" cy="337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脉冲压缩器</a:t>
            </a:r>
            <a:endParaRPr lang="zh-CN" altLang="en-US" sz="1600" b="1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Line 63"/>
          <p:cNvSpPr>
            <a:spLocks noChangeShapeType="true"/>
          </p:cNvSpPr>
          <p:nvPr/>
        </p:nvSpPr>
        <p:spPr bwMode="auto">
          <a:xfrm>
            <a:off x="7970838" y="6636478"/>
            <a:ext cx="34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 Box 64"/>
          <p:cNvSpPr txBox="true">
            <a:spLocks noChangeArrowheads="true"/>
          </p:cNvSpPr>
          <p:nvPr/>
        </p:nvSpPr>
        <p:spPr bwMode="auto">
          <a:xfrm>
            <a:off x="8248650" y="6452328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en-US" sz="1800" i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65"/>
          <p:cNvSpPr/>
          <p:nvPr/>
        </p:nvSpPr>
        <p:spPr bwMode="auto">
          <a:xfrm>
            <a:off x="4498975" y="3650391"/>
            <a:ext cx="2638425" cy="1111250"/>
          </a:xfrm>
          <a:custGeom>
            <a:avLst/>
            <a:gdLst>
              <a:gd name="T0" fmla="*/ 0 w 960"/>
              <a:gd name="T1" fmla="*/ 2147483646 h 1344"/>
              <a:gd name="T2" fmla="*/ 2147483646 w 960"/>
              <a:gd name="T3" fmla="*/ 2147483646 h 1344"/>
              <a:gd name="T4" fmla="*/ 2147483646 w 960"/>
              <a:gd name="T5" fmla="*/ 0 h 1344"/>
              <a:gd name="T6" fmla="*/ 2147483646 w 960"/>
              <a:gd name="T7" fmla="*/ 2147483646 h 1344"/>
              <a:gd name="T8" fmla="*/ 2147483646 w 960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gradFill rotWithShape="false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true"/>
          </a:gradFill>
          <a:ln w="2857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Line 66"/>
          <p:cNvSpPr>
            <a:spLocks noChangeShapeType="true"/>
          </p:cNvSpPr>
          <p:nvPr/>
        </p:nvSpPr>
        <p:spPr bwMode="auto">
          <a:xfrm>
            <a:off x="4498975" y="4899753"/>
            <a:ext cx="2570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 Box 67"/>
          <p:cNvSpPr txBox="true">
            <a:spLocks noChangeArrowheads="true"/>
          </p:cNvSpPr>
          <p:nvPr/>
        </p:nvSpPr>
        <p:spPr bwMode="auto">
          <a:xfrm>
            <a:off x="6999288" y="4704491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en-US" sz="1800" i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 Box 68"/>
          <p:cNvSpPr txBox="true">
            <a:spLocks noChangeArrowheads="true"/>
          </p:cNvSpPr>
          <p:nvPr/>
        </p:nvSpPr>
        <p:spPr bwMode="auto">
          <a:xfrm>
            <a:off x="3846354" y="3628166"/>
            <a:ext cx="1198880" cy="337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固态放大器</a:t>
            </a:r>
            <a:endParaRPr lang="zh-CN" altLang="en-US" sz="1600" b="1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Freeform 69"/>
          <p:cNvSpPr/>
          <p:nvPr/>
        </p:nvSpPr>
        <p:spPr bwMode="auto">
          <a:xfrm>
            <a:off x="2554288" y="3094766"/>
            <a:ext cx="2638425" cy="139700"/>
          </a:xfrm>
          <a:custGeom>
            <a:avLst/>
            <a:gdLst>
              <a:gd name="T0" fmla="*/ 0 w 960"/>
              <a:gd name="T1" fmla="*/ 2147483646 h 1344"/>
              <a:gd name="T2" fmla="*/ 2147483646 w 960"/>
              <a:gd name="T3" fmla="*/ 2147483646 h 1344"/>
              <a:gd name="T4" fmla="*/ 2147483646 w 960"/>
              <a:gd name="T5" fmla="*/ 0 h 1344"/>
              <a:gd name="T6" fmla="*/ 2147483646 w 960"/>
              <a:gd name="T7" fmla="*/ 2147483646 h 1344"/>
              <a:gd name="T8" fmla="*/ 2147483646 w 960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gradFill rotWithShape="false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true"/>
          </a:gradFill>
          <a:ln w="2857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Line 70"/>
          <p:cNvSpPr>
            <a:spLocks noChangeShapeType="true"/>
          </p:cNvSpPr>
          <p:nvPr/>
        </p:nvSpPr>
        <p:spPr bwMode="auto">
          <a:xfrm>
            <a:off x="2554288" y="3372578"/>
            <a:ext cx="2570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 Box 71"/>
          <p:cNvSpPr txBox="true">
            <a:spLocks noChangeArrowheads="true"/>
          </p:cNvSpPr>
          <p:nvPr/>
        </p:nvSpPr>
        <p:spPr bwMode="auto">
          <a:xfrm>
            <a:off x="5054600" y="3177316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en-US" sz="1800" i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 Box 72"/>
          <p:cNvSpPr txBox="true">
            <a:spLocks noChangeArrowheads="true"/>
          </p:cNvSpPr>
          <p:nvPr/>
        </p:nvSpPr>
        <p:spPr bwMode="auto">
          <a:xfrm>
            <a:off x="1981200" y="2594703"/>
            <a:ext cx="1198880" cy="337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色散延迟线</a:t>
            </a:r>
            <a:endParaRPr lang="zh-CN" altLang="en-US" sz="1600" b="1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Line 73"/>
          <p:cNvSpPr>
            <a:spLocks noChangeShapeType="true"/>
          </p:cNvSpPr>
          <p:nvPr/>
        </p:nvSpPr>
        <p:spPr bwMode="auto">
          <a:xfrm>
            <a:off x="887413" y="1775553"/>
            <a:ext cx="763587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Freeform 74"/>
          <p:cNvSpPr/>
          <p:nvPr/>
        </p:nvSpPr>
        <p:spPr bwMode="auto">
          <a:xfrm>
            <a:off x="1581150" y="1845403"/>
            <a:ext cx="139700" cy="623888"/>
          </a:xfrm>
          <a:custGeom>
            <a:avLst/>
            <a:gdLst>
              <a:gd name="T0" fmla="*/ 0 w 960"/>
              <a:gd name="T1" fmla="*/ 2147483646 h 1344"/>
              <a:gd name="T2" fmla="*/ 2147483646 w 960"/>
              <a:gd name="T3" fmla="*/ 2147483646 h 1344"/>
              <a:gd name="T4" fmla="*/ 2147483646 w 960"/>
              <a:gd name="T5" fmla="*/ 0 h 1344"/>
              <a:gd name="T6" fmla="*/ 2147483646 w 960"/>
              <a:gd name="T7" fmla="*/ 2147483646 h 1344"/>
              <a:gd name="T8" fmla="*/ 2147483646 w 960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344">
                <a:moveTo>
                  <a:pt x="0" y="1344"/>
                </a:moveTo>
                <a:cubicBezTo>
                  <a:pt x="56" y="1263"/>
                  <a:pt x="112" y="1183"/>
                  <a:pt x="192" y="960"/>
                </a:cubicBezTo>
                <a:cubicBezTo>
                  <a:pt x="271" y="736"/>
                  <a:pt x="384" y="0"/>
                  <a:pt x="480" y="0"/>
                </a:cubicBezTo>
                <a:cubicBezTo>
                  <a:pt x="576" y="0"/>
                  <a:pt x="688" y="736"/>
                  <a:pt x="768" y="960"/>
                </a:cubicBezTo>
                <a:cubicBezTo>
                  <a:pt x="847" y="1183"/>
                  <a:pt x="903" y="1263"/>
                  <a:pt x="960" y="1344"/>
                </a:cubicBezTo>
              </a:path>
            </a:pathLst>
          </a:custGeom>
          <a:gradFill rotWithShape="false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5400000" scaled="true"/>
          </a:gradFill>
          <a:ln w="2857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Line 75"/>
          <p:cNvSpPr>
            <a:spLocks noChangeShapeType="true"/>
          </p:cNvSpPr>
          <p:nvPr/>
        </p:nvSpPr>
        <p:spPr bwMode="auto">
          <a:xfrm>
            <a:off x="1512888" y="2539141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 Box 76"/>
          <p:cNvSpPr txBox="true">
            <a:spLocks noChangeArrowheads="true"/>
          </p:cNvSpPr>
          <p:nvPr/>
        </p:nvSpPr>
        <p:spPr bwMode="auto">
          <a:xfrm>
            <a:off x="1785938" y="2343878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en-US" sz="1800" i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 Box 77"/>
          <p:cNvSpPr txBox="true">
            <a:spLocks noChangeArrowheads="true"/>
          </p:cNvSpPr>
          <p:nvPr/>
        </p:nvSpPr>
        <p:spPr bwMode="auto">
          <a:xfrm>
            <a:off x="406400" y="1340137"/>
            <a:ext cx="1054100" cy="583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短脉冲振荡器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拉长再压缩超短脉冲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 Box 36"/>
              <p:cNvSpPr txBox="true">
                <a:spLocks noChangeArrowheads="true"/>
              </p:cNvSpPr>
              <p:nvPr/>
            </p:nvSpPr>
            <p:spPr bwMode="auto">
              <a:xfrm>
                <a:off x="628650" y="4378960"/>
                <a:ext cx="8759190" cy="1322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marL="342900" indent="-342900" eaLnBrk="1" hangingPunct="1">
                  <a:spcBef>
                    <a:spcPct val="50000"/>
                  </a:spcBef>
                  <a:buClr>
                    <a:srgbClr val="4472C4"/>
                  </a:buClr>
                  <a:buFont typeface="Wingdings" panose="05000000000000000000" charset="0"/>
                  <a:buChar char="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与脉冲整形中的无色散脉冲展宽器（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𝑑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）构型一致。</a:t>
                </a:r>
                <a:endPara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Clr>
                    <a:srgbClr val="4472C4"/>
                  </a:buClr>
                  <a:buFont typeface="Wingdings" panose="05000000000000000000" charset="0"/>
                  <a:buChar char="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𝑑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时，即为有色散的脉冲展宽器，可以将飞秒脉冲展宽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10000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倍！</a:t>
                </a:r>
                <a:endPara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Clr>
                    <a:srgbClr val="4472C4"/>
                  </a:buClr>
                  <a:buFont typeface="Wingdings" panose="05000000000000000000" charset="0"/>
                  <a:buChar char=""/>
                </a:pP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𝑑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变号时，是前者的严格共轭，可以压缩脉冲。</a:t>
                </a:r>
                <a:endParaRPr lang="en-US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51" name="Text Box 36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 bwMode="auto">
              <a:xfrm>
                <a:off x="628650" y="4378960"/>
                <a:ext cx="8759190" cy="1322070"/>
              </a:xfrm>
              <a:prstGeom prst="rect">
                <a:avLst/>
              </a:prstGeom>
              <a:blipFill rotWithShape="true">
                <a:blip r:embed="rId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37"/>
          <p:cNvSpPr txBox="true">
            <a:spLocks noChangeArrowheads="true"/>
          </p:cNvSpPr>
          <p:nvPr/>
        </p:nvSpPr>
        <p:spPr bwMode="auto">
          <a:xfrm>
            <a:off x="628454" y="1530964"/>
            <a:ext cx="233838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脉冲展宽器：</a:t>
            </a:r>
            <a:endParaRPr lang="zh-CN" altLang="en-US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00200" y="2037715"/>
            <a:ext cx="5970905" cy="2245995"/>
            <a:chOff x="2520" y="3209"/>
            <a:chExt cx="9403" cy="3537"/>
          </a:xfrm>
        </p:grpSpPr>
        <p:sp>
          <p:nvSpPr>
            <p:cNvPr id="33" name="Line 23"/>
            <p:cNvSpPr>
              <a:spLocks noChangeAspect="true" noChangeShapeType="true"/>
            </p:cNvSpPr>
            <p:nvPr/>
          </p:nvSpPr>
          <p:spPr bwMode="auto">
            <a:xfrm rot="2700000" flipH="true">
              <a:off x="8837" y="4198"/>
              <a:ext cx="19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AutoShape 34"/>
            <p:cNvSpPr>
              <a:spLocks noChangeArrowheads="true"/>
            </p:cNvSpPr>
            <p:nvPr/>
          </p:nvSpPr>
          <p:spPr bwMode="auto">
            <a:xfrm rot="5400000">
              <a:off x="6470" y="3546"/>
              <a:ext cx="1623" cy="2698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AutoShape 14"/>
            <p:cNvSpPr>
              <a:spLocks noChangeAspect="true" noChangeArrowheads="true"/>
            </p:cNvSpPr>
            <p:nvPr/>
          </p:nvSpPr>
          <p:spPr bwMode="auto">
            <a:xfrm rot="16200000">
              <a:off x="4580" y="3928"/>
              <a:ext cx="843" cy="1915"/>
            </a:xfrm>
            <a:prstGeom prst="triangle">
              <a:avLst>
                <a:gd name="adj" fmla="val 50000"/>
              </a:avLst>
            </a:prstGeom>
            <a:gradFill rotWithShape="false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AutoShape 15"/>
            <p:cNvSpPr>
              <a:spLocks noChangeAspect="true" noChangeArrowheads="true"/>
            </p:cNvSpPr>
            <p:nvPr/>
          </p:nvSpPr>
          <p:spPr bwMode="auto">
            <a:xfrm rot="5400000" flipH="true">
              <a:off x="8772" y="3963"/>
              <a:ext cx="1620" cy="1873"/>
            </a:xfrm>
            <a:prstGeom prst="triangle">
              <a:avLst>
                <a:gd name="adj" fmla="val 50000"/>
              </a:avLst>
            </a:prstGeom>
            <a:gradFill rotWithShape="false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Oval 16"/>
            <p:cNvSpPr>
              <a:spLocks noChangeAspect="true" noChangeArrowheads="true"/>
            </p:cNvSpPr>
            <p:nvPr/>
          </p:nvSpPr>
          <p:spPr bwMode="auto">
            <a:xfrm flipH="true">
              <a:off x="8517" y="3688"/>
              <a:ext cx="270" cy="243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Oval 17"/>
            <p:cNvSpPr>
              <a:spLocks noChangeAspect="true" noChangeArrowheads="true"/>
            </p:cNvSpPr>
            <p:nvPr/>
          </p:nvSpPr>
          <p:spPr bwMode="auto">
            <a:xfrm>
              <a:off x="5845" y="3688"/>
              <a:ext cx="270" cy="243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Rectangle 18"/>
            <p:cNvSpPr>
              <a:spLocks noChangeAspect="true" noChangeArrowheads="true"/>
            </p:cNvSpPr>
            <p:nvPr/>
          </p:nvSpPr>
          <p:spPr bwMode="auto">
            <a:xfrm rot="18900000">
              <a:off x="3815" y="4341"/>
              <a:ext cx="270" cy="133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Line 19"/>
            <p:cNvSpPr>
              <a:spLocks noChangeAspect="true" noChangeShapeType="true"/>
            </p:cNvSpPr>
            <p:nvPr/>
          </p:nvSpPr>
          <p:spPr bwMode="auto">
            <a:xfrm rot="18900000">
              <a:off x="4055" y="4276"/>
              <a:ext cx="0" cy="126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Line 20"/>
            <p:cNvSpPr>
              <a:spLocks noChangeAspect="true" noChangeShapeType="true"/>
            </p:cNvSpPr>
            <p:nvPr/>
          </p:nvSpPr>
          <p:spPr bwMode="auto">
            <a:xfrm rot="18900000">
              <a:off x="3747" y="4198"/>
              <a:ext cx="197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Rectangle 21"/>
            <p:cNvSpPr>
              <a:spLocks noChangeAspect="true" noChangeArrowheads="true"/>
            </p:cNvSpPr>
            <p:nvPr/>
          </p:nvSpPr>
          <p:spPr bwMode="auto">
            <a:xfrm rot="2700000" flipH="true">
              <a:off x="10425" y="4398"/>
              <a:ext cx="270" cy="13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Line 22"/>
            <p:cNvSpPr>
              <a:spLocks noChangeAspect="true" noChangeShapeType="true"/>
            </p:cNvSpPr>
            <p:nvPr/>
          </p:nvSpPr>
          <p:spPr bwMode="auto">
            <a:xfrm rot="2700000" flipH="true">
              <a:off x="10457" y="4333"/>
              <a:ext cx="0" cy="126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 Box 24"/>
                <p:cNvSpPr txBox="true">
                  <a:spLocks noChangeArrowheads="true"/>
                </p:cNvSpPr>
                <p:nvPr/>
              </p:nvSpPr>
              <p:spPr bwMode="auto">
                <a:xfrm>
                  <a:off x="4861" y="5409"/>
                  <a:ext cx="575" cy="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1pPr>
                  <a:lvl2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2pPr>
                  <a:lvl3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3pPr>
                  <a:lvl4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4pPr>
                  <a:lvl5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44" name="Text Box 24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 bwMode="auto">
                <a:xfrm>
                  <a:off x="4861" y="5409"/>
                  <a:ext cx="575" cy="628"/>
                </a:xfrm>
                <a:prstGeom prst="rect">
                  <a:avLst/>
                </a:prstGeom>
                <a:blipFill rotWithShape="true">
                  <a:blip r:embed="rId2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 Box 25"/>
                <p:cNvSpPr txBox="true">
                  <a:spLocks noChangeArrowheads="true"/>
                </p:cNvSpPr>
                <p:nvPr/>
              </p:nvSpPr>
              <p:spPr bwMode="auto">
                <a:xfrm>
                  <a:off x="5711" y="6037"/>
                  <a:ext cx="538" cy="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1pPr>
                  <a:lvl2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2pPr>
                  <a:lvl3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3pPr>
                  <a:lvl4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4pPr>
                  <a:lvl5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𝑓</m:t>
                        </m:r>
                      </m:oMath>
                    </m:oMathPara>
                  </a14:m>
                  <a:endParaRPr lang="en-US" altLang="en-US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45" name="Text Box 25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 bwMode="auto">
                <a:xfrm>
                  <a:off x="5711" y="6037"/>
                  <a:ext cx="538" cy="628"/>
                </a:xfrm>
                <a:prstGeom prst="rect">
                  <a:avLst/>
                </a:prstGeom>
                <a:blipFill rotWithShape="true">
                  <a:blip r:embed="rId3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30"/>
            <p:cNvSpPr txBox="true">
              <a:spLocks noChangeArrowheads="true"/>
            </p:cNvSpPr>
            <p:nvPr/>
          </p:nvSpPr>
          <p:spPr bwMode="auto">
            <a:xfrm>
              <a:off x="10835" y="4916"/>
              <a:ext cx="108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光栅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0" name="Text Box 31"/>
            <p:cNvSpPr txBox="true">
              <a:spLocks noChangeArrowheads="true"/>
            </p:cNvSpPr>
            <p:nvPr/>
          </p:nvSpPr>
          <p:spPr bwMode="auto">
            <a:xfrm>
              <a:off x="2520" y="4916"/>
              <a:ext cx="108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光栅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 Box 24"/>
                <p:cNvSpPr txBox="true">
                  <a:spLocks noChangeArrowheads="true"/>
                </p:cNvSpPr>
                <p:nvPr/>
              </p:nvSpPr>
              <p:spPr bwMode="auto">
                <a:xfrm>
                  <a:off x="9127" y="5409"/>
                  <a:ext cx="575" cy="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1pPr>
                  <a:lvl2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2pPr>
                  <a:lvl3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3pPr>
                  <a:lvl4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4pPr>
                  <a:lvl5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4" name="Text Box 24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 bwMode="auto">
                <a:xfrm>
                  <a:off x="9127" y="5409"/>
                  <a:ext cx="575" cy="628"/>
                </a:xfrm>
                <a:prstGeom prst="rect">
                  <a:avLst/>
                </a:prstGeom>
                <a:blipFill rotWithShape="true">
                  <a:blip r:embed="rId2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 Box 25"/>
                <p:cNvSpPr txBox="true">
                  <a:spLocks noChangeArrowheads="true"/>
                </p:cNvSpPr>
                <p:nvPr/>
              </p:nvSpPr>
              <p:spPr bwMode="auto">
                <a:xfrm>
                  <a:off x="8383" y="6118"/>
                  <a:ext cx="538" cy="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1pPr>
                  <a:lvl2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2pPr>
                  <a:lvl3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3pPr>
                  <a:lvl4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4pPr>
                  <a:lvl5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𝑓</m:t>
                        </m:r>
                      </m:oMath>
                    </m:oMathPara>
                  </a14:m>
                  <a:endParaRPr lang="en-US" altLang="en-US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5" name="Text Box 25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 bwMode="auto">
                <a:xfrm>
                  <a:off x="8383" y="6118"/>
                  <a:ext cx="538" cy="628"/>
                </a:xfrm>
                <a:prstGeom prst="rect">
                  <a:avLst/>
                </a:prstGeom>
                <a:blipFill rotWithShape="true">
                  <a:blip r:embed="rId3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 Box 25"/>
                <p:cNvSpPr txBox="true">
                  <a:spLocks noChangeArrowheads="true"/>
                </p:cNvSpPr>
                <p:nvPr/>
              </p:nvSpPr>
              <p:spPr bwMode="auto">
                <a:xfrm>
                  <a:off x="6918" y="5409"/>
                  <a:ext cx="729" cy="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1pPr>
                  <a:lvl2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2pPr>
                  <a:lvl3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3pPr>
                  <a:lvl4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4pPr>
                  <a:lvl5pPr eaLnBrk="0" hangingPunct="0"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>
                      <a:solidFill>
                        <a:schemeClr val="folHlink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𝑓</m:t>
                        </m:r>
                      </m:oMath>
                    </m:oMathPara>
                  </a14:m>
                  <a:endParaRPr lang="en-US" altLang="en-US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6" name="Text Box 25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 bwMode="auto">
                <a:xfrm>
                  <a:off x="6918" y="5409"/>
                  <a:ext cx="729" cy="628"/>
                </a:xfrm>
                <a:prstGeom prst="rect">
                  <a:avLst/>
                </a:prstGeom>
                <a:blipFill rotWithShape="true">
                  <a:blip r:embed="rId4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/>
              <a:t>脉冲展宽器实例</a:t>
            </a:r>
            <a:endParaRPr lang="zh-CN"/>
          </a:p>
        </p:txBody>
      </p:sp>
      <p:sp>
        <p:nvSpPr>
          <p:cNvPr id="10" name="Rectangle 6"/>
          <p:cNvSpPr>
            <a:spLocks noChangeArrowheads="true"/>
          </p:cNvSpPr>
          <p:nvPr/>
        </p:nvSpPr>
        <p:spPr bwMode="auto">
          <a:xfrm>
            <a:off x="490244" y="1078642"/>
            <a:ext cx="823277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6400800" algn="l"/>
              </a:tabLs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该脉冲展宽器将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 fs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的脉冲展宽为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 </a:t>
            </a:r>
            <a:r>
              <a:rPr lang="en-US" altLang="en-US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，展宽了</a:t>
            </a:r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30000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倍！</a:t>
            </a: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展宽器中不同波长的光线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追踪</a:t>
            </a:r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0370" y="2434590"/>
            <a:ext cx="6405880" cy="3796665"/>
            <a:chOff x="662" y="3834"/>
            <a:chExt cx="10088" cy="5979"/>
          </a:xfrm>
        </p:grpSpPr>
        <p:pic>
          <p:nvPicPr>
            <p:cNvPr id="13" name="Picture 5"/>
            <p:cNvPicPr>
              <a:picLocks noChangeAspect="true" noChangeArrowheads="true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3834"/>
              <a:ext cx="10089" cy="59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7"/>
            <p:cNvSpPr>
              <a:spLocks noChangeArrowheads="true"/>
            </p:cNvSpPr>
            <p:nvPr/>
          </p:nvSpPr>
          <p:spPr bwMode="auto">
            <a:xfrm>
              <a:off x="6114" y="7973"/>
              <a:ext cx="4637" cy="18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脉冲展宽器参数：</a:t>
              </a:r>
              <a:endParaRPr lang="en-US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输入脉宽：</a:t>
              </a:r>
              <a:r>
                <a:rPr lang="en-US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18 fs</a:t>
              </a:r>
              <a:endParaRPr lang="en-US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输出脉宽：</a:t>
              </a:r>
              <a:r>
                <a:rPr lang="en-US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600 </a:t>
              </a:r>
              <a:r>
                <a:rPr lang="en-US" altLang="en-US" sz="1400" dirty="0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ps</a:t>
              </a:r>
              <a:endParaRPr lang="en-US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通过带宽：</a:t>
              </a:r>
              <a:r>
                <a:rPr lang="en-US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&gt;105 nm</a:t>
              </a:r>
              <a:endParaRPr lang="en-US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rPr>
                <a:t>输出脉冲能量：</a:t>
              </a:r>
              <a:r>
                <a:rPr lang="en-US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~0.5 </a:t>
              </a:r>
              <a:r>
                <a:rPr lang="en-US" altLang="en-US" sz="1400" dirty="0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nJ</a:t>
              </a:r>
              <a:endParaRPr lang="en-US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85" y="2434590"/>
            <a:ext cx="5062220" cy="379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啁啾脉冲放大：构架</a:t>
            </a:r>
            <a:endParaRPr lang="zh-CN" altLang="en-US"/>
          </a:p>
        </p:txBody>
      </p:sp>
      <p:pic>
        <p:nvPicPr>
          <p:cNvPr id="9" name="Picture 1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5008" t="5405" r="4968" b="5087"/>
          <a:stretch>
            <a:fillRect/>
          </a:stretch>
        </p:blipFill>
        <p:spPr bwMode="auto">
          <a:xfrm>
            <a:off x="780415" y="1033780"/>
            <a:ext cx="8031480" cy="569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啁啾脉冲放大</a:t>
            </a:r>
            <a:r>
              <a:rPr lang="en-US" altLang="zh-CN"/>
              <a:t>vs</a:t>
            </a:r>
            <a:r>
              <a:rPr lang="zh-CN" altLang="en-US"/>
              <a:t>直接放大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1365" y="1221740"/>
            <a:ext cx="6860540" cy="4835525"/>
            <a:chOff x="1199" y="1924"/>
            <a:chExt cx="10804" cy="7615"/>
          </a:xfrm>
        </p:grpSpPr>
        <p:sp>
          <p:nvSpPr>
            <p:cNvPr id="12" name="Freeform 5"/>
            <p:cNvSpPr>
              <a:spLocks noChangeArrowheads="true"/>
            </p:cNvSpPr>
            <p:nvPr/>
          </p:nvSpPr>
          <p:spPr bwMode="auto">
            <a:xfrm>
              <a:off x="2948" y="3222"/>
              <a:ext cx="8763" cy="5103"/>
            </a:xfrm>
            <a:custGeom>
              <a:avLst/>
              <a:gdLst>
                <a:gd name="T0" fmla="*/ 4036 w 4089"/>
                <a:gd name="T1" fmla="*/ 0 h 2267"/>
                <a:gd name="T2" fmla="*/ 0 w 4089"/>
                <a:gd name="T3" fmla="*/ 1724 h 2267"/>
                <a:gd name="T4" fmla="*/ 0 w 4089"/>
                <a:gd name="T5" fmla="*/ 2266 h 2267"/>
                <a:gd name="T6" fmla="*/ 4088 w 4089"/>
                <a:gd name="T7" fmla="*/ 2266 h 2267"/>
                <a:gd name="T8" fmla="*/ 4088 w 4089"/>
                <a:gd name="T9" fmla="*/ 49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9" h="2267">
                  <a:moveTo>
                    <a:pt x="4036" y="0"/>
                  </a:moveTo>
                  <a:lnTo>
                    <a:pt x="0" y="1724"/>
                  </a:lnTo>
                  <a:lnTo>
                    <a:pt x="0" y="2266"/>
                  </a:lnTo>
                  <a:lnTo>
                    <a:pt x="4088" y="2266"/>
                  </a:lnTo>
                  <a:lnTo>
                    <a:pt x="4088" y="49"/>
                  </a:lnTo>
                </a:path>
              </a:pathLst>
            </a:custGeom>
            <a:gradFill rotWithShape="false">
              <a:gsLst>
                <a:gs pos="0">
                  <a:srgbClr val="FFFFFF"/>
                </a:gs>
                <a:gs pos="100000">
                  <a:srgbClr val="00B7A5"/>
                </a:gs>
              </a:gsLst>
              <a:lin ang="27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Freeform 6"/>
            <p:cNvSpPr>
              <a:spLocks noChangeArrowheads="true"/>
            </p:cNvSpPr>
            <p:nvPr/>
          </p:nvSpPr>
          <p:spPr bwMode="auto">
            <a:xfrm>
              <a:off x="2948" y="2112"/>
              <a:ext cx="8763" cy="4993"/>
            </a:xfrm>
            <a:custGeom>
              <a:avLst/>
              <a:gdLst>
                <a:gd name="T0" fmla="*/ 0 w 4089"/>
                <a:gd name="T1" fmla="*/ 2218 h 2219"/>
                <a:gd name="T2" fmla="*/ 0 w 4089"/>
                <a:gd name="T3" fmla="*/ 0 h 2219"/>
                <a:gd name="T4" fmla="*/ 4088 w 4089"/>
                <a:gd name="T5" fmla="*/ 0 h 2219"/>
                <a:gd name="T6" fmla="*/ 4088 w 4089"/>
                <a:gd name="T7" fmla="*/ 444 h 2219"/>
                <a:gd name="T8" fmla="*/ 0 w 4089"/>
                <a:gd name="T9" fmla="*/ 2218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9" h="2219">
                  <a:moveTo>
                    <a:pt x="0" y="2218"/>
                  </a:moveTo>
                  <a:lnTo>
                    <a:pt x="0" y="0"/>
                  </a:lnTo>
                  <a:lnTo>
                    <a:pt x="4088" y="0"/>
                  </a:lnTo>
                  <a:lnTo>
                    <a:pt x="4088" y="444"/>
                  </a:lnTo>
                  <a:lnTo>
                    <a:pt x="0" y="2218"/>
                  </a:lnTo>
                </a:path>
              </a:pathLst>
            </a:custGeom>
            <a:gradFill rotWithShape="false">
              <a:gsLst>
                <a:gs pos="0">
                  <a:srgbClr val="F95AB7"/>
                </a:gs>
                <a:gs pos="100000">
                  <a:srgbClr val="FEDEF1"/>
                </a:gs>
              </a:gsLst>
              <a:lin ang="27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" name="Group 547"/>
            <p:cNvGrpSpPr/>
            <p:nvPr/>
          </p:nvGrpSpPr>
          <p:grpSpPr bwMode="auto">
            <a:xfrm>
              <a:off x="2956" y="2109"/>
              <a:ext cx="8730" cy="6202"/>
              <a:chOff x="1239" y="1001"/>
              <a:chExt cx="3492" cy="2481"/>
            </a:xfrm>
          </p:grpSpPr>
          <p:sp>
            <p:nvSpPr>
              <p:cNvPr id="15" name="Line 540"/>
              <p:cNvSpPr>
                <a:spLocks noChangeShapeType="true"/>
              </p:cNvSpPr>
              <p:nvPr/>
            </p:nvSpPr>
            <p:spPr bwMode="auto">
              <a:xfrm>
                <a:off x="1239" y="3481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Line 541"/>
              <p:cNvSpPr>
                <a:spLocks noChangeShapeType="true"/>
              </p:cNvSpPr>
              <p:nvPr/>
            </p:nvSpPr>
            <p:spPr bwMode="auto">
              <a:xfrm>
                <a:off x="1239" y="3072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Line 542"/>
              <p:cNvSpPr>
                <a:spLocks noChangeShapeType="true"/>
              </p:cNvSpPr>
              <p:nvPr/>
            </p:nvSpPr>
            <p:spPr bwMode="auto">
              <a:xfrm>
                <a:off x="1239" y="2650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" name="Line 543"/>
              <p:cNvSpPr>
                <a:spLocks noChangeShapeType="true"/>
              </p:cNvSpPr>
              <p:nvPr/>
            </p:nvSpPr>
            <p:spPr bwMode="auto">
              <a:xfrm>
                <a:off x="1239" y="2241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" name="Line 544"/>
              <p:cNvSpPr>
                <a:spLocks noChangeShapeType="true"/>
              </p:cNvSpPr>
              <p:nvPr/>
            </p:nvSpPr>
            <p:spPr bwMode="auto">
              <a:xfrm>
                <a:off x="1239" y="1832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" name="Line 545"/>
              <p:cNvSpPr>
                <a:spLocks noChangeShapeType="true"/>
              </p:cNvSpPr>
              <p:nvPr/>
            </p:nvSpPr>
            <p:spPr bwMode="auto">
              <a:xfrm>
                <a:off x="1239" y="1410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" name="Line 546"/>
              <p:cNvSpPr>
                <a:spLocks noChangeShapeType="true"/>
              </p:cNvSpPr>
              <p:nvPr/>
            </p:nvSpPr>
            <p:spPr bwMode="auto">
              <a:xfrm>
                <a:off x="1239" y="1001"/>
                <a:ext cx="3492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2" name="Group 555"/>
            <p:cNvGrpSpPr/>
            <p:nvPr/>
          </p:nvGrpSpPr>
          <p:grpSpPr bwMode="auto">
            <a:xfrm>
              <a:off x="2956" y="2109"/>
              <a:ext cx="8732" cy="6200"/>
              <a:chOff x="1239" y="1001"/>
              <a:chExt cx="3493" cy="2480"/>
            </a:xfrm>
          </p:grpSpPr>
          <p:sp>
            <p:nvSpPr>
              <p:cNvPr id="23" name="Line 548"/>
              <p:cNvSpPr>
                <a:spLocks noChangeShapeType="true"/>
              </p:cNvSpPr>
              <p:nvPr/>
            </p:nvSpPr>
            <p:spPr bwMode="auto">
              <a:xfrm>
                <a:off x="1239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" name="Line 549"/>
              <p:cNvSpPr>
                <a:spLocks noChangeShapeType="true"/>
              </p:cNvSpPr>
              <p:nvPr/>
            </p:nvSpPr>
            <p:spPr bwMode="auto">
              <a:xfrm>
                <a:off x="1819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" name="Line 550"/>
              <p:cNvSpPr>
                <a:spLocks noChangeShapeType="true"/>
              </p:cNvSpPr>
              <p:nvPr/>
            </p:nvSpPr>
            <p:spPr bwMode="auto">
              <a:xfrm>
                <a:off x="2399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" name="Line 551"/>
              <p:cNvSpPr>
                <a:spLocks noChangeShapeType="true"/>
              </p:cNvSpPr>
              <p:nvPr/>
            </p:nvSpPr>
            <p:spPr bwMode="auto">
              <a:xfrm>
                <a:off x="2978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" name="Line 552"/>
              <p:cNvSpPr>
                <a:spLocks noChangeShapeType="true"/>
              </p:cNvSpPr>
              <p:nvPr/>
            </p:nvSpPr>
            <p:spPr bwMode="auto">
              <a:xfrm>
                <a:off x="3571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" name="Line 553"/>
              <p:cNvSpPr>
                <a:spLocks noChangeShapeType="true"/>
              </p:cNvSpPr>
              <p:nvPr/>
            </p:nvSpPr>
            <p:spPr bwMode="auto">
              <a:xfrm>
                <a:off x="4151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9" name="Line 554"/>
              <p:cNvSpPr>
                <a:spLocks noChangeShapeType="true"/>
              </p:cNvSpPr>
              <p:nvPr/>
            </p:nvSpPr>
            <p:spPr bwMode="auto">
              <a:xfrm>
                <a:off x="4731" y="1001"/>
                <a:ext cx="1" cy="24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30" name="Group 611"/>
            <p:cNvGrpSpPr/>
            <p:nvPr/>
          </p:nvGrpSpPr>
          <p:grpSpPr bwMode="auto">
            <a:xfrm>
              <a:off x="2956" y="2109"/>
              <a:ext cx="197" cy="6202"/>
              <a:chOff x="1239" y="1001"/>
              <a:chExt cx="79" cy="2481"/>
            </a:xfrm>
          </p:grpSpPr>
          <p:sp>
            <p:nvSpPr>
              <p:cNvPr id="31" name="Line 556"/>
              <p:cNvSpPr>
                <a:spLocks noChangeShapeType="true"/>
              </p:cNvSpPr>
              <p:nvPr/>
            </p:nvSpPr>
            <p:spPr bwMode="auto">
              <a:xfrm>
                <a:off x="1239" y="3481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2" name="Line 557"/>
              <p:cNvSpPr>
                <a:spLocks noChangeShapeType="true"/>
              </p:cNvSpPr>
              <p:nvPr/>
            </p:nvSpPr>
            <p:spPr bwMode="auto">
              <a:xfrm>
                <a:off x="1239" y="3072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3" name="Line 558"/>
              <p:cNvSpPr>
                <a:spLocks noChangeShapeType="true"/>
              </p:cNvSpPr>
              <p:nvPr/>
            </p:nvSpPr>
            <p:spPr bwMode="auto">
              <a:xfrm>
                <a:off x="1239" y="2650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" name="Line 559"/>
              <p:cNvSpPr>
                <a:spLocks noChangeShapeType="true"/>
              </p:cNvSpPr>
              <p:nvPr/>
            </p:nvSpPr>
            <p:spPr bwMode="auto">
              <a:xfrm>
                <a:off x="1239" y="2241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" name="Line 560"/>
              <p:cNvSpPr>
                <a:spLocks noChangeShapeType="true"/>
              </p:cNvSpPr>
              <p:nvPr/>
            </p:nvSpPr>
            <p:spPr bwMode="auto">
              <a:xfrm>
                <a:off x="1239" y="1832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6" name="Line 561"/>
              <p:cNvSpPr>
                <a:spLocks noChangeShapeType="true"/>
              </p:cNvSpPr>
              <p:nvPr/>
            </p:nvSpPr>
            <p:spPr bwMode="auto">
              <a:xfrm>
                <a:off x="1239" y="1410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7" name="Line 562"/>
              <p:cNvSpPr>
                <a:spLocks noChangeShapeType="true"/>
              </p:cNvSpPr>
              <p:nvPr/>
            </p:nvSpPr>
            <p:spPr bwMode="auto">
              <a:xfrm>
                <a:off x="1239" y="1001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8" name="Line 563"/>
              <p:cNvSpPr>
                <a:spLocks noChangeShapeType="true"/>
              </p:cNvSpPr>
              <p:nvPr/>
            </p:nvSpPr>
            <p:spPr bwMode="auto">
              <a:xfrm>
                <a:off x="1239" y="336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9" name="Line 564"/>
              <p:cNvSpPr>
                <a:spLocks noChangeShapeType="true"/>
              </p:cNvSpPr>
              <p:nvPr/>
            </p:nvSpPr>
            <p:spPr bwMode="auto">
              <a:xfrm>
                <a:off x="1239" y="328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0" name="Line 565"/>
              <p:cNvSpPr>
                <a:spLocks noChangeShapeType="true"/>
              </p:cNvSpPr>
              <p:nvPr/>
            </p:nvSpPr>
            <p:spPr bwMode="auto">
              <a:xfrm>
                <a:off x="1239" y="323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1" name="Line 566"/>
              <p:cNvSpPr>
                <a:spLocks noChangeShapeType="true"/>
              </p:cNvSpPr>
              <p:nvPr/>
            </p:nvSpPr>
            <p:spPr bwMode="auto">
              <a:xfrm>
                <a:off x="1239" y="319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2" name="Line 567"/>
              <p:cNvSpPr>
                <a:spLocks noChangeShapeType="true"/>
              </p:cNvSpPr>
              <p:nvPr/>
            </p:nvSpPr>
            <p:spPr bwMode="auto">
              <a:xfrm>
                <a:off x="1239" y="316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3" name="Line 568"/>
              <p:cNvSpPr>
                <a:spLocks noChangeShapeType="true"/>
              </p:cNvSpPr>
              <p:nvPr/>
            </p:nvSpPr>
            <p:spPr bwMode="auto">
              <a:xfrm>
                <a:off x="1239" y="3138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4" name="Line 569"/>
              <p:cNvSpPr>
                <a:spLocks noChangeShapeType="true"/>
              </p:cNvSpPr>
              <p:nvPr/>
            </p:nvSpPr>
            <p:spPr bwMode="auto">
              <a:xfrm>
                <a:off x="1239" y="311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5" name="Line 570"/>
              <p:cNvSpPr>
                <a:spLocks noChangeShapeType="true"/>
              </p:cNvSpPr>
              <p:nvPr/>
            </p:nvSpPr>
            <p:spPr bwMode="auto">
              <a:xfrm>
                <a:off x="1239" y="3085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6" name="Line 571"/>
              <p:cNvSpPr>
                <a:spLocks noChangeShapeType="true"/>
              </p:cNvSpPr>
              <p:nvPr/>
            </p:nvSpPr>
            <p:spPr bwMode="auto">
              <a:xfrm>
                <a:off x="1239" y="294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7" name="Line 572"/>
              <p:cNvSpPr>
                <a:spLocks noChangeShapeType="true"/>
              </p:cNvSpPr>
              <p:nvPr/>
            </p:nvSpPr>
            <p:spPr bwMode="auto">
              <a:xfrm>
                <a:off x="1239" y="287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8" name="Line 573"/>
              <p:cNvSpPr>
                <a:spLocks noChangeShapeType="true"/>
              </p:cNvSpPr>
              <p:nvPr/>
            </p:nvSpPr>
            <p:spPr bwMode="auto">
              <a:xfrm>
                <a:off x="1239" y="282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9" name="Line 574"/>
              <p:cNvSpPr>
                <a:spLocks noChangeShapeType="true"/>
              </p:cNvSpPr>
              <p:nvPr/>
            </p:nvSpPr>
            <p:spPr bwMode="auto">
              <a:xfrm>
                <a:off x="1239" y="278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0" name="Line 575"/>
              <p:cNvSpPr>
                <a:spLocks noChangeShapeType="true"/>
              </p:cNvSpPr>
              <p:nvPr/>
            </p:nvSpPr>
            <p:spPr bwMode="auto">
              <a:xfrm>
                <a:off x="1239" y="274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1" name="Line 576"/>
              <p:cNvSpPr>
                <a:spLocks noChangeShapeType="true"/>
              </p:cNvSpPr>
              <p:nvPr/>
            </p:nvSpPr>
            <p:spPr bwMode="auto">
              <a:xfrm>
                <a:off x="1239" y="271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2" name="Line 577"/>
              <p:cNvSpPr>
                <a:spLocks noChangeShapeType="true"/>
              </p:cNvSpPr>
              <p:nvPr/>
            </p:nvSpPr>
            <p:spPr bwMode="auto">
              <a:xfrm>
                <a:off x="1239" y="2689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3" name="Line 578"/>
              <p:cNvSpPr>
                <a:spLocks noChangeShapeType="true"/>
              </p:cNvSpPr>
              <p:nvPr/>
            </p:nvSpPr>
            <p:spPr bwMode="auto">
              <a:xfrm>
                <a:off x="1239" y="267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4" name="Line 579"/>
              <p:cNvSpPr>
                <a:spLocks noChangeShapeType="true"/>
              </p:cNvSpPr>
              <p:nvPr/>
            </p:nvSpPr>
            <p:spPr bwMode="auto">
              <a:xfrm>
                <a:off x="1239" y="253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5" name="Line 580"/>
              <p:cNvSpPr>
                <a:spLocks noChangeShapeType="true"/>
              </p:cNvSpPr>
              <p:nvPr/>
            </p:nvSpPr>
            <p:spPr bwMode="auto">
              <a:xfrm>
                <a:off x="1239" y="245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6" name="Line 581"/>
              <p:cNvSpPr>
                <a:spLocks noChangeShapeType="true"/>
              </p:cNvSpPr>
              <p:nvPr/>
            </p:nvSpPr>
            <p:spPr bwMode="auto">
              <a:xfrm>
                <a:off x="1239" y="241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7" name="Line 582"/>
              <p:cNvSpPr>
                <a:spLocks noChangeShapeType="true"/>
              </p:cNvSpPr>
              <p:nvPr/>
            </p:nvSpPr>
            <p:spPr bwMode="auto">
              <a:xfrm>
                <a:off x="1239" y="236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8" name="Line 583"/>
              <p:cNvSpPr>
                <a:spLocks noChangeShapeType="true"/>
              </p:cNvSpPr>
              <p:nvPr/>
            </p:nvSpPr>
            <p:spPr bwMode="auto">
              <a:xfrm>
                <a:off x="1239" y="233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9" name="Line 584"/>
              <p:cNvSpPr>
                <a:spLocks noChangeShapeType="true"/>
              </p:cNvSpPr>
              <p:nvPr/>
            </p:nvSpPr>
            <p:spPr bwMode="auto">
              <a:xfrm>
                <a:off x="1239" y="2307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0" name="Line 585"/>
              <p:cNvSpPr>
                <a:spLocks noChangeShapeType="true"/>
              </p:cNvSpPr>
              <p:nvPr/>
            </p:nvSpPr>
            <p:spPr bwMode="auto">
              <a:xfrm>
                <a:off x="1239" y="228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1" name="Line 586"/>
              <p:cNvSpPr>
                <a:spLocks noChangeShapeType="true"/>
              </p:cNvSpPr>
              <p:nvPr/>
            </p:nvSpPr>
            <p:spPr bwMode="auto">
              <a:xfrm>
                <a:off x="1239" y="225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2" name="Line 587"/>
              <p:cNvSpPr>
                <a:spLocks noChangeShapeType="true"/>
              </p:cNvSpPr>
              <p:nvPr/>
            </p:nvSpPr>
            <p:spPr bwMode="auto">
              <a:xfrm>
                <a:off x="1239" y="212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3" name="Line 588"/>
              <p:cNvSpPr>
                <a:spLocks noChangeShapeType="true"/>
              </p:cNvSpPr>
              <p:nvPr/>
            </p:nvSpPr>
            <p:spPr bwMode="auto">
              <a:xfrm>
                <a:off x="1239" y="204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4" name="Line 589"/>
              <p:cNvSpPr>
                <a:spLocks noChangeShapeType="true"/>
              </p:cNvSpPr>
              <p:nvPr/>
            </p:nvSpPr>
            <p:spPr bwMode="auto">
              <a:xfrm>
                <a:off x="1239" y="199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5" name="Line 590"/>
              <p:cNvSpPr>
                <a:spLocks noChangeShapeType="true"/>
              </p:cNvSpPr>
              <p:nvPr/>
            </p:nvSpPr>
            <p:spPr bwMode="auto">
              <a:xfrm>
                <a:off x="1239" y="195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6" name="Line 591"/>
              <p:cNvSpPr>
                <a:spLocks noChangeShapeType="true"/>
              </p:cNvSpPr>
              <p:nvPr/>
            </p:nvSpPr>
            <p:spPr bwMode="auto">
              <a:xfrm>
                <a:off x="1239" y="192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7" name="Line 592"/>
              <p:cNvSpPr>
                <a:spLocks noChangeShapeType="true"/>
              </p:cNvSpPr>
              <p:nvPr/>
            </p:nvSpPr>
            <p:spPr bwMode="auto">
              <a:xfrm>
                <a:off x="1239" y="1898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8" name="Line 593"/>
              <p:cNvSpPr>
                <a:spLocks noChangeShapeType="true"/>
              </p:cNvSpPr>
              <p:nvPr/>
            </p:nvSpPr>
            <p:spPr bwMode="auto">
              <a:xfrm>
                <a:off x="1239" y="187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9" name="Line 594"/>
              <p:cNvSpPr>
                <a:spLocks noChangeShapeType="true"/>
              </p:cNvSpPr>
              <p:nvPr/>
            </p:nvSpPr>
            <p:spPr bwMode="auto">
              <a:xfrm>
                <a:off x="1239" y="1845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0" name="Line 595"/>
              <p:cNvSpPr>
                <a:spLocks noChangeShapeType="true"/>
              </p:cNvSpPr>
              <p:nvPr/>
            </p:nvSpPr>
            <p:spPr bwMode="auto">
              <a:xfrm>
                <a:off x="1239" y="170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1" name="Line 596"/>
              <p:cNvSpPr>
                <a:spLocks noChangeShapeType="true"/>
              </p:cNvSpPr>
              <p:nvPr/>
            </p:nvSpPr>
            <p:spPr bwMode="auto">
              <a:xfrm>
                <a:off x="1239" y="163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2" name="Line 597"/>
              <p:cNvSpPr>
                <a:spLocks noChangeShapeType="true"/>
              </p:cNvSpPr>
              <p:nvPr/>
            </p:nvSpPr>
            <p:spPr bwMode="auto">
              <a:xfrm>
                <a:off x="1239" y="158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3" name="Line 598"/>
              <p:cNvSpPr>
                <a:spLocks noChangeShapeType="true"/>
              </p:cNvSpPr>
              <p:nvPr/>
            </p:nvSpPr>
            <p:spPr bwMode="auto">
              <a:xfrm>
                <a:off x="1239" y="154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4" name="Line 599"/>
              <p:cNvSpPr>
                <a:spLocks noChangeShapeType="true"/>
              </p:cNvSpPr>
              <p:nvPr/>
            </p:nvSpPr>
            <p:spPr bwMode="auto">
              <a:xfrm>
                <a:off x="1239" y="150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5" name="Line 600"/>
              <p:cNvSpPr>
                <a:spLocks noChangeShapeType="true"/>
              </p:cNvSpPr>
              <p:nvPr/>
            </p:nvSpPr>
            <p:spPr bwMode="auto">
              <a:xfrm>
                <a:off x="1239" y="147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6" name="Line 601"/>
              <p:cNvSpPr>
                <a:spLocks noChangeShapeType="true"/>
              </p:cNvSpPr>
              <p:nvPr/>
            </p:nvSpPr>
            <p:spPr bwMode="auto">
              <a:xfrm>
                <a:off x="1239" y="1449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7" name="Line 602"/>
              <p:cNvSpPr>
                <a:spLocks noChangeShapeType="true"/>
              </p:cNvSpPr>
              <p:nvPr/>
            </p:nvSpPr>
            <p:spPr bwMode="auto">
              <a:xfrm>
                <a:off x="1239" y="143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8" name="Line 603"/>
              <p:cNvSpPr>
                <a:spLocks noChangeShapeType="true"/>
              </p:cNvSpPr>
              <p:nvPr/>
            </p:nvSpPr>
            <p:spPr bwMode="auto">
              <a:xfrm>
                <a:off x="1239" y="129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9" name="Line 604"/>
              <p:cNvSpPr>
                <a:spLocks noChangeShapeType="true"/>
              </p:cNvSpPr>
              <p:nvPr/>
            </p:nvSpPr>
            <p:spPr bwMode="auto">
              <a:xfrm>
                <a:off x="1239" y="121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0" name="Line 605"/>
              <p:cNvSpPr>
                <a:spLocks noChangeShapeType="true"/>
              </p:cNvSpPr>
              <p:nvPr/>
            </p:nvSpPr>
            <p:spPr bwMode="auto">
              <a:xfrm>
                <a:off x="1239" y="117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1" name="Line 606"/>
              <p:cNvSpPr>
                <a:spLocks noChangeShapeType="true"/>
              </p:cNvSpPr>
              <p:nvPr/>
            </p:nvSpPr>
            <p:spPr bwMode="auto">
              <a:xfrm>
                <a:off x="1239" y="1119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2" name="Line 607"/>
              <p:cNvSpPr>
                <a:spLocks noChangeShapeType="true"/>
              </p:cNvSpPr>
              <p:nvPr/>
            </p:nvSpPr>
            <p:spPr bwMode="auto">
              <a:xfrm>
                <a:off x="1239" y="109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3" name="Line 608"/>
              <p:cNvSpPr>
                <a:spLocks noChangeShapeType="true"/>
              </p:cNvSpPr>
              <p:nvPr/>
            </p:nvSpPr>
            <p:spPr bwMode="auto">
              <a:xfrm>
                <a:off x="1239" y="1067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4" name="Line 609"/>
              <p:cNvSpPr>
                <a:spLocks noChangeShapeType="true"/>
              </p:cNvSpPr>
              <p:nvPr/>
            </p:nvSpPr>
            <p:spPr bwMode="auto">
              <a:xfrm>
                <a:off x="1239" y="104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5" name="Line 610"/>
              <p:cNvSpPr>
                <a:spLocks noChangeShapeType="true"/>
              </p:cNvSpPr>
              <p:nvPr/>
            </p:nvSpPr>
            <p:spPr bwMode="auto">
              <a:xfrm>
                <a:off x="1239" y="101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86" name="Group 667"/>
            <p:cNvGrpSpPr/>
            <p:nvPr/>
          </p:nvGrpSpPr>
          <p:grpSpPr bwMode="auto">
            <a:xfrm>
              <a:off x="11488" y="2109"/>
              <a:ext cx="198" cy="6202"/>
              <a:chOff x="4652" y="1001"/>
              <a:chExt cx="79" cy="2481"/>
            </a:xfrm>
          </p:grpSpPr>
          <p:sp>
            <p:nvSpPr>
              <p:cNvPr id="87" name="Line 612"/>
              <p:cNvSpPr>
                <a:spLocks noChangeShapeType="true"/>
              </p:cNvSpPr>
              <p:nvPr/>
            </p:nvSpPr>
            <p:spPr bwMode="auto">
              <a:xfrm flipH="true">
                <a:off x="4652" y="3481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8" name="Line 613"/>
              <p:cNvSpPr>
                <a:spLocks noChangeShapeType="true"/>
              </p:cNvSpPr>
              <p:nvPr/>
            </p:nvSpPr>
            <p:spPr bwMode="auto">
              <a:xfrm flipH="true">
                <a:off x="4652" y="3072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9" name="Line 614"/>
              <p:cNvSpPr>
                <a:spLocks noChangeShapeType="true"/>
              </p:cNvSpPr>
              <p:nvPr/>
            </p:nvSpPr>
            <p:spPr bwMode="auto">
              <a:xfrm flipH="true">
                <a:off x="4652" y="2650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0" name="Line 615"/>
              <p:cNvSpPr>
                <a:spLocks noChangeShapeType="true"/>
              </p:cNvSpPr>
              <p:nvPr/>
            </p:nvSpPr>
            <p:spPr bwMode="auto">
              <a:xfrm flipH="true">
                <a:off x="4652" y="2241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1" name="Line 616"/>
              <p:cNvSpPr>
                <a:spLocks noChangeShapeType="true"/>
              </p:cNvSpPr>
              <p:nvPr/>
            </p:nvSpPr>
            <p:spPr bwMode="auto">
              <a:xfrm flipH="true">
                <a:off x="4652" y="1832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2" name="Line 617"/>
              <p:cNvSpPr>
                <a:spLocks noChangeShapeType="true"/>
              </p:cNvSpPr>
              <p:nvPr/>
            </p:nvSpPr>
            <p:spPr bwMode="auto">
              <a:xfrm flipH="true">
                <a:off x="4652" y="1410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3" name="Line 618"/>
              <p:cNvSpPr>
                <a:spLocks noChangeShapeType="true"/>
              </p:cNvSpPr>
              <p:nvPr/>
            </p:nvSpPr>
            <p:spPr bwMode="auto">
              <a:xfrm flipH="true">
                <a:off x="4652" y="1001"/>
                <a:ext cx="79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4" name="Line 619"/>
              <p:cNvSpPr>
                <a:spLocks noChangeShapeType="true"/>
              </p:cNvSpPr>
              <p:nvPr/>
            </p:nvSpPr>
            <p:spPr bwMode="auto">
              <a:xfrm flipH="true">
                <a:off x="4691" y="336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5" name="Line 620"/>
              <p:cNvSpPr>
                <a:spLocks noChangeShapeType="true"/>
              </p:cNvSpPr>
              <p:nvPr/>
            </p:nvSpPr>
            <p:spPr bwMode="auto">
              <a:xfrm flipH="true">
                <a:off x="4691" y="328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6" name="Line 621"/>
              <p:cNvSpPr>
                <a:spLocks noChangeShapeType="true"/>
              </p:cNvSpPr>
              <p:nvPr/>
            </p:nvSpPr>
            <p:spPr bwMode="auto">
              <a:xfrm flipH="true">
                <a:off x="4691" y="323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7" name="Line 622"/>
              <p:cNvSpPr>
                <a:spLocks noChangeShapeType="true"/>
              </p:cNvSpPr>
              <p:nvPr/>
            </p:nvSpPr>
            <p:spPr bwMode="auto">
              <a:xfrm flipH="true">
                <a:off x="4691" y="319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8" name="Line 623"/>
              <p:cNvSpPr>
                <a:spLocks noChangeShapeType="true"/>
              </p:cNvSpPr>
              <p:nvPr/>
            </p:nvSpPr>
            <p:spPr bwMode="auto">
              <a:xfrm flipH="true">
                <a:off x="4691" y="316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9" name="Line 624"/>
              <p:cNvSpPr>
                <a:spLocks noChangeShapeType="true"/>
              </p:cNvSpPr>
              <p:nvPr/>
            </p:nvSpPr>
            <p:spPr bwMode="auto">
              <a:xfrm flipH="true">
                <a:off x="4691" y="3138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0" name="Line 625"/>
              <p:cNvSpPr>
                <a:spLocks noChangeShapeType="true"/>
              </p:cNvSpPr>
              <p:nvPr/>
            </p:nvSpPr>
            <p:spPr bwMode="auto">
              <a:xfrm flipH="true">
                <a:off x="4691" y="311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1" name="Line 626"/>
              <p:cNvSpPr>
                <a:spLocks noChangeShapeType="true"/>
              </p:cNvSpPr>
              <p:nvPr/>
            </p:nvSpPr>
            <p:spPr bwMode="auto">
              <a:xfrm flipH="true">
                <a:off x="4691" y="3085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2" name="Line 627"/>
              <p:cNvSpPr>
                <a:spLocks noChangeShapeType="true"/>
              </p:cNvSpPr>
              <p:nvPr/>
            </p:nvSpPr>
            <p:spPr bwMode="auto">
              <a:xfrm flipH="true">
                <a:off x="4691" y="294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3" name="Line 628"/>
              <p:cNvSpPr>
                <a:spLocks noChangeShapeType="true"/>
              </p:cNvSpPr>
              <p:nvPr/>
            </p:nvSpPr>
            <p:spPr bwMode="auto">
              <a:xfrm flipH="true">
                <a:off x="4691" y="287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4" name="Line 629"/>
              <p:cNvSpPr>
                <a:spLocks noChangeShapeType="true"/>
              </p:cNvSpPr>
              <p:nvPr/>
            </p:nvSpPr>
            <p:spPr bwMode="auto">
              <a:xfrm flipH="true">
                <a:off x="4691" y="282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5" name="Line 630"/>
              <p:cNvSpPr>
                <a:spLocks noChangeShapeType="true"/>
              </p:cNvSpPr>
              <p:nvPr/>
            </p:nvSpPr>
            <p:spPr bwMode="auto">
              <a:xfrm flipH="true">
                <a:off x="4691" y="278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6" name="Line 631"/>
              <p:cNvSpPr>
                <a:spLocks noChangeShapeType="true"/>
              </p:cNvSpPr>
              <p:nvPr/>
            </p:nvSpPr>
            <p:spPr bwMode="auto">
              <a:xfrm flipH="true">
                <a:off x="4691" y="274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7" name="Line 632"/>
              <p:cNvSpPr>
                <a:spLocks noChangeShapeType="true"/>
              </p:cNvSpPr>
              <p:nvPr/>
            </p:nvSpPr>
            <p:spPr bwMode="auto">
              <a:xfrm flipH="true">
                <a:off x="4691" y="271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8" name="Line 633"/>
              <p:cNvSpPr>
                <a:spLocks noChangeShapeType="true"/>
              </p:cNvSpPr>
              <p:nvPr/>
            </p:nvSpPr>
            <p:spPr bwMode="auto">
              <a:xfrm flipH="true">
                <a:off x="4691" y="2689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9" name="Line 634"/>
              <p:cNvSpPr>
                <a:spLocks noChangeShapeType="true"/>
              </p:cNvSpPr>
              <p:nvPr/>
            </p:nvSpPr>
            <p:spPr bwMode="auto">
              <a:xfrm flipH="true">
                <a:off x="4691" y="267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0" name="Line 635"/>
              <p:cNvSpPr>
                <a:spLocks noChangeShapeType="true"/>
              </p:cNvSpPr>
              <p:nvPr/>
            </p:nvSpPr>
            <p:spPr bwMode="auto">
              <a:xfrm flipH="true">
                <a:off x="4691" y="253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1" name="Line 636"/>
              <p:cNvSpPr>
                <a:spLocks noChangeShapeType="true"/>
              </p:cNvSpPr>
              <p:nvPr/>
            </p:nvSpPr>
            <p:spPr bwMode="auto">
              <a:xfrm flipH="true">
                <a:off x="4691" y="245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2" name="Line 637"/>
              <p:cNvSpPr>
                <a:spLocks noChangeShapeType="true"/>
              </p:cNvSpPr>
              <p:nvPr/>
            </p:nvSpPr>
            <p:spPr bwMode="auto">
              <a:xfrm flipH="true">
                <a:off x="4691" y="241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3" name="Line 638"/>
              <p:cNvSpPr>
                <a:spLocks noChangeShapeType="true"/>
              </p:cNvSpPr>
              <p:nvPr/>
            </p:nvSpPr>
            <p:spPr bwMode="auto">
              <a:xfrm flipH="true">
                <a:off x="4691" y="236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4" name="Line 639"/>
              <p:cNvSpPr>
                <a:spLocks noChangeShapeType="true"/>
              </p:cNvSpPr>
              <p:nvPr/>
            </p:nvSpPr>
            <p:spPr bwMode="auto">
              <a:xfrm flipH="true">
                <a:off x="4691" y="233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5" name="Line 640"/>
              <p:cNvSpPr>
                <a:spLocks noChangeShapeType="true"/>
              </p:cNvSpPr>
              <p:nvPr/>
            </p:nvSpPr>
            <p:spPr bwMode="auto">
              <a:xfrm flipH="true">
                <a:off x="4691" y="2307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6" name="Line 641"/>
              <p:cNvSpPr>
                <a:spLocks noChangeShapeType="true"/>
              </p:cNvSpPr>
              <p:nvPr/>
            </p:nvSpPr>
            <p:spPr bwMode="auto">
              <a:xfrm flipH="true">
                <a:off x="4691" y="228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7" name="Line 642"/>
              <p:cNvSpPr>
                <a:spLocks noChangeShapeType="true"/>
              </p:cNvSpPr>
              <p:nvPr/>
            </p:nvSpPr>
            <p:spPr bwMode="auto">
              <a:xfrm flipH="true">
                <a:off x="4691" y="225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8" name="Line 643"/>
              <p:cNvSpPr>
                <a:spLocks noChangeShapeType="true"/>
              </p:cNvSpPr>
              <p:nvPr/>
            </p:nvSpPr>
            <p:spPr bwMode="auto">
              <a:xfrm flipH="true">
                <a:off x="4691" y="212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9" name="Line 644"/>
              <p:cNvSpPr>
                <a:spLocks noChangeShapeType="true"/>
              </p:cNvSpPr>
              <p:nvPr/>
            </p:nvSpPr>
            <p:spPr bwMode="auto">
              <a:xfrm flipH="true">
                <a:off x="4691" y="204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0" name="Line 645"/>
              <p:cNvSpPr>
                <a:spLocks noChangeShapeType="true"/>
              </p:cNvSpPr>
              <p:nvPr/>
            </p:nvSpPr>
            <p:spPr bwMode="auto">
              <a:xfrm flipH="true">
                <a:off x="4691" y="199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1" name="Line 646"/>
              <p:cNvSpPr>
                <a:spLocks noChangeShapeType="true"/>
              </p:cNvSpPr>
              <p:nvPr/>
            </p:nvSpPr>
            <p:spPr bwMode="auto">
              <a:xfrm flipH="true">
                <a:off x="4691" y="195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2" name="Line 647"/>
              <p:cNvSpPr>
                <a:spLocks noChangeShapeType="true"/>
              </p:cNvSpPr>
              <p:nvPr/>
            </p:nvSpPr>
            <p:spPr bwMode="auto">
              <a:xfrm flipH="true">
                <a:off x="4691" y="192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3" name="Line 648"/>
              <p:cNvSpPr>
                <a:spLocks noChangeShapeType="true"/>
              </p:cNvSpPr>
              <p:nvPr/>
            </p:nvSpPr>
            <p:spPr bwMode="auto">
              <a:xfrm flipH="true">
                <a:off x="4691" y="1898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4" name="Line 649"/>
              <p:cNvSpPr>
                <a:spLocks noChangeShapeType="true"/>
              </p:cNvSpPr>
              <p:nvPr/>
            </p:nvSpPr>
            <p:spPr bwMode="auto">
              <a:xfrm flipH="true">
                <a:off x="4691" y="187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5" name="Line 650"/>
              <p:cNvSpPr>
                <a:spLocks noChangeShapeType="true"/>
              </p:cNvSpPr>
              <p:nvPr/>
            </p:nvSpPr>
            <p:spPr bwMode="auto">
              <a:xfrm flipH="true">
                <a:off x="4691" y="1845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6" name="Line 651"/>
              <p:cNvSpPr>
                <a:spLocks noChangeShapeType="true"/>
              </p:cNvSpPr>
              <p:nvPr/>
            </p:nvSpPr>
            <p:spPr bwMode="auto">
              <a:xfrm flipH="true">
                <a:off x="4691" y="170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7" name="Line 652"/>
              <p:cNvSpPr>
                <a:spLocks noChangeShapeType="true"/>
              </p:cNvSpPr>
              <p:nvPr/>
            </p:nvSpPr>
            <p:spPr bwMode="auto">
              <a:xfrm flipH="true">
                <a:off x="4691" y="163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8" name="Line 653"/>
              <p:cNvSpPr>
                <a:spLocks noChangeShapeType="true"/>
              </p:cNvSpPr>
              <p:nvPr/>
            </p:nvSpPr>
            <p:spPr bwMode="auto">
              <a:xfrm flipH="true">
                <a:off x="4691" y="158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9" name="Line 654"/>
              <p:cNvSpPr>
                <a:spLocks noChangeShapeType="true"/>
              </p:cNvSpPr>
              <p:nvPr/>
            </p:nvSpPr>
            <p:spPr bwMode="auto">
              <a:xfrm flipH="true">
                <a:off x="4691" y="154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0" name="Line 655"/>
              <p:cNvSpPr>
                <a:spLocks noChangeShapeType="true"/>
              </p:cNvSpPr>
              <p:nvPr/>
            </p:nvSpPr>
            <p:spPr bwMode="auto">
              <a:xfrm flipH="true">
                <a:off x="4691" y="150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1" name="Line 656"/>
              <p:cNvSpPr>
                <a:spLocks noChangeShapeType="true"/>
              </p:cNvSpPr>
              <p:nvPr/>
            </p:nvSpPr>
            <p:spPr bwMode="auto">
              <a:xfrm flipH="true">
                <a:off x="4691" y="147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2" name="Line 657"/>
              <p:cNvSpPr>
                <a:spLocks noChangeShapeType="true"/>
              </p:cNvSpPr>
              <p:nvPr/>
            </p:nvSpPr>
            <p:spPr bwMode="auto">
              <a:xfrm flipH="true">
                <a:off x="4691" y="1449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3" name="Line 658"/>
              <p:cNvSpPr>
                <a:spLocks noChangeShapeType="true"/>
              </p:cNvSpPr>
              <p:nvPr/>
            </p:nvSpPr>
            <p:spPr bwMode="auto">
              <a:xfrm flipH="true">
                <a:off x="4691" y="1436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4" name="Line 659"/>
              <p:cNvSpPr>
                <a:spLocks noChangeShapeType="true"/>
              </p:cNvSpPr>
              <p:nvPr/>
            </p:nvSpPr>
            <p:spPr bwMode="auto">
              <a:xfrm flipH="true">
                <a:off x="4691" y="1291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5" name="Line 660"/>
              <p:cNvSpPr>
                <a:spLocks noChangeShapeType="true"/>
              </p:cNvSpPr>
              <p:nvPr/>
            </p:nvSpPr>
            <p:spPr bwMode="auto">
              <a:xfrm flipH="true">
                <a:off x="4691" y="121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6" name="Line 661"/>
              <p:cNvSpPr>
                <a:spLocks noChangeShapeType="true"/>
              </p:cNvSpPr>
              <p:nvPr/>
            </p:nvSpPr>
            <p:spPr bwMode="auto">
              <a:xfrm flipH="true">
                <a:off x="4691" y="1172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7" name="Line 662"/>
              <p:cNvSpPr>
                <a:spLocks noChangeShapeType="true"/>
              </p:cNvSpPr>
              <p:nvPr/>
            </p:nvSpPr>
            <p:spPr bwMode="auto">
              <a:xfrm flipH="true">
                <a:off x="4691" y="1119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8" name="Line 663"/>
              <p:cNvSpPr>
                <a:spLocks noChangeShapeType="true"/>
              </p:cNvSpPr>
              <p:nvPr/>
            </p:nvSpPr>
            <p:spPr bwMode="auto">
              <a:xfrm flipH="true">
                <a:off x="4691" y="1093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9" name="Line 664"/>
              <p:cNvSpPr>
                <a:spLocks noChangeShapeType="true"/>
              </p:cNvSpPr>
              <p:nvPr/>
            </p:nvSpPr>
            <p:spPr bwMode="auto">
              <a:xfrm flipH="true">
                <a:off x="4691" y="1067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0" name="Line 665"/>
              <p:cNvSpPr>
                <a:spLocks noChangeShapeType="true"/>
              </p:cNvSpPr>
              <p:nvPr/>
            </p:nvSpPr>
            <p:spPr bwMode="auto">
              <a:xfrm flipH="true">
                <a:off x="4691" y="1040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1" name="Line 666"/>
              <p:cNvSpPr>
                <a:spLocks noChangeShapeType="true"/>
              </p:cNvSpPr>
              <p:nvPr/>
            </p:nvSpPr>
            <p:spPr bwMode="auto">
              <a:xfrm flipH="true">
                <a:off x="4691" y="1014"/>
                <a:ext cx="40" cy="1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42" name="Group 723"/>
            <p:cNvGrpSpPr/>
            <p:nvPr/>
          </p:nvGrpSpPr>
          <p:grpSpPr bwMode="auto">
            <a:xfrm>
              <a:off x="2956" y="8112"/>
              <a:ext cx="8732" cy="198"/>
              <a:chOff x="1239" y="3402"/>
              <a:chExt cx="3493" cy="79"/>
            </a:xfrm>
          </p:grpSpPr>
          <p:sp>
            <p:nvSpPr>
              <p:cNvPr id="143" name="Line 668"/>
              <p:cNvSpPr>
                <a:spLocks noChangeShapeType="true"/>
              </p:cNvSpPr>
              <p:nvPr/>
            </p:nvSpPr>
            <p:spPr bwMode="auto">
              <a:xfrm flipV="true">
                <a:off x="1239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4" name="Line 669"/>
              <p:cNvSpPr>
                <a:spLocks noChangeShapeType="true"/>
              </p:cNvSpPr>
              <p:nvPr/>
            </p:nvSpPr>
            <p:spPr bwMode="auto">
              <a:xfrm flipV="true">
                <a:off x="1819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5" name="Line 670"/>
              <p:cNvSpPr>
                <a:spLocks noChangeShapeType="true"/>
              </p:cNvSpPr>
              <p:nvPr/>
            </p:nvSpPr>
            <p:spPr bwMode="auto">
              <a:xfrm flipV="true">
                <a:off x="2399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6" name="Line 671"/>
              <p:cNvSpPr>
                <a:spLocks noChangeShapeType="true"/>
              </p:cNvSpPr>
              <p:nvPr/>
            </p:nvSpPr>
            <p:spPr bwMode="auto">
              <a:xfrm flipV="true">
                <a:off x="2978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7" name="Line 672"/>
              <p:cNvSpPr>
                <a:spLocks noChangeShapeType="true"/>
              </p:cNvSpPr>
              <p:nvPr/>
            </p:nvSpPr>
            <p:spPr bwMode="auto">
              <a:xfrm flipV="true">
                <a:off x="3571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8" name="Line 673"/>
              <p:cNvSpPr>
                <a:spLocks noChangeShapeType="true"/>
              </p:cNvSpPr>
              <p:nvPr/>
            </p:nvSpPr>
            <p:spPr bwMode="auto">
              <a:xfrm flipV="true">
                <a:off x="4151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9" name="Line 674"/>
              <p:cNvSpPr>
                <a:spLocks noChangeShapeType="true"/>
              </p:cNvSpPr>
              <p:nvPr/>
            </p:nvSpPr>
            <p:spPr bwMode="auto">
              <a:xfrm flipV="true">
                <a:off x="4731" y="3402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0" name="Line 675"/>
              <p:cNvSpPr>
                <a:spLocks noChangeShapeType="true"/>
              </p:cNvSpPr>
              <p:nvPr/>
            </p:nvSpPr>
            <p:spPr bwMode="auto">
              <a:xfrm flipV="true">
                <a:off x="1410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1" name="Line 676"/>
              <p:cNvSpPr>
                <a:spLocks noChangeShapeType="true"/>
              </p:cNvSpPr>
              <p:nvPr/>
            </p:nvSpPr>
            <p:spPr bwMode="auto">
              <a:xfrm flipV="true">
                <a:off x="1516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2" name="Line 677"/>
              <p:cNvSpPr>
                <a:spLocks noChangeShapeType="true"/>
              </p:cNvSpPr>
              <p:nvPr/>
            </p:nvSpPr>
            <p:spPr bwMode="auto">
              <a:xfrm flipV="true">
                <a:off x="1595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3" name="Line 678"/>
              <p:cNvSpPr>
                <a:spLocks noChangeShapeType="true"/>
              </p:cNvSpPr>
              <p:nvPr/>
            </p:nvSpPr>
            <p:spPr bwMode="auto">
              <a:xfrm flipV="true">
                <a:off x="164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4" name="Line 679"/>
              <p:cNvSpPr>
                <a:spLocks noChangeShapeType="true"/>
              </p:cNvSpPr>
              <p:nvPr/>
            </p:nvSpPr>
            <p:spPr bwMode="auto">
              <a:xfrm flipV="true">
                <a:off x="1687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5" name="Line 680"/>
              <p:cNvSpPr>
                <a:spLocks noChangeShapeType="true"/>
              </p:cNvSpPr>
              <p:nvPr/>
            </p:nvSpPr>
            <p:spPr bwMode="auto">
              <a:xfrm flipV="true">
                <a:off x="1727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6" name="Line 681"/>
              <p:cNvSpPr>
                <a:spLocks noChangeShapeType="true"/>
              </p:cNvSpPr>
              <p:nvPr/>
            </p:nvSpPr>
            <p:spPr bwMode="auto">
              <a:xfrm flipV="true">
                <a:off x="1766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7" name="Line 682"/>
              <p:cNvSpPr>
                <a:spLocks noChangeShapeType="true"/>
              </p:cNvSpPr>
              <p:nvPr/>
            </p:nvSpPr>
            <p:spPr bwMode="auto">
              <a:xfrm flipV="true">
                <a:off x="1792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8" name="Line 683"/>
              <p:cNvSpPr>
                <a:spLocks noChangeShapeType="true"/>
              </p:cNvSpPr>
              <p:nvPr/>
            </p:nvSpPr>
            <p:spPr bwMode="auto">
              <a:xfrm flipV="true">
                <a:off x="1990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9" name="Line 684"/>
              <p:cNvSpPr>
                <a:spLocks noChangeShapeType="true"/>
              </p:cNvSpPr>
              <p:nvPr/>
            </p:nvSpPr>
            <p:spPr bwMode="auto">
              <a:xfrm flipV="true">
                <a:off x="2096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0" name="Line 685"/>
              <p:cNvSpPr>
                <a:spLocks noChangeShapeType="true"/>
              </p:cNvSpPr>
              <p:nvPr/>
            </p:nvSpPr>
            <p:spPr bwMode="auto">
              <a:xfrm flipV="true">
                <a:off x="2175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1" name="Line 686"/>
              <p:cNvSpPr>
                <a:spLocks noChangeShapeType="true"/>
              </p:cNvSpPr>
              <p:nvPr/>
            </p:nvSpPr>
            <p:spPr bwMode="auto">
              <a:xfrm flipV="true">
                <a:off x="2227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2" name="Line 687"/>
              <p:cNvSpPr>
                <a:spLocks noChangeShapeType="true"/>
              </p:cNvSpPr>
              <p:nvPr/>
            </p:nvSpPr>
            <p:spPr bwMode="auto">
              <a:xfrm flipV="true">
                <a:off x="2280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3" name="Line 688"/>
              <p:cNvSpPr>
                <a:spLocks noChangeShapeType="true"/>
              </p:cNvSpPr>
              <p:nvPr/>
            </p:nvSpPr>
            <p:spPr bwMode="auto">
              <a:xfrm flipV="true">
                <a:off x="2306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4" name="Line 689"/>
              <p:cNvSpPr>
                <a:spLocks noChangeShapeType="true"/>
              </p:cNvSpPr>
              <p:nvPr/>
            </p:nvSpPr>
            <p:spPr bwMode="auto">
              <a:xfrm flipV="true">
                <a:off x="2346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5" name="Line 690"/>
              <p:cNvSpPr>
                <a:spLocks noChangeShapeType="true"/>
              </p:cNvSpPr>
              <p:nvPr/>
            </p:nvSpPr>
            <p:spPr bwMode="auto">
              <a:xfrm flipV="true">
                <a:off x="2372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6" name="Line 691"/>
              <p:cNvSpPr>
                <a:spLocks noChangeShapeType="true"/>
              </p:cNvSpPr>
              <p:nvPr/>
            </p:nvSpPr>
            <p:spPr bwMode="auto">
              <a:xfrm flipV="true">
                <a:off x="2583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7" name="Line 692"/>
              <p:cNvSpPr>
                <a:spLocks noChangeShapeType="true"/>
              </p:cNvSpPr>
              <p:nvPr/>
            </p:nvSpPr>
            <p:spPr bwMode="auto">
              <a:xfrm flipV="true">
                <a:off x="2675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8" name="Line 693"/>
              <p:cNvSpPr>
                <a:spLocks noChangeShapeType="true"/>
              </p:cNvSpPr>
              <p:nvPr/>
            </p:nvSpPr>
            <p:spPr bwMode="auto">
              <a:xfrm flipV="true">
                <a:off x="2754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9" name="Line 694"/>
              <p:cNvSpPr>
                <a:spLocks noChangeShapeType="true"/>
              </p:cNvSpPr>
              <p:nvPr/>
            </p:nvSpPr>
            <p:spPr bwMode="auto">
              <a:xfrm flipV="true">
                <a:off x="2807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0" name="Line 695"/>
              <p:cNvSpPr>
                <a:spLocks noChangeShapeType="true"/>
              </p:cNvSpPr>
              <p:nvPr/>
            </p:nvSpPr>
            <p:spPr bwMode="auto">
              <a:xfrm flipV="true">
                <a:off x="2860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1" name="Line 696"/>
              <p:cNvSpPr>
                <a:spLocks noChangeShapeType="true"/>
              </p:cNvSpPr>
              <p:nvPr/>
            </p:nvSpPr>
            <p:spPr bwMode="auto">
              <a:xfrm flipV="true">
                <a:off x="289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2" name="Line 697"/>
              <p:cNvSpPr>
                <a:spLocks noChangeShapeType="true"/>
              </p:cNvSpPr>
              <p:nvPr/>
            </p:nvSpPr>
            <p:spPr bwMode="auto">
              <a:xfrm flipV="true">
                <a:off x="2926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3" name="Line 698"/>
              <p:cNvSpPr>
                <a:spLocks noChangeShapeType="true"/>
              </p:cNvSpPr>
              <p:nvPr/>
            </p:nvSpPr>
            <p:spPr bwMode="auto">
              <a:xfrm flipV="true">
                <a:off x="2952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4" name="Line 699"/>
              <p:cNvSpPr>
                <a:spLocks noChangeShapeType="true"/>
              </p:cNvSpPr>
              <p:nvPr/>
            </p:nvSpPr>
            <p:spPr bwMode="auto">
              <a:xfrm flipV="true">
                <a:off x="3163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5" name="Line 700"/>
              <p:cNvSpPr>
                <a:spLocks noChangeShapeType="true"/>
              </p:cNvSpPr>
              <p:nvPr/>
            </p:nvSpPr>
            <p:spPr bwMode="auto">
              <a:xfrm flipV="true">
                <a:off x="326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6" name="Line 701"/>
              <p:cNvSpPr>
                <a:spLocks noChangeShapeType="true"/>
              </p:cNvSpPr>
              <p:nvPr/>
            </p:nvSpPr>
            <p:spPr bwMode="auto">
              <a:xfrm flipV="true">
                <a:off x="3334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7" name="Line 702"/>
              <p:cNvSpPr>
                <a:spLocks noChangeShapeType="true"/>
              </p:cNvSpPr>
              <p:nvPr/>
            </p:nvSpPr>
            <p:spPr bwMode="auto">
              <a:xfrm flipV="true">
                <a:off x="3387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8" name="Line 703"/>
              <p:cNvSpPr>
                <a:spLocks noChangeShapeType="true"/>
              </p:cNvSpPr>
              <p:nvPr/>
            </p:nvSpPr>
            <p:spPr bwMode="auto">
              <a:xfrm flipV="true">
                <a:off x="343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9" name="Line 704"/>
              <p:cNvSpPr>
                <a:spLocks noChangeShapeType="true"/>
              </p:cNvSpPr>
              <p:nvPr/>
            </p:nvSpPr>
            <p:spPr bwMode="auto">
              <a:xfrm flipV="true">
                <a:off x="347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0" name="Line 705"/>
              <p:cNvSpPr>
                <a:spLocks noChangeShapeType="true"/>
              </p:cNvSpPr>
              <p:nvPr/>
            </p:nvSpPr>
            <p:spPr bwMode="auto">
              <a:xfrm flipV="true">
                <a:off x="3505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1" name="Line 706"/>
              <p:cNvSpPr>
                <a:spLocks noChangeShapeType="true"/>
              </p:cNvSpPr>
              <p:nvPr/>
            </p:nvSpPr>
            <p:spPr bwMode="auto">
              <a:xfrm flipV="true">
                <a:off x="3545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2" name="Line 707"/>
              <p:cNvSpPr>
                <a:spLocks noChangeShapeType="true"/>
              </p:cNvSpPr>
              <p:nvPr/>
            </p:nvSpPr>
            <p:spPr bwMode="auto">
              <a:xfrm flipV="true">
                <a:off x="3742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3" name="Line 708"/>
              <p:cNvSpPr>
                <a:spLocks noChangeShapeType="true"/>
              </p:cNvSpPr>
              <p:nvPr/>
            </p:nvSpPr>
            <p:spPr bwMode="auto">
              <a:xfrm flipV="true">
                <a:off x="384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4" name="Line 709"/>
              <p:cNvSpPr>
                <a:spLocks noChangeShapeType="true"/>
              </p:cNvSpPr>
              <p:nvPr/>
            </p:nvSpPr>
            <p:spPr bwMode="auto">
              <a:xfrm flipV="true">
                <a:off x="3914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5" name="Line 710"/>
              <p:cNvSpPr>
                <a:spLocks noChangeShapeType="true"/>
              </p:cNvSpPr>
              <p:nvPr/>
            </p:nvSpPr>
            <p:spPr bwMode="auto">
              <a:xfrm flipV="true">
                <a:off x="3980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6" name="Line 711"/>
              <p:cNvSpPr>
                <a:spLocks noChangeShapeType="true"/>
              </p:cNvSpPr>
              <p:nvPr/>
            </p:nvSpPr>
            <p:spPr bwMode="auto">
              <a:xfrm flipV="true">
                <a:off x="401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7" name="Line 712"/>
              <p:cNvSpPr>
                <a:spLocks noChangeShapeType="true"/>
              </p:cNvSpPr>
              <p:nvPr/>
            </p:nvSpPr>
            <p:spPr bwMode="auto">
              <a:xfrm flipV="true">
                <a:off x="405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8" name="Line 713"/>
              <p:cNvSpPr>
                <a:spLocks noChangeShapeType="true"/>
              </p:cNvSpPr>
              <p:nvPr/>
            </p:nvSpPr>
            <p:spPr bwMode="auto">
              <a:xfrm flipV="true">
                <a:off x="409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9" name="Line 714"/>
              <p:cNvSpPr>
                <a:spLocks noChangeShapeType="true"/>
              </p:cNvSpPr>
              <p:nvPr/>
            </p:nvSpPr>
            <p:spPr bwMode="auto">
              <a:xfrm flipV="true">
                <a:off x="4125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0" name="Line 715"/>
              <p:cNvSpPr>
                <a:spLocks noChangeShapeType="true"/>
              </p:cNvSpPr>
              <p:nvPr/>
            </p:nvSpPr>
            <p:spPr bwMode="auto">
              <a:xfrm flipV="true">
                <a:off x="4322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1" name="Line 716"/>
              <p:cNvSpPr>
                <a:spLocks noChangeShapeType="true"/>
              </p:cNvSpPr>
              <p:nvPr/>
            </p:nvSpPr>
            <p:spPr bwMode="auto">
              <a:xfrm flipV="true">
                <a:off x="442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2" name="Line 717"/>
              <p:cNvSpPr>
                <a:spLocks noChangeShapeType="true"/>
              </p:cNvSpPr>
              <p:nvPr/>
            </p:nvSpPr>
            <p:spPr bwMode="auto">
              <a:xfrm flipV="true">
                <a:off x="4494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3" name="Line 718"/>
              <p:cNvSpPr>
                <a:spLocks noChangeShapeType="true"/>
              </p:cNvSpPr>
              <p:nvPr/>
            </p:nvSpPr>
            <p:spPr bwMode="auto">
              <a:xfrm flipV="true">
                <a:off x="455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4" name="Line 719"/>
              <p:cNvSpPr>
                <a:spLocks noChangeShapeType="true"/>
              </p:cNvSpPr>
              <p:nvPr/>
            </p:nvSpPr>
            <p:spPr bwMode="auto">
              <a:xfrm flipV="true">
                <a:off x="4599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5" name="Line 720"/>
              <p:cNvSpPr>
                <a:spLocks noChangeShapeType="true"/>
              </p:cNvSpPr>
              <p:nvPr/>
            </p:nvSpPr>
            <p:spPr bwMode="auto">
              <a:xfrm flipV="true">
                <a:off x="463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6" name="Line 721"/>
              <p:cNvSpPr>
                <a:spLocks noChangeShapeType="true"/>
              </p:cNvSpPr>
              <p:nvPr/>
            </p:nvSpPr>
            <p:spPr bwMode="auto">
              <a:xfrm flipV="true">
                <a:off x="4678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7" name="Line 722"/>
              <p:cNvSpPr>
                <a:spLocks noChangeShapeType="true"/>
              </p:cNvSpPr>
              <p:nvPr/>
            </p:nvSpPr>
            <p:spPr bwMode="auto">
              <a:xfrm flipV="true">
                <a:off x="4704" y="3441"/>
                <a:ext cx="1" cy="40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98" name="Group 779"/>
            <p:cNvGrpSpPr/>
            <p:nvPr/>
          </p:nvGrpSpPr>
          <p:grpSpPr bwMode="auto">
            <a:xfrm>
              <a:off x="2956" y="2109"/>
              <a:ext cx="8732" cy="197"/>
              <a:chOff x="1239" y="1001"/>
              <a:chExt cx="3493" cy="79"/>
            </a:xfrm>
          </p:grpSpPr>
          <p:sp>
            <p:nvSpPr>
              <p:cNvPr id="199" name="Line 724"/>
              <p:cNvSpPr>
                <a:spLocks noChangeShapeType="true"/>
              </p:cNvSpPr>
              <p:nvPr/>
            </p:nvSpPr>
            <p:spPr bwMode="auto">
              <a:xfrm>
                <a:off x="1239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0" name="Line 725"/>
              <p:cNvSpPr>
                <a:spLocks noChangeShapeType="true"/>
              </p:cNvSpPr>
              <p:nvPr/>
            </p:nvSpPr>
            <p:spPr bwMode="auto">
              <a:xfrm>
                <a:off x="1819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1" name="Line 726"/>
              <p:cNvSpPr>
                <a:spLocks noChangeShapeType="true"/>
              </p:cNvSpPr>
              <p:nvPr/>
            </p:nvSpPr>
            <p:spPr bwMode="auto">
              <a:xfrm>
                <a:off x="2399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2" name="Line 727"/>
              <p:cNvSpPr>
                <a:spLocks noChangeShapeType="true"/>
              </p:cNvSpPr>
              <p:nvPr/>
            </p:nvSpPr>
            <p:spPr bwMode="auto">
              <a:xfrm>
                <a:off x="2978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3" name="Line 728"/>
              <p:cNvSpPr>
                <a:spLocks noChangeShapeType="true"/>
              </p:cNvSpPr>
              <p:nvPr/>
            </p:nvSpPr>
            <p:spPr bwMode="auto">
              <a:xfrm>
                <a:off x="3571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4" name="Line 729"/>
              <p:cNvSpPr>
                <a:spLocks noChangeShapeType="true"/>
              </p:cNvSpPr>
              <p:nvPr/>
            </p:nvSpPr>
            <p:spPr bwMode="auto">
              <a:xfrm>
                <a:off x="4151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5" name="Line 730"/>
              <p:cNvSpPr>
                <a:spLocks noChangeShapeType="true"/>
              </p:cNvSpPr>
              <p:nvPr/>
            </p:nvSpPr>
            <p:spPr bwMode="auto">
              <a:xfrm>
                <a:off x="4731" y="1001"/>
                <a:ext cx="1" cy="7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6" name="Line 731"/>
              <p:cNvSpPr>
                <a:spLocks noChangeShapeType="true"/>
              </p:cNvSpPr>
              <p:nvPr/>
            </p:nvSpPr>
            <p:spPr bwMode="auto">
              <a:xfrm>
                <a:off x="1410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7" name="Line 732"/>
              <p:cNvSpPr>
                <a:spLocks noChangeShapeType="true"/>
              </p:cNvSpPr>
              <p:nvPr/>
            </p:nvSpPr>
            <p:spPr bwMode="auto">
              <a:xfrm>
                <a:off x="1516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8" name="Line 733"/>
              <p:cNvSpPr>
                <a:spLocks noChangeShapeType="true"/>
              </p:cNvSpPr>
              <p:nvPr/>
            </p:nvSpPr>
            <p:spPr bwMode="auto">
              <a:xfrm>
                <a:off x="1595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9" name="Line 734"/>
              <p:cNvSpPr>
                <a:spLocks noChangeShapeType="true"/>
              </p:cNvSpPr>
              <p:nvPr/>
            </p:nvSpPr>
            <p:spPr bwMode="auto">
              <a:xfrm>
                <a:off x="164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0" name="Line 735"/>
              <p:cNvSpPr>
                <a:spLocks noChangeShapeType="true"/>
              </p:cNvSpPr>
              <p:nvPr/>
            </p:nvSpPr>
            <p:spPr bwMode="auto">
              <a:xfrm>
                <a:off x="1687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1" name="Line 736"/>
              <p:cNvSpPr>
                <a:spLocks noChangeShapeType="true"/>
              </p:cNvSpPr>
              <p:nvPr/>
            </p:nvSpPr>
            <p:spPr bwMode="auto">
              <a:xfrm>
                <a:off x="1727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2" name="Line 737"/>
              <p:cNvSpPr>
                <a:spLocks noChangeShapeType="true"/>
              </p:cNvSpPr>
              <p:nvPr/>
            </p:nvSpPr>
            <p:spPr bwMode="auto">
              <a:xfrm>
                <a:off x="1766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3" name="Line 738"/>
              <p:cNvSpPr>
                <a:spLocks noChangeShapeType="true"/>
              </p:cNvSpPr>
              <p:nvPr/>
            </p:nvSpPr>
            <p:spPr bwMode="auto">
              <a:xfrm>
                <a:off x="1792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4" name="Line 739"/>
              <p:cNvSpPr>
                <a:spLocks noChangeShapeType="true"/>
              </p:cNvSpPr>
              <p:nvPr/>
            </p:nvSpPr>
            <p:spPr bwMode="auto">
              <a:xfrm>
                <a:off x="1990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5" name="Line 740"/>
              <p:cNvSpPr>
                <a:spLocks noChangeShapeType="true"/>
              </p:cNvSpPr>
              <p:nvPr/>
            </p:nvSpPr>
            <p:spPr bwMode="auto">
              <a:xfrm>
                <a:off x="2096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6" name="Line 741"/>
              <p:cNvSpPr>
                <a:spLocks noChangeShapeType="true"/>
              </p:cNvSpPr>
              <p:nvPr/>
            </p:nvSpPr>
            <p:spPr bwMode="auto">
              <a:xfrm>
                <a:off x="2175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7" name="Line 742"/>
              <p:cNvSpPr>
                <a:spLocks noChangeShapeType="true"/>
              </p:cNvSpPr>
              <p:nvPr/>
            </p:nvSpPr>
            <p:spPr bwMode="auto">
              <a:xfrm>
                <a:off x="2227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8" name="Line 743"/>
              <p:cNvSpPr>
                <a:spLocks noChangeShapeType="true"/>
              </p:cNvSpPr>
              <p:nvPr/>
            </p:nvSpPr>
            <p:spPr bwMode="auto">
              <a:xfrm>
                <a:off x="2280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9" name="Line 744"/>
              <p:cNvSpPr>
                <a:spLocks noChangeShapeType="true"/>
              </p:cNvSpPr>
              <p:nvPr/>
            </p:nvSpPr>
            <p:spPr bwMode="auto">
              <a:xfrm>
                <a:off x="2306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0" name="Line 745"/>
              <p:cNvSpPr>
                <a:spLocks noChangeShapeType="true"/>
              </p:cNvSpPr>
              <p:nvPr/>
            </p:nvSpPr>
            <p:spPr bwMode="auto">
              <a:xfrm>
                <a:off x="2346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1" name="Line 746"/>
              <p:cNvSpPr>
                <a:spLocks noChangeShapeType="true"/>
              </p:cNvSpPr>
              <p:nvPr/>
            </p:nvSpPr>
            <p:spPr bwMode="auto">
              <a:xfrm>
                <a:off x="2372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2" name="Line 747"/>
              <p:cNvSpPr>
                <a:spLocks noChangeShapeType="true"/>
              </p:cNvSpPr>
              <p:nvPr/>
            </p:nvSpPr>
            <p:spPr bwMode="auto">
              <a:xfrm>
                <a:off x="2583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3" name="Line 748"/>
              <p:cNvSpPr>
                <a:spLocks noChangeShapeType="true"/>
              </p:cNvSpPr>
              <p:nvPr/>
            </p:nvSpPr>
            <p:spPr bwMode="auto">
              <a:xfrm>
                <a:off x="2675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4" name="Line 749"/>
              <p:cNvSpPr>
                <a:spLocks noChangeShapeType="true"/>
              </p:cNvSpPr>
              <p:nvPr/>
            </p:nvSpPr>
            <p:spPr bwMode="auto">
              <a:xfrm>
                <a:off x="2754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5" name="Line 750"/>
              <p:cNvSpPr>
                <a:spLocks noChangeShapeType="true"/>
              </p:cNvSpPr>
              <p:nvPr/>
            </p:nvSpPr>
            <p:spPr bwMode="auto">
              <a:xfrm>
                <a:off x="2807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6" name="Line 751"/>
              <p:cNvSpPr>
                <a:spLocks noChangeShapeType="true"/>
              </p:cNvSpPr>
              <p:nvPr/>
            </p:nvSpPr>
            <p:spPr bwMode="auto">
              <a:xfrm>
                <a:off x="2860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7" name="Line 752"/>
              <p:cNvSpPr>
                <a:spLocks noChangeShapeType="true"/>
              </p:cNvSpPr>
              <p:nvPr/>
            </p:nvSpPr>
            <p:spPr bwMode="auto">
              <a:xfrm>
                <a:off x="289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8" name="Line 753"/>
              <p:cNvSpPr>
                <a:spLocks noChangeShapeType="true"/>
              </p:cNvSpPr>
              <p:nvPr/>
            </p:nvSpPr>
            <p:spPr bwMode="auto">
              <a:xfrm>
                <a:off x="2926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9" name="Line 754"/>
              <p:cNvSpPr>
                <a:spLocks noChangeShapeType="true"/>
              </p:cNvSpPr>
              <p:nvPr/>
            </p:nvSpPr>
            <p:spPr bwMode="auto">
              <a:xfrm>
                <a:off x="2952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0" name="Line 755"/>
              <p:cNvSpPr>
                <a:spLocks noChangeShapeType="true"/>
              </p:cNvSpPr>
              <p:nvPr/>
            </p:nvSpPr>
            <p:spPr bwMode="auto">
              <a:xfrm>
                <a:off x="3163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1" name="Line 756"/>
              <p:cNvSpPr>
                <a:spLocks noChangeShapeType="true"/>
              </p:cNvSpPr>
              <p:nvPr/>
            </p:nvSpPr>
            <p:spPr bwMode="auto">
              <a:xfrm>
                <a:off x="326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2" name="Line 757"/>
              <p:cNvSpPr>
                <a:spLocks noChangeShapeType="true"/>
              </p:cNvSpPr>
              <p:nvPr/>
            </p:nvSpPr>
            <p:spPr bwMode="auto">
              <a:xfrm>
                <a:off x="3334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3" name="Line 758"/>
              <p:cNvSpPr>
                <a:spLocks noChangeShapeType="true"/>
              </p:cNvSpPr>
              <p:nvPr/>
            </p:nvSpPr>
            <p:spPr bwMode="auto">
              <a:xfrm>
                <a:off x="3387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4" name="Line 759"/>
              <p:cNvSpPr>
                <a:spLocks noChangeShapeType="true"/>
              </p:cNvSpPr>
              <p:nvPr/>
            </p:nvSpPr>
            <p:spPr bwMode="auto">
              <a:xfrm>
                <a:off x="343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5" name="Line 760"/>
              <p:cNvSpPr>
                <a:spLocks noChangeShapeType="true"/>
              </p:cNvSpPr>
              <p:nvPr/>
            </p:nvSpPr>
            <p:spPr bwMode="auto">
              <a:xfrm>
                <a:off x="347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6" name="Line 761"/>
              <p:cNvSpPr>
                <a:spLocks noChangeShapeType="true"/>
              </p:cNvSpPr>
              <p:nvPr/>
            </p:nvSpPr>
            <p:spPr bwMode="auto">
              <a:xfrm>
                <a:off x="3505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7" name="Line 762"/>
              <p:cNvSpPr>
                <a:spLocks noChangeShapeType="true"/>
              </p:cNvSpPr>
              <p:nvPr/>
            </p:nvSpPr>
            <p:spPr bwMode="auto">
              <a:xfrm>
                <a:off x="3545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8" name="Line 763"/>
              <p:cNvSpPr>
                <a:spLocks noChangeShapeType="true"/>
              </p:cNvSpPr>
              <p:nvPr/>
            </p:nvSpPr>
            <p:spPr bwMode="auto">
              <a:xfrm>
                <a:off x="3742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9" name="Line 764"/>
              <p:cNvSpPr>
                <a:spLocks noChangeShapeType="true"/>
              </p:cNvSpPr>
              <p:nvPr/>
            </p:nvSpPr>
            <p:spPr bwMode="auto">
              <a:xfrm>
                <a:off x="384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0" name="Line 765"/>
              <p:cNvSpPr>
                <a:spLocks noChangeShapeType="true"/>
              </p:cNvSpPr>
              <p:nvPr/>
            </p:nvSpPr>
            <p:spPr bwMode="auto">
              <a:xfrm>
                <a:off x="3914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1" name="Line 766"/>
              <p:cNvSpPr>
                <a:spLocks noChangeShapeType="true"/>
              </p:cNvSpPr>
              <p:nvPr/>
            </p:nvSpPr>
            <p:spPr bwMode="auto">
              <a:xfrm>
                <a:off x="3980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2" name="Line 767"/>
              <p:cNvSpPr>
                <a:spLocks noChangeShapeType="true"/>
              </p:cNvSpPr>
              <p:nvPr/>
            </p:nvSpPr>
            <p:spPr bwMode="auto">
              <a:xfrm>
                <a:off x="401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3" name="Line 768"/>
              <p:cNvSpPr>
                <a:spLocks noChangeShapeType="true"/>
              </p:cNvSpPr>
              <p:nvPr/>
            </p:nvSpPr>
            <p:spPr bwMode="auto">
              <a:xfrm>
                <a:off x="405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4" name="Line 769"/>
              <p:cNvSpPr>
                <a:spLocks noChangeShapeType="true"/>
              </p:cNvSpPr>
              <p:nvPr/>
            </p:nvSpPr>
            <p:spPr bwMode="auto">
              <a:xfrm>
                <a:off x="409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5" name="Line 770"/>
              <p:cNvSpPr>
                <a:spLocks noChangeShapeType="true"/>
              </p:cNvSpPr>
              <p:nvPr/>
            </p:nvSpPr>
            <p:spPr bwMode="auto">
              <a:xfrm>
                <a:off x="4125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6" name="Line 771"/>
              <p:cNvSpPr>
                <a:spLocks noChangeShapeType="true"/>
              </p:cNvSpPr>
              <p:nvPr/>
            </p:nvSpPr>
            <p:spPr bwMode="auto">
              <a:xfrm>
                <a:off x="4322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7" name="Line 772"/>
              <p:cNvSpPr>
                <a:spLocks noChangeShapeType="true"/>
              </p:cNvSpPr>
              <p:nvPr/>
            </p:nvSpPr>
            <p:spPr bwMode="auto">
              <a:xfrm>
                <a:off x="442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8" name="Line 773"/>
              <p:cNvSpPr>
                <a:spLocks noChangeShapeType="true"/>
              </p:cNvSpPr>
              <p:nvPr/>
            </p:nvSpPr>
            <p:spPr bwMode="auto">
              <a:xfrm>
                <a:off x="4494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9" name="Line 774"/>
              <p:cNvSpPr>
                <a:spLocks noChangeShapeType="true"/>
              </p:cNvSpPr>
              <p:nvPr/>
            </p:nvSpPr>
            <p:spPr bwMode="auto">
              <a:xfrm>
                <a:off x="455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0" name="Line 775"/>
              <p:cNvSpPr>
                <a:spLocks noChangeShapeType="true"/>
              </p:cNvSpPr>
              <p:nvPr/>
            </p:nvSpPr>
            <p:spPr bwMode="auto">
              <a:xfrm>
                <a:off x="4599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1" name="Line 776"/>
              <p:cNvSpPr>
                <a:spLocks noChangeShapeType="true"/>
              </p:cNvSpPr>
              <p:nvPr/>
            </p:nvSpPr>
            <p:spPr bwMode="auto">
              <a:xfrm>
                <a:off x="463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2" name="Line 777"/>
              <p:cNvSpPr>
                <a:spLocks noChangeShapeType="true"/>
              </p:cNvSpPr>
              <p:nvPr/>
            </p:nvSpPr>
            <p:spPr bwMode="auto">
              <a:xfrm>
                <a:off x="4678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3" name="Line 778"/>
              <p:cNvSpPr>
                <a:spLocks noChangeShapeType="true"/>
              </p:cNvSpPr>
              <p:nvPr/>
            </p:nvSpPr>
            <p:spPr bwMode="auto">
              <a:xfrm>
                <a:off x="4704" y="1001"/>
                <a:ext cx="1" cy="39"/>
              </a:xfrm>
              <a:prstGeom prst="line">
                <a:avLst/>
              </a:prstGeom>
              <a:noFill/>
              <a:ln w="20638">
                <a:solidFill>
                  <a:srgbClr val="0000D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54" name="Line 780"/>
            <p:cNvSpPr>
              <a:spLocks noChangeShapeType="true"/>
            </p:cNvSpPr>
            <p:nvPr/>
          </p:nvSpPr>
          <p:spPr bwMode="auto">
            <a:xfrm flipV="true">
              <a:off x="2958" y="2123"/>
              <a:ext cx="2" cy="6200"/>
            </a:xfrm>
            <a:prstGeom prst="line">
              <a:avLst/>
            </a:prstGeom>
            <a:noFill/>
            <a:ln w="20638">
              <a:solidFill>
                <a:srgbClr val="0000D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5" name="Line 781"/>
            <p:cNvSpPr>
              <a:spLocks noChangeShapeType="true"/>
            </p:cNvSpPr>
            <p:nvPr/>
          </p:nvSpPr>
          <p:spPr bwMode="auto">
            <a:xfrm flipV="true">
              <a:off x="11678" y="2123"/>
              <a:ext cx="2" cy="6200"/>
            </a:xfrm>
            <a:prstGeom prst="line">
              <a:avLst/>
            </a:prstGeom>
            <a:noFill/>
            <a:ln w="20638">
              <a:solidFill>
                <a:srgbClr val="0000D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6" name="Line 782"/>
            <p:cNvSpPr>
              <a:spLocks noChangeShapeType="true"/>
            </p:cNvSpPr>
            <p:nvPr/>
          </p:nvSpPr>
          <p:spPr bwMode="auto">
            <a:xfrm>
              <a:off x="2948" y="8323"/>
              <a:ext cx="8730" cy="2"/>
            </a:xfrm>
            <a:prstGeom prst="line">
              <a:avLst/>
            </a:prstGeom>
            <a:noFill/>
            <a:ln w="20638">
              <a:solidFill>
                <a:srgbClr val="0000D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7" name="Line 783"/>
            <p:cNvSpPr>
              <a:spLocks noChangeShapeType="true"/>
            </p:cNvSpPr>
            <p:nvPr/>
          </p:nvSpPr>
          <p:spPr bwMode="auto">
            <a:xfrm>
              <a:off x="2965" y="2109"/>
              <a:ext cx="8730" cy="2"/>
            </a:xfrm>
            <a:prstGeom prst="line">
              <a:avLst/>
            </a:prstGeom>
            <a:noFill/>
            <a:ln w="20638">
              <a:solidFill>
                <a:srgbClr val="0000D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58" name="Group 11"/>
            <p:cNvGrpSpPr/>
            <p:nvPr/>
          </p:nvGrpSpPr>
          <p:grpSpPr bwMode="auto">
            <a:xfrm>
              <a:off x="1611" y="1924"/>
              <a:ext cx="1163" cy="6687"/>
              <a:chOff x="701" y="927"/>
              <a:chExt cx="465" cy="2675"/>
            </a:xfrm>
          </p:grpSpPr>
          <p:sp>
            <p:nvSpPr>
              <p:cNvPr id="259" name="Rectangle 4"/>
              <p:cNvSpPr>
                <a:spLocks noChangeArrowheads="true"/>
              </p:cNvSpPr>
              <p:nvPr/>
            </p:nvSpPr>
            <p:spPr bwMode="auto">
              <a:xfrm>
                <a:off x="701" y="3408"/>
                <a:ext cx="4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0.0001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0" name="Rectangle 5"/>
              <p:cNvSpPr>
                <a:spLocks noChangeArrowheads="true"/>
              </p:cNvSpPr>
              <p:nvPr/>
            </p:nvSpPr>
            <p:spPr bwMode="auto">
              <a:xfrm>
                <a:off x="786" y="2999"/>
                <a:ext cx="3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0.001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1" name="Rectangle 6"/>
              <p:cNvSpPr>
                <a:spLocks noChangeArrowheads="true"/>
              </p:cNvSpPr>
              <p:nvPr/>
            </p:nvSpPr>
            <p:spPr bwMode="auto">
              <a:xfrm>
                <a:off x="873" y="2590"/>
                <a:ext cx="28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0.01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2" name="Rectangle 7"/>
              <p:cNvSpPr>
                <a:spLocks noChangeArrowheads="true"/>
              </p:cNvSpPr>
              <p:nvPr/>
            </p:nvSpPr>
            <p:spPr bwMode="auto">
              <a:xfrm>
                <a:off x="960" y="2167"/>
                <a:ext cx="20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0.1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3" name="Rectangle 8"/>
              <p:cNvSpPr>
                <a:spLocks noChangeArrowheads="true"/>
              </p:cNvSpPr>
              <p:nvPr/>
            </p:nvSpPr>
            <p:spPr bwMode="auto">
              <a:xfrm>
                <a:off x="1085" y="1759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4" name="Rectangle 9"/>
              <p:cNvSpPr>
                <a:spLocks noChangeArrowheads="true"/>
              </p:cNvSpPr>
              <p:nvPr/>
            </p:nvSpPr>
            <p:spPr bwMode="auto">
              <a:xfrm>
                <a:off x="999" y="1350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5" name="Rectangle 10"/>
              <p:cNvSpPr>
                <a:spLocks noChangeArrowheads="true"/>
              </p:cNvSpPr>
              <p:nvPr/>
            </p:nvSpPr>
            <p:spPr bwMode="auto">
              <a:xfrm>
                <a:off x="913" y="927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66" name="Group 22"/>
            <p:cNvGrpSpPr/>
            <p:nvPr/>
          </p:nvGrpSpPr>
          <p:grpSpPr bwMode="auto">
            <a:xfrm>
              <a:off x="2933" y="8330"/>
              <a:ext cx="9070" cy="585"/>
              <a:chOff x="1257" y="3579"/>
              <a:chExt cx="3628" cy="234"/>
            </a:xfrm>
          </p:grpSpPr>
          <p:sp>
            <p:nvSpPr>
              <p:cNvPr id="267" name="Rectangle 12"/>
              <p:cNvSpPr>
                <a:spLocks noChangeArrowheads="true"/>
              </p:cNvSpPr>
              <p:nvPr/>
            </p:nvSpPr>
            <p:spPr bwMode="auto">
              <a:xfrm>
                <a:off x="1257" y="3619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8" name="Rectangle 13"/>
              <p:cNvSpPr>
                <a:spLocks noChangeArrowheads="true"/>
              </p:cNvSpPr>
              <p:nvPr/>
            </p:nvSpPr>
            <p:spPr bwMode="auto">
              <a:xfrm>
                <a:off x="1790" y="361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9" name="Rectangle 14"/>
              <p:cNvSpPr>
                <a:spLocks noChangeArrowheads="true"/>
              </p:cNvSpPr>
              <p:nvPr/>
            </p:nvSpPr>
            <p:spPr bwMode="auto">
              <a:xfrm>
                <a:off x="2336" y="3619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0" name="Rectangle 15"/>
              <p:cNvSpPr>
                <a:spLocks noChangeArrowheads="true"/>
              </p:cNvSpPr>
              <p:nvPr/>
            </p:nvSpPr>
            <p:spPr bwMode="auto">
              <a:xfrm>
                <a:off x="2868" y="3619"/>
                <a:ext cx="32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1000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1" name="Rectangle 16"/>
              <p:cNvSpPr>
                <a:spLocks noChangeArrowheads="true"/>
              </p:cNvSpPr>
              <p:nvPr/>
            </p:nvSpPr>
            <p:spPr bwMode="auto">
              <a:xfrm>
                <a:off x="3516" y="361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2" name="Rectangle 17"/>
              <p:cNvSpPr>
                <a:spLocks noChangeArrowheads="true"/>
              </p:cNvSpPr>
              <p:nvPr/>
            </p:nvSpPr>
            <p:spPr bwMode="auto">
              <a:xfrm>
                <a:off x="3668" y="3579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4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3" name="Rectangle 18"/>
              <p:cNvSpPr>
                <a:spLocks noChangeArrowheads="true"/>
              </p:cNvSpPr>
              <p:nvPr/>
            </p:nvSpPr>
            <p:spPr bwMode="auto">
              <a:xfrm>
                <a:off x="4095" y="361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4" name="Rectangle 19"/>
              <p:cNvSpPr>
                <a:spLocks noChangeArrowheads="true"/>
              </p:cNvSpPr>
              <p:nvPr/>
            </p:nvSpPr>
            <p:spPr bwMode="auto">
              <a:xfrm>
                <a:off x="4248" y="3579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5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5" name="Rectangle 20"/>
              <p:cNvSpPr>
                <a:spLocks noChangeArrowheads="true"/>
              </p:cNvSpPr>
              <p:nvPr/>
            </p:nvSpPr>
            <p:spPr bwMode="auto">
              <a:xfrm>
                <a:off x="4675" y="361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10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6" name="Rectangle 21"/>
              <p:cNvSpPr>
                <a:spLocks noChangeArrowheads="true"/>
              </p:cNvSpPr>
              <p:nvPr/>
            </p:nvSpPr>
            <p:spPr bwMode="auto">
              <a:xfrm>
                <a:off x="4828" y="3579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1pPr>
                <a:lvl2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2pPr>
                <a:lvl3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3pPr>
                <a:lvl4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4pPr>
                <a:lvl5pPr eaLnBrk="0" hangingPunct="0"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folHlink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6</a:t>
                </a:r>
                <a:endParaRPr lang="en-US" altLang="en-US" sz="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77" name="Line 8"/>
            <p:cNvSpPr>
              <a:spLocks noChangeShapeType="true"/>
            </p:cNvSpPr>
            <p:nvPr/>
          </p:nvSpPr>
          <p:spPr bwMode="auto">
            <a:xfrm flipV="true">
              <a:off x="2983" y="3222"/>
              <a:ext cx="8583" cy="38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2" name="Rectangle 23"/>
            <p:cNvSpPr>
              <a:spLocks noChangeArrowheads="true"/>
            </p:cNvSpPr>
            <p:nvPr/>
          </p:nvSpPr>
          <p:spPr bwMode="auto">
            <a:xfrm rot="20140806">
              <a:off x="5217" y="4838"/>
              <a:ext cx="2200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87095"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defTabSz="887095"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defTabSz="887095"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defTabSz="887095"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defTabSz="887095" eaLnBrk="0" hangingPunct="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defTabSz="8870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defTabSz="8870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defTabSz="8870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defTabSz="8870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zh-CN" altLang="fr-FR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直接放大</a:t>
              </a:r>
              <a:endParaRPr lang="zh-CN" altLang="fr-FR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3" name="Rectangle 30"/>
            <p:cNvSpPr>
              <a:spLocks noChangeArrowheads="true"/>
            </p:cNvSpPr>
            <p:nvPr/>
          </p:nvSpPr>
          <p:spPr bwMode="auto">
            <a:xfrm rot="16200000">
              <a:off x="292" y="4886"/>
              <a:ext cx="2438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87095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709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7095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709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709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zh-CN" altLang="fr-FR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通量</a:t>
              </a:r>
              <a:r>
                <a:rPr lang="fr-FR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(</a:t>
              </a:r>
              <a:r>
                <a:rPr lang="fr-FR" altLang="en-US" dirty="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rPr>
                <a:t>J/cm</a:t>
              </a:r>
              <a:r>
                <a:rPr lang="fr-FR" altLang="en-US" baseline="30000" dirty="0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rPr>
                <a:t>2</a:t>
              </a:r>
              <a:r>
                <a:rPr lang="fr-FR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endParaRPr lang="fr-FR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94" name="Rectangle 31"/>
            <p:cNvSpPr>
              <a:spLocks noChangeArrowheads="true"/>
            </p:cNvSpPr>
            <p:nvPr/>
          </p:nvSpPr>
          <p:spPr bwMode="auto">
            <a:xfrm>
              <a:off x="5997" y="8915"/>
              <a:ext cx="1759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900" tIns="44450" rIns="88900" bIns="44450">
              <a:spAutoFit/>
            </a:bodyPr>
            <a:lstStyle>
              <a:lvl1pPr defTabSz="887095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709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7095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709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709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709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zh-CN" altLang="fr-FR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脉宽</a:t>
              </a:r>
              <a:r>
                <a:rPr lang="fr-FR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(</a:t>
              </a:r>
              <a:r>
                <a:rPr lang="fr-FR" altLang="en-US"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  <a:sym typeface="+mn-ea"/>
                </a:rPr>
                <a:t>fs</a:t>
              </a:r>
              <a:r>
                <a:rPr lang="fr-FR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endParaRPr lang="fr-FR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95" name="AutoShape 25"/>
          <p:cNvSpPr>
            <a:spLocks noChangeArrowheads="true"/>
          </p:cNvSpPr>
          <p:nvPr/>
        </p:nvSpPr>
        <p:spPr bwMode="auto">
          <a:xfrm>
            <a:off x="2887980" y="1924050"/>
            <a:ext cx="445135" cy="422910"/>
          </a:xfrm>
          <a:prstGeom prst="star5">
            <a:avLst/>
          </a:prstGeom>
          <a:solidFill>
            <a:schemeClr val="accent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" name="AutoShape 26"/>
          <p:cNvSpPr>
            <a:spLocks noChangeArrowheads="true"/>
          </p:cNvSpPr>
          <p:nvPr/>
        </p:nvSpPr>
        <p:spPr bwMode="auto">
          <a:xfrm>
            <a:off x="3675397" y="4973803"/>
            <a:ext cx="3200400" cy="22860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false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true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7" name="AutoShape 28"/>
          <p:cNvSpPr>
            <a:spLocks noChangeArrowheads="true"/>
          </p:cNvSpPr>
          <p:nvPr/>
        </p:nvSpPr>
        <p:spPr bwMode="auto">
          <a:xfrm rot="16200000">
            <a:off x="5560695" y="3420110"/>
            <a:ext cx="2871470" cy="30480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false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lin ang="5400000" scaled="true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8" name="AutoShape 29"/>
          <p:cNvSpPr>
            <a:spLocks noChangeArrowheads="true"/>
          </p:cNvSpPr>
          <p:nvPr/>
        </p:nvSpPr>
        <p:spPr bwMode="auto">
          <a:xfrm flipH="true">
            <a:off x="3603007" y="2032483"/>
            <a:ext cx="3200400" cy="22860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false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true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9" name="AutoShape 30"/>
          <p:cNvSpPr>
            <a:spLocks noChangeArrowheads="true"/>
          </p:cNvSpPr>
          <p:nvPr/>
        </p:nvSpPr>
        <p:spPr bwMode="auto">
          <a:xfrm>
            <a:off x="2957847" y="4931893"/>
            <a:ext cx="304800" cy="304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eaLnBrk="0" hangingPunct="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0" name="Text Box 32"/>
          <p:cNvSpPr txBox="true">
            <a:spLocks noChangeArrowheads="true"/>
          </p:cNvSpPr>
          <p:nvPr/>
        </p:nvSpPr>
        <p:spPr bwMode="auto">
          <a:xfrm>
            <a:off x="918716" y="6108001"/>
            <a:ext cx="5516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啁啾脉冲放大能让短脉冲达到长脉冲的通量！</a:t>
            </a:r>
            <a:endParaRPr lang="en-US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bldLvl="0" animBg="true"/>
      <p:bldP spid="295" grpId="0" animBg="tru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啁啾脉冲放大</a:t>
            </a:r>
            <a:endParaRPr lang="zh-CN" altLang="en-US"/>
          </a:p>
        </p:txBody>
      </p:sp>
      <p:sp>
        <p:nvSpPr>
          <p:cNvPr id="9" name="TextBox 1"/>
          <p:cNvSpPr txBox="true">
            <a:spLocks noChangeArrowheads="true"/>
          </p:cNvSpPr>
          <p:nvPr/>
        </p:nvSpPr>
        <p:spPr bwMode="auto">
          <a:xfrm>
            <a:off x="338138" y="1291809"/>
            <a:ext cx="84677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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继续放大：使用多束激光、多个增益介质。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Group 11"/>
          <p:cNvGrpSpPr/>
          <p:nvPr/>
        </p:nvGrpSpPr>
        <p:grpSpPr bwMode="auto">
          <a:xfrm>
            <a:off x="544513" y="2657247"/>
            <a:ext cx="7927975" cy="3136900"/>
            <a:chOff x="497162" y="2053569"/>
            <a:chExt cx="6607308" cy="2664019"/>
          </a:xfrm>
        </p:grpSpPr>
        <p:sp>
          <p:nvSpPr>
            <p:cNvPr id="12" name="Freeform 25"/>
            <p:cNvSpPr>
              <a:spLocks noChangeArrowheads="true"/>
            </p:cNvSpPr>
            <p:nvPr/>
          </p:nvSpPr>
          <p:spPr bwMode="auto">
            <a:xfrm>
              <a:off x="2044259" y="2939790"/>
              <a:ext cx="278036" cy="376794"/>
            </a:xfrm>
            <a:custGeom>
              <a:avLst/>
              <a:gdLst>
                <a:gd name="T0" fmla="*/ 0 w 480"/>
                <a:gd name="T1" fmla="*/ 376794 h 240"/>
                <a:gd name="T2" fmla="*/ 83411 w 480"/>
                <a:gd name="T3" fmla="*/ 301435 h 240"/>
                <a:gd name="T4" fmla="*/ 139018 w 480"/>
                <a:gd name="T5" fmla="*/ 0 h 240"/>
                <a:gd name="T6" fmla="*/ 194625 w 480"/>
                <a:gd name="T7" fmla="*/ 301435 h 240"/>
                <a:gd name="T8" fmla="*/ 278036 w 480"/>
                <a:gd name="T9" fmla="*/ 376794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13" name="Gerade Verbindung mit Pfeil 33"/>
            <p:cNvCxnSpPr>
              <a:stCxn id="15" idx="3"/>
              <a:endCxn id="23" idx="3"/>
            </p:cNvCxnSpPr>
            <p:nvPr/>
          </p:nvCxnSpPr>
          <p:spPr>
            <a:xfrm>
              <a:off x="1795073" y="3385579"/>
              <a:ext cx="93936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Gerade Verbindung mit Pfeil 34"/>
            <p:cNvCxnSpPr>
              <a:stCxn id="24" idx="1"/>
              <a:endCxn id="23" idx="3"/>
            </p:cNvCxnSpPr>
            <p:nvPr/>
          </p:nvCxnSpPr>
          <p:spPr>
            <a:xfrm flipV="true">
              <a:off x="5970616" y="3385579"/>
              <a:ext cx="1133854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Abgerundetes Rechteck 37"/>
            <p:cNvSpPr/>
            <p:nvPr/>
          </p:nvSpPr>
          <p:spPr>
            <a:xfrm>
              <a:off x="497162" y="3160431"/>
              <a:ext cx="1297911" cy="450295"/>
            </a:xfrm>
            <a:prstGeom prst="roundRect">
              <a:avLst>
                <a:gd name="adj" fmla="val 0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31" tIns="45716" rIns="91431" bIns="45716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de-DE" sz="1800" kern="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前端</a:t>
              </a:r>
              <a:endParaRPr lang="zh-CN" altLang="de-DE" sz="1800" kern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16" name="Gerade Verbindung 40"/>
            <p:cNvCxnSpPr>
              <a:stCxn id="24" idx="1"/>
              <a:endCxn id="23" idx="3"/>
            </p:cNvCxnSpPr>
            <p:nvPr/>
          </p:nvCxnSpPr>
          <p:spPr>
            <a:xfrm flipH="true">
              <a:off x="3241166" y="2521390"/>
              <a:ext cx="46174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Gerade Verbindung 42"/>
            <p:cNvCxnSpPr>
              <a:stCxn id="24" idx="1"/>
              <a:endCxn id="23" idx="3"/>
            </p:cNvCxnSpPr>
            <p:nvPr/>
          </p:nvCxnSpPr>
          <p:spPr>
            <a:xfrm flipH="true">
              <a:off x="4947900" y="2521390"/>
              <a:ext cx="514666" cy="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head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Gerade Verbindung 45"/>
            <p:cNvCxnSpPr>
              <a:stCxn id="24" idx="1"/>
              <a:endCxn id="23" idx="3"/>
            </p:cNvCxnSpPr>
            <p:nvPr/>
          </p:nvCxnSpPr>
          <p:spPr>
            <a:xfrm>
              <a:off x="4372373" y="3566236"/>
              <a:ext cx="0" cy="359966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Gerade Verbindung 46"/>
            <p:cNvCxnSpPr>
              <a:stCxn id="24" idx="1"/>
              <a:endCxn id="23" idx="3"/>
            </p:cNvCxnSpPr>
            <p:nvPr/>
          </p:nvCxnSpPr>
          <p:spPr>
            <a:xfrm flipH="true">
              <a:off x="3241166" y="4394023"/>
              <a:ext cx="46174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Gerade Verbindung 47"/>
            <p:cNvCxnSpPr>
              <a:stCxn id="24" idx="1"/>
              <a:endCxn id="23" idx="3"/>
            </p:cNvCxnSpPr>
            <p:nvPr/>
          </p:nvCxnSpPr>
          <p:spPr>
            <a:xfrm flipH="true">
              <a:off x="4947900" y="4394023"/>
              <a:ext cx="514666" cy="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head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Gerade Verbindung 48"/>
            <p:cNvCxnSpPr>
              <a:stCxn id="24" idx="1"/>
              <a:endCxn id="23" idx="3"/>
            </p:cNvCxnSpPr>
            <p:nvPr/>
          </p:nvCxnSpPr>
          <p:spPr>
            <a:xfrm flipH="true">
              <a:off x="3241166" y="3169868"/>
              <a:ext cx="46174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Gerade Verbindung 49"/>
            <p:cNvCxnSpPr>
              <a:stCxn id="24" idx="1"/>
              <a:endCxn id="23" idx="3"/>
            </p:cNvCxnSpPr>
            <p:nvPr/>
          </p:nvCxnSpPr>
          <p:spPr>
            <a:xfrm flipH="true">
              <a:off x="4947900" y="3169868"/>
              <a:ext cx="514666" cy="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head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Diagonal liegende Ecken des Rechtecks schneiden 54"/>
            <p:cNvSpPr/>
            <p:nvPr/>
          </p:nvSpPr>
          <p:spPr>
            <a:xfrm rot="16200000" flipH="true">
              <a:off x="1653808" y="3134199"/>
              <a:ext cx="2664019" cy="502759"/>
            </a:xfrm>
            <a:prstGeom prst="snip2DiagRect">
              <a:avLst/>
            </a:prstGeom>
            <a:solidFill>
              <a:srgbClr val="EB95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eaVert" lIns="91431" tIns="45716" rIns="91431" bIns="45716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de-DE" sz="1800" b="1" kern="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分束阶段</a:t>
              </a:r>
              <a:endParaRPr lang="zh-CN" altLang="de-DE" sz="1800" b="1" kern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4" name="Diagonal liegende Ecken des Rechtecks schneiden 55"/>
            <p:cNvSpPr/>
            <p:nvPr/>
          </p:nvSpPr>
          <p:spPr>
            <a:xfrm rot="16200000" flipH="true">
              <a:off x="4386567" y="3133537"/>
              <a:ext cx="2664019" cy="504081"/>
            </a:xfrm>
            <a:prstGeom prst="snip2DiagRect">
              <a:avLst/>
            </a:prstGeom>
            <a:solidFill>
              <a:srgbClr val="EB95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eaVert" lIns="91431" tIns="45716" rIns="91431" bIns="45716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de-DE" sz="1800" b="1" kern="0" dirty="0" err="1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合束阶段</a:t>
              </a:r>
              <a:endParaRPr lang="zh-CN" altLang="de-DE" sz="1800" b="1" kern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5" name="Rechteck 56"/>
            <p:cNvSpPr/>
            <p:nvPr/>
          </p:nvSpPr>
          <p:spPr>
            <a:xfrm>
              <a:off x="3704233" y="2342081"/>
              <a:ext cx="1296588" cy="359966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31" tIns="45716" rIns="91431" bIns="45716" anchor="ctr"/>
            <a:lstStyle>
              <a:lvl1pPr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sz="18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放大器</a:t>
              </a:r>
              <a:r>
                <a:rPr lang="en-US" altLang="zh-CN" sz="1800">
                  <a:solidFill>
                    <a:srgbClr val="FFFFFF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rPr>
                <a:t>1</a:t>
              </a:r>
              <a:endParaRPr lang="en-US" altLang="zh-CN" sz="1800">
                <a:solidFill>
                  <a:srgbClr val="FFFFFF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endParaRPr>
            </a:p>
          </p:txBody>
        </p:sp>
        <p:sp>
          <p:nvSpPr>
            <p:cNvPr id="26" name="Rechteck 57"/>
            <p:cNvSpPr/>
            <p:nvPr/>
          </p:nvSpPr>
          <p:spPr>
            <a:xfrm>
              <a:off x="3704233" y="4213366"/>
              <a:ext cx="1296588" cy="359966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31" tIns="45716" rIns="91431" bIns="45716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放大器</a:t>
              </a:r>
              <a:r>
                <a:rPr lang="en-US" sz="1800" i="1" kern="0" dirty="0">
                  <a:solidFill>
                    <a:srgbClr val="FFFFFF"/>
                  </a:solidFill>
                  <a:latin typeface="Cambria Math" panose="02040503050406030204" charset="0"/>
                  <a:ea typeface="Cambria Math" panose="02040503050406030204" charset="0"/>
                  <a:cs typeface="Cambria Math" panose="02040503050406030204" charset="0"/>
                  <a:sym typeface="+mn-ea"/>
                </a:rPr>
                <a:t>N</a:t>
              </a:r>
              <a:endParaRPr lang="en-US" sz="1800" i="1" kern="0" dirty="0">
                <a:solidFill>
                  <a:srgbClr val="FFFFFF"/>
                </a:solidFill>
                <a:latin typeface="Cambria Math" panose="02040503050406030204" charset="0"/>
                <a:ea typeface="Cambria Math" panose="02040503050406030204" charset="0"/>
                <a:cs typeface="Cambria Math" panose="02040503050406030204" charset="0"/>
                <a:sym typeface="+mn-ea"/>
              </a:endParaRPr>
            </a:p>
          </p:txBody>
        </p:sp>
        <p:sp>
          <p:nvSpPr>
            <p:cNvPr id="27" name="Rechteck 58"/>
            <p:cNvSpPr/>
            <p:nvPr/>
          </p:nvSpPr>
          <p:spPr>
            <a:xfrm>
              <a:off x="3704233" y="2989211"/>
              <a:ext cx="1296588" cy="359966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91431" tIns="45716" rIns="91431" bIns="45716" anchor="ctr"/>
            <a:lstStyle>
              <a:lvl1pPr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放大器</a:t>
              </a:r>
              <a:r>
                <a:rPr lang="en-US" altLang="zh-CN" sz="1800">
                  <a:solidFill>
                    <a:srgbClr val="FFFFFF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rPr>
                <a:t>2</a:t>
              </a:r>
              <a:endParaRPr lang="en-US" altLang="zh-CN" sz="1800">
                <a:solidFill>
                  <a:srgbClr val="FFFFFF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endParaRPr>
            </a:p>
          </p:txBody>
        </p:sp>
        <p:sp>
          <p:nvSpPr>
            <p:cNvPr id="28" name="Freeform 25"/>
            <p:cNvSpPr>
              <a:spLocks noChangeArrowheads="true"/>
            </p:cNvSpPr>
            <p:nvPr/>
          </p:nvSpPr>
          <p:spPr bwMode="auto">
            <a:xfrm>
              <a:off x="3287487" y="2170015"/>
              <a:ext cx="278036" cy="248746"/>
            </a:xfrm>
            <a:custGeom>
              <a:avLst/>
              <a:gdLst>
                <a:gd name="T0" fmla="*/ 0 w 480"/>
                <a:gd name="T1" fmla="*/ 248746 h 240"/>
                <a:gd name="T2" fmla="*/ 83411 w 480"/>
                <a:gd name="T3" fmla="*/ 198997 h 240"/>
                <a:gd name="T4" fmla="*/ 139018 w 480"/>
                <a:gd name="T5" fmla="*/ 0 h 240"/>
                <a:gd name="T6" fmla="*/ 194625 w 480"/>
                <a:gd name="T7" fmla="*/ 198997 h 240"/>
                <a:gd name="T8" fmla="*/ 278036 w 480"/>
                <a:gd name="T9" fmla="*/ 24874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Freeform 25"/>
            <p:cNvSpPr>
              <a:spLocks noChangeArrowheads="true"/>
            </p:cNvSpPr>
            <p:nvPr/>
          </p:nvSpPr>
          <p:spPr bwMode="auto">
            <a:xfrm>
              <a:off x="5047842" y="2062354"/>
              <a:ext cx="278036" cy="356407"/>
            </a:xfrm>
            <a:custGeom>
              <a:avLst/>
              <a:gdLst>
                <a:gd name="T0" fmla="*/ 0 w 480"/>
                <a:gd name="T1" fmla="*/ 356407 h 240"/>
                <a:gd name="T2" fmla="*/ 83411 w 480"/>
                <a:gd name="T3" fmla="*/ 285126 h 240"/>
                <a:gd name="T4" fmla="*/ 139018 w 480"/>
                <a:gd name="T5" fmla="*/ 0 h 240"/>
                <a:gd name="T6" fmla="*/ 194625 w 480"/>
                <a:gd name="T7" fmla="*/ 285126 h 240"/>
                <a:gd name="T8" fmla="*/ 278036 w 480"/>
                <a:gd name="T9" fmla="*/ 35640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Freeform 25"/>
            <p:cNvSpPr>
              <a:spLocks noChangeArrowheads="true"/>
            </p:cNvSpPr>
            <p:nvPr/>
          </p:nvSpPr>
          <p:spPr bwMode="auto">
            <a:xfrm>
              <a:off x="6325728" y="2270639"/>
              <a:ext cx="278036" cy="1003208"/>
            </a:xfrm>
            <a:custGeom>
              <a:avLst/>
              <a:gdLst>
                <a:gd name="T0" fmla="*/ 0 w 480"/>
                <a:gd name="T1" fmla="*/ 1003208 h 240"/>
                <a:gd name="T2" fmla="*/ 83411 w 480"/>
                <a:gd name="T3" fmla="*/ 802566 h 240"/>
                <a:gd name="T4" fmla="*/ 139018 w 480"/>
                <a:gd name="T5" fmla="*/ 0 h 240"/>
                <a:gd name="T6" fmla="*/ 194625 w 480"/>
                <a:gd name="T7" fmla="*/ 802566 h 240"/>
                <a:gd name="T8" fmla="*/ 278036 w 480"/>
                <a:gd name="T9" fmla="*/ 100320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Freeform 25"/>
            <p:cNvSpPr>
              <a:spLocks noChangeArrowheads="true"/>
            </p:cNvSpPr>
            <p:nvPr/>
          </p:nvSpPr>
          <p:spPr bwMode="auto">
            <a:xfrm>
              <a:off x="5047513" y="2724976"/>
              <a:ext cx="278036" cy="356407"/>
            </a:xfrm>
            <a:custGeom>
              <a:avLst/>
              <a:gdLst>
                <a:gd name="T0" fmla="*/ 0 w 480"/>
                <a:gd name="T1" fmla="*/ 356407 h 240"/>
                <a:gd name="T2" fmla="*/ 83411 w 480"/>
                <a:gd name="T3" fmla="*/ 285126 h 240"/>
                <a:gd name="T4" fmla="*/ 139018 w 480"/>
                <a:gd name="T5" fmla="*/ 0 h 240"/>
                <a:gd name="T6" fmla="*/ 194625 w 480"/>
                <a:gd name="T7" fmla="*/ 285126 h 240"/>
                <a:gd name="T8" fmla="*/ 278036 w 480"/>
                <a:gd name="T9" fmla="*/ 35640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Freeform 25"/>
            <p:cNvSpPr>
              <a:spLocks noChangeArrowheads="true"/>
            </p:cNvSpPr>
            <p:nvPr/>
          </p:nvSpPr>
          <p:spPr bwMode="auto">
            <a:xfrm>
              <a:off x="5043521" y="3943393"/>
              <a:ext cx="278036" cy="356407"/>
            </a:xfrm>
            <a:custGeom>
              <a:avLst/>
              <a:gdLst>
                <a:gd name="T0" fmla="*/ 0 w 480"/>
                <a:gd name="T1" fmla="*/ 356407 h 240"/>
                <a:gd name="T2" fmla="*/ 83411 w 480"/>
                <a:gd name="T3" fmla="*/ 285126 h 240"/>
                <a:gd name="T4" fmla="*/ 139018 w 480"/>
                <a:gd name="T5" fmla="*/ 0 h 240"/>
                <a:gd name="T6" fmla="*/ 194625 w 480"/>
                <a:gd name="T7" fmla="*/ 285126 h 240"/>
                <a:gd name="T8" fmla="*/ 278036 w 480"/>
                <a:gd name="T9" fmla="*/ 35640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Freeform 25"/>
            <p:cNvSpPr>
              <a:spLocks noChangeArrowheads="true"/>
            </p:cNvSpPr>
            <p:nvPr/>
          </p:nvSpPr>
          <p:spPr bwMode="auto">
            <a:xfrm>
              <a:off x="3284889" y="2824463"/>
              <a:ext cx="278036" cy="248746"/>
            </a:xfrm>
            <a:custGeom>
              <a:avLst/>
              <a:gdLst>
                <a:gd name="T0" fmla="*/ 0 w 480"/>
                <a:gd name="T1" fmla="*/ 248746 h 240"/>
                <a:gd name="T2" fmla="*/ 83411 w 480"/>
                <a:gd name="T3" fmla="*/ 198997 h 240"/>
                <a:gd name="T4" fmla="*/ 139018 w 480"/>
                <a:gd name="T5" fmla="*/ 0 h 240"/>
                <a:gd name="T6" fmla="*/ 194625 w 480"/>
                <a:gd name="T7" fmla="*/ 198997 h 240"/>
                <a:gd name="T8" fmla="*/ 278036 w 480"/>
                <a:gd name="T9" fmla="*/ 24874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Freeform 25"/>
            <p:cNvSpPr>
              <a:spLocks noChangeArrowheads="true"/>
            </p:cNvSpPr>
            <p:nvPr/>
          </p:nvSpPr>
          <p:spPr bwMode="auto">
            <a:xfrm>
              <a:off x="3281955" y="4043930"/>
              <a:ext cx="278036" cy="248746"/>
            </a:xfrm>
            <a:custGeom>
              <a:avLst/>
              <a:gdLst>
                <a:gd name="T0" fmla="*/ 0 w 480"/>
                <a:gd name="T1" fmla="*/ 248746 h 240"/>
                <a:gd name="T2" fmla="*/ 83411 w 480"/>
                <a:gd name="T3" fmla="*/ 198997 h 240"/>
                <a:gd name="T4" fmla="*/ 139018 w 480"/>
                <a:gd name="T5" fmla="*/ 0 h 240"/>
                <a:gd name="T6" fmla="*/ 194625 w 480"/>
                <a:gd name="T7" fmla="*/ 198997 h 240"/>
                <a:gd name="T8" fmla="*/ 278036 w 480"/>
                <a:gd name="T9" fmla="*/ 24874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0">
                  <a:srgbClr val="FF0000"/>
                </a:gs>
                <a:gs pos="83000">
                  <a:srgbClr val="FF0000"/>
                </a:gs>
                <a:gs pos="100000">
                  <a:srgbClr val="FFDADA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338138" y="2000776"/>
            <a:ext cx="830396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de-DE" altLang="en-US" dirty="0">
                <a:ea typeface="微软雅黑" panose="020B0503020204020204" charset="-122"/>
                <a:cs typeface="微软雅黑" panose="020B0503020204020204" charset="-122"/>
                <a:sym typeface="+mn-ea"/>
              </a:rPr>
              <a:t>将光束分割，分别放大每个小光束，然后将它们重新组合成一束光束。</a:t>
            </a:r>
            <a:endParaRPr lang="de-DE" altLang="en-US" dirty="0"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338455" y="6078220"/>
            <a:ext cx="2068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>
                <a:cs typeface="微软雅黑" panose="020B0503020204020204" charset="-122"/>
              </a:rPr>
              <a:t>具体如何实现？</a:t>
            </a:r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grpSp>
        <p:nvGrpSpPr>
          <p:cNvPr id="9" name="Group 6"/>
          <p:cNvGrpSpPr/>
          <p:nvPr/>
        </p:nvGrpSpPr>
        <p:grpSpPr bwMode="auto">
          <a:xfrm>
            <a:off x="5888674" y="4386673"/>
            <a:ext cx="1933574" cy="1582420"/>
            <a:chOff x="4495092" y="2900295"/>
            <a:chExt cx="1934430" cy="1582983"/>
          </a:xfrm>
        </p:grpSpPr>
        <p:sp>
          <p:nvSpPr>
            <p:cNvPr id="10" name="Textfeld 70"/>
            <p:cNvSpPr txBox="true">
              <a:spLocks noChangeArrowheads="true"/>
            </p:cNvSpPr>
            <p:nvPr/>
          </p:nvSpPr>
          <p:spPr bwMode="auto">
            <a:xfrm>
              <a:off x="5070656" y="2900295"/>
              <a:ext cx="691186" cy="39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de-DE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合束</a:t>
              </a:r>
              <a:endParaRPr lang="zh-CN" altLang="de-DE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Rechteck 71"/>
            <p:cNvSpPr/>
            <p:nvPr/>
          </p:nvSpPr>
          <p:spPr>
            <a:xfrm flipH="true">
              <a:off x="4582442" y="4216483"/>
              <a:ext cx="1716847" cy="39702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8200" noProof="1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Rechteck 72"/>
            <p:cNvSpPr/>
            <p:nvPr/>
          </p:nvSpPr>
          <p:spPr>
            <a:xfrm rot="5400000">
              <a:off x="4984295" y="3789292"/>
              <a:ext cx="865495" cy="3970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8200" noProof="1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3" name="Gruppierung 74"/>
            <p:cNvGrpSpPr/>
            <p:nvPr/>
          </p:nvGrpSpPr>
          <p:grpSpPr bwMode="auto">
            <a:xfrm flipH="true">
              <a:off x="5240399" y="4048625"/>
              <a:ext cx="352779" cy="374639"/>
              <a:chOff x="890738" y="2539902"/>
              <a:chExt cx="326395" cy="326395"/>
            </a:xfrm>
          </p:grpSpPr>
          <p:sp>
            <p:nvSpPr>
              <p:cNvPr id="29" name="Rechteck 75"/>
              <p:cNvSpPr>
                <a:spLocks noChangeArrowheads="true"/>
              </p:cNvSpPr>
              <p:nvPr/>
            </p:nvSpPr>
            <p:spPr bwMode="auto">
              <a:xfrm>
                <a:off x="890738" y="2539902"/>
                <a:ext cx="326395" cy="326395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30" name="Gerade Verbindung 76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ruppierung 77"/>
            <p:cNvGrpSpPr/>
            <p:nvPr/>
          </p:nvGrpSpPr>
          <p:grpSpPr bwMode="auto">
            <a:xfrm>
              <a:off x="5804844" y="3988609"/>
              <a:ext cx="156600" cy="494669"/>
              <a:chOff x="401908" y="2487075"/>
              <a:chExt cx="144000" cy="432048"/>
            </a:xfrm>
          </p:grpSpPr>
          <p:cxnSp>
            <p:nvCxnSpPr>
              <p:cNvPr id="25" name="Gerade Verbindung mit Pfeil 78"/>
              <p:cNvCxnSpPr>
                <a:cxnSpLocks noChangeShapeType="true"/>
              </p:cNvCxnSpPr>
              <p:nvPr/>
            </p:nvCxnSpPr>
            <p:spPr bwMode="auto">
              <a:xfrm>
                <a:off x="475402" y="2487757"/>
                <a:ext cx="0" cy="431366"/>
              </a:xfrm>
              <a:prstGeom prst="straightConnector1">
                <a:avLst/>
              </a:prstGeom>
              <a:noFill/>
              <a:ln w="28575">
                <a:solidFill>
                  <a:srgbClr val="1933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6" name="Gruppierung 79"/>
              <p:cNvGrpSpPr/>
              <p:nvPr/>
            </p:nvGrpSpPr>
            <p:grpSpPr bwMode="auto">
              <a:xfrm>
                <a:off x="401908" y="2631099"/>
                <a:ext cx="144000" cy="144000"/>
                <a:chOff x="401908" y="2631099"/>
                <a:chExt cx="144000" cy="144000"/>
              </a:xfrm>
            </p:grpSpPr>
            <p:sp>
              <p:nvSpPr>
                <p:cNvPr id="27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02381" y="2638943"/>
                  <a:ext cx="143121" cy="135929"/>
                </a:xfrm>
                <a:prstGeom prst="ellipse">
                  <a:avLst/>
                </a:prstGeom>
                <a:solidFill>
                  <a:srgbClr val="1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zh-CN" sz="18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8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55710" y="2685627"/>
                  <a:ext cx="36396" cy="349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5" name="Gruppierung 85"/>
            <p:cNvGrpSpPr/>
            <p:nvPr/>
          </p:nvGrpSpPr>
          <p:grpSpPr bwMode="auto">
            <a:xfrm rot="5400000">
              <a:off x="5334038" y="3676615"/>
              <a:ext cx="165496" cy="156599"/>
              <a:chOff x="401908" y="2631099"/>
              <a:chExt cx="144000" cy="144000"/>
            </a:xfrm>
          </p:grpSpPr>
          <p:sp>
            <p:nvSpPr>
              <p:cNvPr id="23" name="Ellipse 298"/>
              <p:cNvSpPr>
                <a:spLocks noChangeArrowheads="true"/>
              </p:cNvSpPr>
              <p:nvPr/>
            </p:nvSpPr>
            <p:spPr bwMode="auto">
              <a:xfrm>
                <a:off x="401568" y="2630572"/>
                <a:ext cx="143707" cy="144582"/>
              </a:xfrm>
              <a:prstGeom prst="ellipse">
                <a:avLst/>
              </a:prstGeom>
              <a:solidFill>
                <a:srgbClr val="1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zh-CN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" name="Ellipse 298"/>
              <p:cNvSpPr>
                <a:spLocks noChangeArrowheads="true"/>
              </p:cNvSpPr>
              <p:nvPr/>
            </p:nvSpPr>
            <p:spPr bwMode="auto">
              <a:xfrm>
                <a:off x="455710" y="2684901"/>
                <a:ext cx="36396" cy="36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cxnSp>
          <p:nvCxnSpPr>
            <p:cNvPr id="16" name="Gerade Verbindung mit Pfeil 82"/>
            <p:cNvCxnSpPr>
              <a:cxnSpLocks noChangeShapeType="true"/>
            </p:cNvCxnSpPr>
            <p:nvPr/>
          </p:nvCxnSpPr>
          <p:spPr bwMode="auto">
            <a:xfrm>
              <a:off x="4949317" y="3989390"/>
              <a:ext cx="0" cy="493888"/>
            </a:xfrm>
            <a:prstGeom prst="straightConnector1">
              <a:avLst/>
            </a:prstGeom>
            <a:noFill/>
            <a:ln w="28575">
              <a:solidFill>
                <a:srgbClr val="1933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Freeform 25"/>
            <p:cNvSpPr/>
            <p:nvPr/>
          </p:nvSpPr>
          <p:spPr bwMode="auto">
            <a:xfrm>
              <a:off x="4758733" y="3801999"/>
              <a:ext cx="373227" cy="154042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18" name="Gerade Verbindung mit Pfeil 137"/>
            <p:cNvCxnSpPr/>
            <p:nvPr/>
          </p:nvCxnSpPr>
          <p:spPr>
            <a:xfrm rot="5400000" flipV="true">
              <a:off x="4627706" y="4209326"/>
              <a:ext cx="0" cy="265229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25"/>
            <p:cNvSpPr/>
            <p:nvPr/>
          </p:nvSpPr>
          <p:spPr bwMode="auto">
            <a:xfrm>
              <a:off x="5695772" y="3633664"/>
              <a:ext cx="373227" cy="319201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 rot="16200000">
              <a:off x="5014450" y="3697180"/>
              <a:ext cx="395429" cy="138173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1" name="Gerade Verbindung mit Pfeil 150"/>
            <p:cNvCxnSpPr/>
            <p:nvPr/>
          </p:nvCxnSpPr>
          <p:spPr>
            <a:xfrm rot="5400000" flipV="true">
              <a:off x="6296113" y="4208532"/>
              <a:ext cx="0" cy="266818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168"/>
            <p:cNvCxnSpPr/>
            <p:nvPr/>
          </p:nvCxnSpPr>
          <p:spPr>
            <a:xfrm rot="10800000" flipV="true">
              <a:off x="5511541" y="3344636"/>
              <a:ext cx="0" cy="279499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7"/>
          <p:cNvGrpSpPr/>
          <p:nvPr/>
        </p:nvGrpSpPr>
        <p:grpSpPr bwMode="auto">
          <a:xfrm>
            <a:off x="1299528" y="4391753"/>
            <a:ext cx="1927226" cy="1859915"/>
            <a:chOff x="1071868" y="2901543"/>
            <a:chExt cx="1927376" cy="1859130"/>
          </a:xfrm>
        </p:grpSpPr>
        <p:sp>
          <p:nvSpPr>
            <p:cNvPr id="32" name="Textfeld 9"/>
            <p:cNvSpPr txBox="true">
              <a:spLocks noChangeArrowheads="true"/>
            </p:cNvSpPr>
            <p:nvPr/>
          </p:nvSpPr>
          <p:spPr bwMode="auto">
            <a:xfrm>
              <a:off x="1752950" y="2901543"/>
              <a:ext cx="690934" cy="39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de-DE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分束</a:t>
              </a:r>
              <a:endParaRPr lang="zh-CN" altLang="de-DE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Rechteck 10"/>
            <p:cNvSpPr/>
            <p:nvPr/>
          </p:nvSpPr>
          <p:spPr>
            <a:xfrm flipH="true">
              <a:off x="1113146" y="4215438"/>
              <a:ext cx="1795602" cy="41258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8200" noProof="1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Rechteck 11"/>
            <p:cNvSpPr/>
            <p:nvPr/>
          </p:nvSpPr>
          <p:spPr>
            <a:xfrm rot="5400000">
              <a:off x="1665855" y="3788572"/>
              <a:ext cx="864822" cy="3969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8200" noProof="1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35" name="Gruppierung 66"/>
            <p:cNvGrpSpPr/>
            <p:nvPr/>
          </p:nvGrpSpPr>
          <p:grpSpPr bwMode="auto">
            <a:xfrm>
              <a:off x="1921978" y="4048625"/>
              <a:ext cx="354499" cy="374639"/>
              <a:chOff x="890738" y="2539902"/>
              <a:chExt cx="326395" cy="326395"/>
            </a:xfrm>
          </p:grpSpPr>
          <p:sp>
            <p:nvSpPr>
              <p:cNvPr id="53" name="Rechteck 14"/>
              <p:cNvSpPr>
                <a:spLocks noChangeArrowheads="true"/>
              </p:cNvSpPr>
              <p:nvPr/>
            </p:nvSpPr>
            <p:spPr bwMode="auto">
              <a:xfrm>
                <a:off x="890738" y="2539902"/>
                <a:ext cx="326395" cy="326395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54" name="Gerade Verbindung 15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6" name="Gerade Verbindung mit Pfeil 36"/>
            <p:cNvCxnSpPr>
              <a:cxnSpLocks noChangeShapeType="true"/>
            </p:cNvCxnSpPr>
            <p:nvPr/>
          </p:nvCxnSpPr>
          <p:spPr bwMode="auto">
            <a:xfrm>
              <a:off x="2519781" y="3988522"/>
              <a:ext cx="0" cy="495091"/>
            </a:xfrm>
            <a:prstGeom prst="straightConnector1">
              <a:avLst/>
            </a:prstGeom>
            <a:noFill/>
            <a:ln w="28575">
              <a:solidFill>
                <a:srgbClr val="1933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Gerade Verbindung mit Pfeil 69"/>
            <p:cNvCxnSpPr/>
            <p:nvPr/>
          </p:nvCxnSpPr>
          <p:spPr>
            <a:xfrm flipV="true">
              <a:off x="2192730" y="3353790"/>
              <a:ext cx="0" cy="280868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ung 62"/>
            <p:cNvGrpSpPr/>
            <p:nvPr/>
          </p:nvGrpSpPr>
          <p:grpSpPr bwMode="auto">
            <a:xfrm rot="5400000">
              <a:off x="2015617" y="3676615"/>
              <a:ext cx="165496" cy="156599"/>
              <a:chOff x="401908" y="2631099"/>
              <a:chExt cx="144000" cy="144000"/>
            </a:xfrm>
          </p:grpSpPr>
          <p:sp>
            <p:nvSpPr>
              <p:cNvPr id="51" name="Ellipse 298"/>
              <p:cNvSpPr>
                <a:spLocks noChangeArrowheads="true"/>
              </p:cNvSpPr>
              <p:nvPr/>
            </p:nvSpPr>
            <p:spPr bwMode="auto">
              <a:xfrm>
                <a:off x="402408" y="2630925"/>
                <a:ext cx="143595" cy="144530"/>
              </a:xfrm>
              <a:prstGeom prst="ellipse">
                <a:avLst/>
              </a:prstGeom>
              <a:solidFill>
                <a:srgbClr val="19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zh-CN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2" name="Ellipse 298"/>
              <p:cNvSpPr>
                <a:spLocks noChangeArrowheads="true"/>
              </p:cNvSpPr>
              <p:nvPr/>
            </p:nvSpPr>
            <p:spPr bwMode="auto">
              <a:xfrm>
                <a:off x="455710" y="2684901"/>
                <a:ext cx="36396" cy="36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39" name="Rechteck 183"/>
            <p:cNvSpPr>
              <a:spLocks noChangeArrowheads="true"/>
            </p:cNvSpPr>
            <p:nvPr/>
          </p:nvSpPr>
          <p:spPr bwMode="auto">
            <a:xfrm flipH="true">
              <a:off x="1381624" y="4023164"/>
              <a:ext cx="49906" cy="416467"/>
            </a:xfrm>
            <a:prstGeom prst="rect">
              <a:avLst/>
            </a:prstGeom>
            <a:solidFill>
              <a:srgbClr val="002060">
                <a:alpha val="70195"/>
              </a:srgbClr>
            </a:solidFill>
            <a:ln w="12700">
              <a:solidFill>
                <a:srgbClr val="2679AD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e-DE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0" name="Gruppierung 184"/>
            <p:cNvGrpSpPr/>
            <p:nvPr/>
          </p:nvGrpSpPr>
          <p:grpSpPr bwMode="auto">
            <a:xfrm>
              <a:off x="1498643" y="3988609"/>
              <a:ext cx="156600" cy="494669"/>
              <a:chOff x="401908" y="2487075"/>
              <a:chExt cx="144000" cy="432048"/>
            </a:xfrm>
          </p:grpSpPr>
          <p:cxnSp>
            <p:nvCxnSpPr>
              <p:cNvPr id="47" name="Gerade Verbindung mit Pfeil 185"/>
              <p:cNvCxnSpPr>
                <a:cxnSpLocks noChangeShapeType="true"/>
              </p:cNvCxnSpPr>
              <p:nvPr/>
            </p:nvCxnSpPr>
            <p:spPr bwMode="auto">
              <a:xfrm>
                <a:off x="475173" y="2486999"/>
                <a:ext cx="0" cy="432416"/>
              </a:xfrm>
              <a:prstGeom prst="straightConnector1">
                <a:avLst/>
              </a:prstGeom>
              <a:noFill/>
              <a:ln w="28575">
                <a:solidFill>
                  <a:srgbClr val="1933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8" name="Gruppierung 186"/>
              <p:cNvGrpSpPr/>
              <p:nvPr/>
            </p:nvGrpSpPr>
            <p:grpSpPr bwMode="auto">
              <a:xfrm>
                <a:off x="401908" y="2631099"/>
                <a:ext cx="144000" cy="144000"/>
                <a:chOff x="401908" y="2631099"/>
                <a:chExt cx="144000" cy="144000"/>
              </a:xfrm>
            </p:grpSpPr>
            <p:sp>
              <p:nvSpPr>
                <p:cNvPr id="49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02179" y="2631138"/>
                  <a:ext cx="143068" cy="144139"/>
                </a:xfrm>
                <a:prstGeom prst="ellipse">
                  <a:avLst/>
                </a:prstGeom>
                <a:solidFill>
                  <a:srgbClr val="1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zh-CN" sz="18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50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55710" y="2685627"/>
                  <a:ext cx="36396" cy="349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sp>
          <p:nvSpPr>
            <p:cNvPr id="41" name="Freeform 25"/>
            <p:cNvSpPr/>
            <p:nvPr/>
          </p:nvSpPr>
          <p:spPr bwMode="auto">
            <a:xfrm>
              <a:off x="1390980" y="3636246"/>
              <a:ext cx="373092" cy="314192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42" name="Gerade Verbindung mit Pfeil 117"/>
            <p:cNvCxnSpPr/>
            <p:nvPr/>
          </p:nvCxnSpPr>
          <p:spPr>
            <a:xfrm rot="5400000" flipV="true">
              <a:off x="1204434" y="4203471"/>
              <a:ext cx="0" cy="265133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122"/>
            <p:cNvCxnSpPr/>
            <p:nvPr/>
          </p:nvCxnSpPr>
          <p:spPr>
            <a:xfrm rot="5400000" flipV="true">
              <a:off x="2866677" y="4203470"/>
              <a:ext cx="0" cy="265134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25"/>
            <p:cNvSpPr/>
            <p:nvPr/>
          </p:nvSpPr>
          <p:spPr bwMode="auto">
            <a:xfrm>
              <a:off x="2340379" y="3802863"/>
              <a:ext cx="374679" cy="144402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 rot="16200000">
              <a:off x="1647481" y="3692544"/>
              <a:ext cx="395120" cy="136536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Textfeld 7"/>
            <p:cNvSpPr txBox="true">
              <a:spLocks noRot="true" noChangeAspect="true" noMove="true" noResize="true" noEditPoints="true" noAdjustHandles="true" noChangeArrowheads="true" noChangeShapeType="true" noTextEdit="true"/>
            </p:cNvSpPr>
            <p:nvPr/>
          </p:nvSpPr>
          <p:spPr>
            <a:xfrm>
              <a:off x="1267063" y="4513861"/>
              <a:ext cx="277889" cy="246812"/>
            </a:xfrm>
            <a:prstGeom prst="rect">
              <a:avLst/>
            </a:prstGeom>
            <a:blipFill rotWithShape="false">
              <a:blip r:embed="rId1"/>
              <a:stretch>
                <a:fillRect l="-23810" t="-28571" r="-42857" b="-51429"/>
              </a:stretch>
            </a:blipFill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de-DE" altLang="zh-CN" sz="1800" noProof="1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 </a:t>
              </a:r>
              <a:endParaRPr lang="de-DE" altLang="zh-CN" sz="1800" noProof="1"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55" name="TextBox 3"/>
          <p:cNvSpPr txBox="true">
            <a:spLocks noChangeArrowheads="true"/>
          </p:cNvSpPr>
          <p:nvPr/>
        </p:nvSpPr>
        <p:spPr bwMode="auto">
          <a:xfrm>
            <a:off x="545783" y="1148491"/>
            <a:ext cx="398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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运用偏振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"/>
          <p:cNvSpPr txBox="true">
            <a:spLocks noChangeArrowheads="true"/>
          </p:cNvSpPr>
          <p:nvPr/>
        </p:nvSpPr>
        <p:spPr bwMode="auto">
          <a:xfrm>
            <a:off x="545783" y="1888583"/>
            <a:ext cx="46307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开始和结束时都是</a:t>
            </a:r>
            <a:r>
              <a: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45°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偏振。</a:t>
            </a:r>
            <a:r>
              <a: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7" name="Group 187"/>
          <p:cNvGrpSpPr/>
          <p:nvPr/>
        </p:nvGrpSpPr>
        <p:grpSpPr bwMode="auto">
          <a:xfrm>
            <a:off x="1300163" y="2478816"/>
            <a:ext cx="6543675" cy="1536700"/>
            <a:chOff x="1184791" y="4272839"/>
            <a:chExt cx="6543689" cy="1537583"/>
          </a:xfrm>
        </p:grpSpPr>
        <p:pic>
          <p:nvPicPr>
            <p:cNvPr id="58" name="Grafik 4"/>
            <p:cNvPicPr>
              <a:picLocks noChangeAspect="true" noChangeArrowheads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 l="2855"/>
            <a:stretch>
              <a:fillRect/>
            </a:stretch>
          </p:blipFill>
          <p:spPr bwMode="auto">
            <a:xfrm flipH="true">
              <a:off x="1184791" y="4272839"/>
              <a:ext cx="3357708" cy="153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Grafik 4"/>
            <p:cNvPicPr>
              <a:picLocks noChangeAspect="true" noChangeArrowheads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rcRect l="4239"/>
            <a:stretch>
              <a:fillRect/>
            </a:stretch>
          </p:blipFill>
          <p:spPr bwMode="auto">
            <a:xfrm>
              <a:off x="4418618" y="4272839"/>
              <a:ext cx="3309862" cy="153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190"/>
            <p:cNvSpPr txBox="true">
              <a:spLocks noChangeArrowheads="true"/>
            </p:cNvSpPr>
            <p:nvPr/>
          </p:nvSpPr>
          <p:spPr bwMode="auto">
            <a:xfrm>
              <a:off x="3700983" y="4754127"/>
              <a:ext cx="1533528" cy="39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defRPr/>
              </a:pP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放大器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61" name="TextBox 8"/>
          <p:cNvSpPr txBox="true">
            <a:spLocks noChangeArrowheads="true"/>
          </p:cNvSpPr>
          <p:nvPr/>
        </p:nvSpPr>
        <p:spPr bwMode="auto">
          <a:xfrm>
            <a:off x="5768975" y="1181735"/>
            <a:ext cx="38404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每个小光束需要具有同样的相位，否则会得到非偏振光。</a:t>
            </a:r>
            <a:endParaRPr lang="en-US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2" name="Arrow: Right 9"/>
          <p:cNvSpPr>
            <a:spLocks noChangeArrowheads="true"/>
          </p:cNvSpPr>
          <p:nvPr/>
        </p:nvSpPr>
        <p:spPr bwMode="auto">
          <a:xfrm>
            <a:off x="958646" y="3247166"/>
            <a:ext cx="245474" cy="79480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Arrow: Right 191"/>
          <p:cNvSpPr>
            <a:spLocks noChangeArrowheads="true"/>
          </p:cNvSpPr>
          <p:nvPr/>
        </p:nvSpPr>
        <p:spPr bwMode="auto">
          <a:xfrm>
            <a:off x="7997288" y="3247166"/>
            <a:ext cx="245474" cy="79480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TextBox 10"/>
          <p:cNvSpPr txBox="true">
            <a:spLocks noChangeArrowheads="true"/>
          </p:cNvSpPr>
          <p:nvPr/>
        </p:nvSpPr>
        <p:spPr bwMode="auto">
          <a:xfrm>
            <a:off x="563245" y="6344285"/>
            <a:ext cx="35274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22.5°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半波片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得到</a:t>
            </a:r>
            <a:r>
              <a:rPr lang="en-US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45°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偏振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65" name="Straight Arrow Connector 12"/>
          <p:cNvCxnSpPr>
            <a:cxnSpLocks noChangeShapeType="true"/>
          </p:cNvCxnSpPr>
          <p:nvPr/>
        </p:nvCxnSpPr>
        <p:spPr bwMode="auto">
          <a:xfrm flipV="true">
            <a:off x="1564640" y="6004653"/>
            <a:ext cx="53975" cy="3397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14"/>
          <p:cNvCxnSpPr>
            <a:cxnSpLocks noChangeShapeType="true"/>
          </p:cNvCxnSpPr>
          <p:nvPr/>
        </p:nvCxnSpPr>
        <p:spPr bwMode="auto">
          <a:xfrm flipH="true">
            <a:off x="7081838" y="1888266"/>
            <a:ext cx="498475" cy="1489075"/>
          </a:xfrm>
          <a:prstGeom prst="straightConnector1">
            <a:avLst/>
          </a:prstGeom>
          <a:noFill/>
          <a:ln w="19050">
            <a:solidFill>
              <a:srgbClr val="7F7F7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1"/>
          <p:cNvSpPr txBox="true">
            <a:spLocks noChangeArrowheads="true"/>
          </p:cNvSpPr>
          <p:nvPr/>
        </p:nvSpPr>
        <p:spPr bwMode="auto">
          <a:xfrm>
            <a:off x="5572760" y="6344285"/>
            <a:ext cx="25234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多次重复这些步骤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啁啾脉冲激光：啁啾从时域还是频域引入？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97180" y="1526540"/>
            <a:ext cx="5142230" cy="981710"/>
            <a:chOff x="468" y="1876"/>
            <a:chExt cx="8098" cy="1546"/>
          </a:xfrm>
        </p:grpSpPr>
        <p:sp>
          <p:nvSpPr>
            <p:cNvPr id="25" name="矩形 24"/>
            <p:cNvSpPr/>
            <p:nvPr/>
          </p:nvSpPr>
          <p:spPr>
            <a:xfrm>
              <a:off x="468" y="1876"/>
              <a:ext cx="8098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85750" indent="-285750" algn="l">
                <a:buClr>
                  <a:srgbClr val="4472C4"/>
                </a:buClr>
                <a:buFont typeface="Wingdings" panose="05000000000000000000" charset="0"/>
                <a:buChar char=""/>
              </a:pPr>
              <a:r>
                <a:rPr lang="zh-CN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从时域引入啁啾：</a:t>
              </a:r>
              <a:endPara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矩形 2"/>
                <p:cNvSpPr/>
                <p:nvPr/>
              </p:nvSpPr>
              <p:spPr>
                <a:xfrm>
                  <a:off x="469" y="2456"/>
                  <a:ext cx="8097" cy="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indent="0" algn="l">
                    <a:buClr>
                      <a:srgbClr val="4472C4"/>
                    </a:buClr>
                    <a:buFont typeface="Wingdings" panose="05000000000000000000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acc>
                          <m:acc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𝑡</m:t>
                                </m:r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zh-CN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3" name="矩形 2"/>
                <p:cNvSpPr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469" y="2456"/>
                  <a:ext cx="8097" cy="966"/>
                </a:xfrm>
                <a:prstGeom prst="rect">
                  <a:avLst/>
                </a:prstGeom>
                <a:blipFill rotWithShape="true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矩形 3"/>
          <p:cNvSpPr/>
          <p:nvPr/>
        </p:nvSpPr>
        <p:spPr>
          <a:xfrm>
            <a:off x="297815" y="2508250"/>
            <a:ext cx="5142230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改变谱宽，脉宽不变。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450" y="2876550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非线性传播的特性。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65850" y="1526540"/>
            <a:ext cx="5142230" cy="981710"/>
            <a:chOff x="9710" y="1876"/>
            <a:chExt cx="8098" cy="1546"/>
          </a:xfrm>
        </p:grpSpPr>
        <p:sp>
          <p:nvSpPr>
            <p:cNvPr id="7" name="矩形 6"/>
            <p:cNvSpPr/>
            <p:nvPr/>
          </p:nvSpPr>
          <p:spPr>
            <a:xfrm>
              <a:off x="9710" y="1876"/>
              <a:ext cx="8098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85750" indent="-285750" algn="l">
                <a:buClr>
                  <a:srgbClr val="4472C4"/>
                </a:buClr>
                <a:buFont typeface="Wingdings" panose="05000000000000000000" charset="0"/>
                <a:buChar char=""/>
              </a:pPr>
              <a:r>
                <a:rPr lang="zh-CN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从频域引入啁啾：</a:t>
              </a:r>
              <a:endPara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矩形 7"/>
                <p:cNvSpPr/>
                <p:nvPr/>
              </p:nvSpPr>
              <p:spPr>
                <a:xfrm>
                  <a:off x="9710" y="2456"/>
                  <a:ext cx="8097" cy="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indent="0" algn="l">
                    <a:buClr>
                      <a:srgbClr val="4472C4"/>
                    </a:buClr>
                    <a:buFont typeface="Wingdings" panose="05000000000000000000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acc>
                          <m:acc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acc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𝜔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𝜔</m:t>
                                    </m:r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8" name="矩形 7"/>
                <p:cNvSpPr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9710" y="2456"/>
                  <a:ext cx="8097" cy="966"/>
                </a:xfrm>
                <a:prstGeom prst="rect">
                  <a:avLst/>
                </a:prstGeom>
                <a:blipFill rotWithShape="true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矩形 8"/>
          <p:cNvSpPr/>
          <p:nvPr/>
        </p:nvSpPr>
        <p:spPr>
          <a:xfrm>
            <a:off x="6165850" y="2508250"/>
            <a:ext cx="5142230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改变脉宽，谱宽不变。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6485" y="2876550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色散介质的特性。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97180" y="3244850"/>
            <a:ext cx="5142865" cy="1834515"/>
            <a:chOff x="468" y="4582"/>
            <a:chExt cx="8099" cy="2889"/>
          </a:xfrm>
        </p:grpSpPr>
        <p:sp>
          <p:nvSpPr>
            <p:cNvPr id="14" name="矩形 13"/>
            <p:cNvSpPr/>
            <p:nvPr/>
          </p:nvSpPr>
          <p:spPr>
            <a:xfrm>
              <a:off x="468" y="4582"/>
              <a:ext cx="8097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85750" indent="-285750" algn="l">
                <a:buClr>
                  <a:srgbClr val="4472C4"/>
                </a:buClr>
                <a:buFont typeface="Wingdings" panose="05000000000000000000" charset="0"/>
                <a:buChar char=""/>
              </a:pPr>
              <a:r>
                <a:rPr 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ambria Math" panose="02040503050406030204" charset="0"/>
                </a:rPr>
                <a:t>比如，高斯型脉冲：</a:t>
              </a:r>
              <a:endPara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矩形 14"/>
                <p:cNvSpPr/>
                <p:nvPr/>
              </p:nvSpPr>
              <p:spPr>
                <a:xfrm>
                  <a:off x="470" y="5275"/>
                  <a:ext cx="8097" cy="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indent="0" algn="l">
                    <a:buClr>
                      <a:srgbClr val="4472C4"/>
                    </a:buClr>
                    <a:buFont typeface="Wingdings" panose="05000000000000000000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/</m:t>
                            </m:r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𝑡</m:t>
                                </m:r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5" name="矩形 14"/>
                <p:cNvSpPr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470" y="5275"/>
                  <a:ext cx="8097" cy="966"/>
                </a:xfrm>
                <a:prstGeom prst="rect">
                  <a:avLst/>
                </a:prstGeom>
                <a:blipFill rotWithShape="true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矩形 16"/>
                <p:cNvSpPr/>
                <p:nvPr/>
              </p:nvSpPr>
              <p:spPr>
                <a:xfrm>
                  <a:off x="470" y="6354"/>
                  <a:ext cx="8097" cy="11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indent="0" algn="l">
                    <a:buClr>
                      <a:srgbClr val="4472C4"/>
                    </a:buClr>
                    <a:buFont typeface="Wingdings" panose="05000000000000000000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i="1" dirty="0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+</m:t>
                                    </m:r>
                                    <m:r>
                                      <a:rPr lang="en-US" altLang="zh-CN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𝛼</m:t>
                                    </m:r>
                                    <m:sSup>
                                      <m:sSup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7" name="矩形 16"/>
                <p:cNvSpPr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470" y="6354"/>
                  <a:ext cx="8097" cy="1117"/>
                </a:xfrm>
                <a:prstGeom prst="rect">
                  <a:avLst/>
                </a:prstGeom>
                <a:blipFill rotWithShape="true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/>
          <p:cNvGrpSpPr/>
          <p:nvPr/>
        </p:nvGrpSpPr>
        <p:grpSpPr>
          <a:xfrm>
            <a:off x="6165850" y="3244850"/>
            <a:ext cx="5142230" cy="1834515"/>
            <a:chOff x="9710" y="4582"/>
            <a:chExt cx="8098" cy="28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矩形 17"/>
                <p:cNvSpPr/>
                <p:nvPr/>
              </p:nvSpPr>
              <p:spPr>
                <a:xfrm>
                  <a:off x="9710" y="6354"/>
                  <a:ext cx="8097" cy="11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indent="0" algn="l">
                    <a:buClr>
                      <a:srgbClr val="4472C4"/>
                    </a:buClr>
                    <a:buFont typeface="Wingdings" panose="05000000000000000000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i="1" dirty="0">
                                <a:solidFill>
                                  <a:srgbClr val="FF66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rgbClr val="FF66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𝐸</m:t>
                            </m:r>
                          </m:e>
                        </m:acc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66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rgbClr val="FF66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𝜏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i="1" dirty="0">
                                <a:solidFill>
                                  <a:srgbClr val="C000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𝜔</m:t>
                                    </m:r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8" name="矩形 17"/>
                <p:cNvSpPr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9710" y="6354"/>
                  <a:ext cx="8097" cy="1117"/>
                </a:xfrm>
                <a:prstGeom prst="rect">
                  <a:avLst/>
                </a:prstGeom>
                <a:blipFill rotWithShape="true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9711" y="4582"/>
              <a:ext cx="8097" cy="5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85750" indent="-285750" algn="l">
                <a:buClr>
                  <a:srgbClr val="4472C4"/>
                </a:buClr>
                <a:buFont typeface="Wingdings" panose="05000000000000000000" charset="0"/>
                <a:buChar char=""/>
              </a:pPr>
              <a:r>
                <a:rPr 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ambria Math" panose="02040503050406030204" charset="0"/>
                </a:rPr>
                <a:t>比如，高斯型脉冲：</a:t>
              </a:r>
              <a:endPara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矩形 19"/>
                <p:cNvSpPr/>
                <p:nvPr/>
              </p:nvSpPr>
              <p:spPr>
                <a:xfrm>
                  <a:off x="9711" y="5162"/>
                  <a:ext cx="8097" cy="11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indent="0" algn="l">
                    <a:buClr>
                      <a:srgbClr val="4472C4"/>
                    </a:buClr>
                    <a:buFont typeface="Wingdings" panose="05000000000000000000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>
                            <a:solidFill>
                              <a:srgbClr val="FF6600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66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rgbClr val="FF6600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1</m:t>
                                </m:r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exp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Cambria Math" panose="02040503050406030204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𝑡</m:t>
                                </m:r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微软雅黑" panose="020B0503020204020204" charset="-122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微软雅黑" panose="020B050302020402020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ea typeface="微软雅黑" panose="020B0503020204020204" charset="-122"/>
                                            <a:cs typeface="Cambria Math" panose="02040503050406030204" charset="0"/>
                                          </a:rPr>
                                          <m:t>𝑖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charset="0"/>
                                                <a:ea typeface="微软雅黑" panose="020B0503020204020204" charset="-122"/>
                                                <a:cs typeface="Cambria Math" panose="0204050305040603020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20" name="矩形 19"/>
                <p:cNvSpPr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9711" y="5162"/>
                  <a:ext cx="8097" cy="1192"/>
                </a:xfrm>
                <a:prstGeom prst="rect">
                  <a:avLst/>
                </a:prstGeom>
                <a:blipFill rotWithShape="true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矩形 23"/>
          <p:cNvSpPr/>
          <p:nvPr/>
        </p:nvSpPr>
        <p:spPr>
          <a:xfrm>
            <a:off x="297180" y="5079365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谱宽增加了多少？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65850" y="5079365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脉宽增加了多少？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8450" y="5447665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如何引入群延迟色散？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65850" y="5447665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如何引入啁啾？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24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sp>
        <p:nvSpPr>
          <p:cNvPr id="9" name="Freihandform 3"/>
          <p:cNvSpPr/>
          <p:nvPr/>
        </p:nvSpPr>
        <p:spPr>
          <a:xfrm flipH="true">
            <a:off x="2413000" y="4818699"/>
            <a:ext cx="935038" cy="779462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Gerade Verbindung mit Pfeil 4"/>
          <p:cNvCxnSpPr/>
          <p:nvPr/>
        </p:nvCxnSpPr>
        <p:spPr>
          <a:xfrm flipH="true" flipV="true">
            <a:off x="1420813" y="1996124"/>
            <a:ext cx="20637" cy="361315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ihandform 5"/>
          <p:cNvSpPr/>
          <p:nvPr/>
        </p:nvSpPr>
        <p:spPr>
          <a:xfrm flipH="true">
            <a:off x="6569075" y="4818699"/>
            <a:ext cx="935038" cy="779462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Freihandform 6"/>
          <p:cNvSpPr/>
          <p:nvPr/>
        </p:nvSpPr>
        <p:spPr>
          <a:xfrm flipH="true">
            <a:off x="3362325" y="4818699"/>
            <a:ext cx="935038" cy="779462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Freihandform 7"/>
          <p:cNvSpPr/>
          <p:nvPr/>
        </p:nvSpPr>
        <p:spPr>
          <a:xfrm flipH="true">
            <a:off x="1454150" y="4818699"/>
            <a:ext cx="935038" cy="779462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Freihandform 8"/>
          <p:cNvSpPr/>
          <p:nvPr/>
        </p:nvSpPr>
        <p:spPr>
          <a:xfrm flipH="true">
            <a:off x="7527925" y="4818699"/>
            <a:ext cx="935038" cy="779462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ihandform 9"/>
          <p:cNvSpPr/>
          <p:nvPr/>
        </p:nvSpPr>
        <p:spPr>
          <a:xfrm flipH="true">
            <a:off x="5664200" y="4809174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6" name="Gerade Verbindung mit Pfeil 10"/>
          <p:cNvCxnSpPr/>
          <p:nvPr/>
        </p:nvCxnSpPr>
        <p:spPr>
          <a:xfrm flipV="true">
            <a:off x="1447800" y="5606099"/>
            <a:ext cx="73025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ihandform 12"/>
          <p:cNvSpPr/>
          <p:nvPr/>
        </p:nvSpPr>
        <p:spPr>
          <a:xfrm flipH="true">
            <a:off x="2251075" y="4988561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" name="Gerade Verbindung mit Pfeil 13"/>
          <p:cNvCxnSpPr/>
          <p:nvPr/>
        </p:nvCxnSpPr>
        <p:spPr>
          <a:xfrm flipH="true" flipV="true">
            <a:off x="1260475" y="2165986"/>
            <a:ext cx="20638" cy="361315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ihandform 14"/>
          <p:cNvSpPr/>
          <p:nvPr/>
        </p:nvSpPr>
        <p:spPr>
          <a:xfrm flipH="true">
            <a:off x="6408738" y="4988561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Freihandform 15"/>
          <p:cNvSpPr/>
          <p:nvPr/>
        </p:nvSpPr>
        <p:spPr>
          <a:xfrm flipH="true">
            <a:off x="3200400" y="4988561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Freihandform 16"/>
          <p:cNvSpPr/>
          <p:nvPr/>
        </p:nvSpPr>
        <p:spPr>
          <a:xfrm flipH="true">
            <a:off x="1292225" y="4988561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Freihandform 17"/>
          <p:cNvSpPr/>
          <p:nvPr/>
        </p:nvSpPr>
        <p:spPr>
          <a:xfrm flipH="true">
            <a:off x="7367588" y="4988561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Freihandform 18"/>
          <p:cNvSpPr/>
          <p:nvPr/>
        </p:nvSpPr>
        <p:spPr>
          <a:xfrm flipH="true">
            <a:off x="5503863" y="4979036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4" name="Gerade Verbindung mit Pfeil 19"/>
          <p:cNvCxnSpPr/>
          <p:nvPr/>
        </p:nvCxnSpPr>
        <p:spPr>
          <a:xfrm flipV="true">
            <a:off x="1287463" y="5777549"/>
            <a:ext cx="730091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ihandform 21"/>
          <p:cNvSpPr/>
          <p:nvPr/>
        </p:nvSpPr>
        <p:spPr>
          <a:xfrm flipH="true">
            <a:off x="2089150" y="5158424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6" name="Gerade Verbindung mit Pfeil 22"/>
          <p:cNvCxnSpPr/>
          <p:nvPr/>
        </p:nvCxnSpPr>
        <p:spPr>
          <a:xfrm flipH="true" flipV="true">
            <a:off x="1098550" y="2335849"/>
            <a:ext cx="20638" cy="361315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ihandform 23"/>
          <p:cNvSpPr/>
          <p:nvPr/>
        </p:nvSpPr>
        <p:spPr>
          <a:xfrm flipH="true">
            <a:off x="6246813" y="5158424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Freihandform 24"/>
          <p:cNvSpPr/>
          <p:nvPr/>
        </p:nvSpPr>
        <p:spPr>
          <a:xfrm flipH="true">
            <a:off x="3040063" y="5158424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Freihandform 25"/>
          <p:cNvSpPr/>
          <p:nvPr/>
        </p:nvSpPr>
        <p:spPr>
          <a:xfrm flipH="true">
            <a:off x="1131888" y="5158424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Freihandform 26"/>
          <p:cNvSpPr/>
          <p:nvPr/>
        </p:nvSpPr>
        <p:spPr>
          <a:xfrm flipH="true">
            <a:off x="7205663" y="5158424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Freihandform 27"/>
          <p:cNvSpPr/>
          <p:nvPr/>
        </p:nvSpPr>
        <p:spPr>
          <a:xfrm flipH="true">
            <a:off x="5341938" y="5150486"/>
            <a:ext cx="935037" cy="779463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2" name="Gerade Verbindung mit Pfeil 28"/>
          <p:cNvCxnSpPr/>
          <p:nvPr/>
        </p:nvCxnSpPr>
        <p:spPr>
          <a:xfrm flipV="true">
            <a:off x="1125538" y="5947411"/>
            <a:ext cx="73025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ihandform 30"/>
          <p:cNvSpPr/>
          <p:nvPr/>
        </p:nvSpPr>
        <p:spPr>
          <a:xfrm flipH="true">
            <a:off x="1928813" y="5328286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4" name="Gerade Verbindung mit Pfeil 31"/>
          <p:cNvCxnSpPr/>
          <p:nvPr/>
        </p:nvCxnSpPr>
        <p:spPr>
          <a:xfrm flipH="true" flipV="true">
            <a:off x="938213" y="2507299"/>
            <a:ext cx="20637" cy="361315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ihandform 32"/>
          <p:cNvSpPr/>
          <p:nvPr/>
        </p:nvSpPr>
        <p:spPr>
          <a:xfrm flipH="true">
            <a:off x="6084888" y="5328286"/>
            <a:ext cx="936625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Freihandform 33"/>
          <p:cNvSpPr/>
          <p:nvPr/>
        </p:nvSpPr>
        <p:spPr>
          <a:xfrm flipH="true">
            <a:off x="2878138" y="5328286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Freihandform 34"/>
          <p:cNvSpPr/>
          <p:nvPr/>
        </p:nvSpPr>
        <p:spPr>
          <a:xfrm flipH="true">
            <a:off x="969963" y="5328286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Freihandform 35"/>
          <p:cNvSpPr/>
          <p:nvPr/>
        </p:nvSpPr>
        <p:spPr>
          <a:xfrm flipH="true">
            <a:off x="7043738" y="5328286"/>
            <a:ext cx="935037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Freihandform 36"/>
          <p:cNvSpPr/>
          <p:nvPr/>
        </p:nvSpPr>
        <p:spPr>
          <a:xfrm flipH="true">
            <a:off x="5181600" y="5320349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0" name="Gerade Verbindung mit Pfeil 37"/>
          <p:cNvCxnSpPr/>
          <p:nvPr/>
        </p:nvCxnSpPr>
        <p:spPr>
          <a:xfrm flipV="true">
            <a:off x="963613" y="6117274"/>
            <a:ext cx="73025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ihandform 39"/>
          <p:cNvSpPr/>
          <p:nvPr/>
        </p:nvSpPr>
        <p:spPr>
          <a:xfrm flipH="true">
            <a:off x="1766888" y="5499736"/>
            <a:ext cx="935037" cy="779463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2" name="Gerade Verbindung mit Pfeil 40"/>
          <p:cNvCxnSpPr/>
          <p:nvPr/>
        </p:nvCxnSpPr>
        <p:spPr>
          <a:xfrm flipH="true" flipV="true">
            <a:off x="776288" y="2677161"/>
            <a:ext cx="20637" cy="361315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ihandform 41"/>
          <p:cNvSpPr/>
          <p:nvPr/>
        </p:nvSpPr>
        <p:spPr>
          <a:xfrm flipH="true">
            <a:off x="5924550" y="5499736"/>
            <a:ext cx="935038" cy="779463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Freihandform 42"/>
          <p:cNvSpPr/>
          <p:nvPr/>
        </p:nvSpPr>
        <p:spPr>
          <a:xfrm flipH="true">
            <a:off x="2716213" y="5499736"/>
            <a:ext cx="936625" cy="779463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Freihandform 43"/>
          <p:cNvSpPr/>
          <p:nvPr/>
        </p:nvSpPr>
        <p:spPr>
          <a:xfrm flipH="true">
            <a:off x="808038" y="5499736"/>
            <a:ext cx="935037" cy="779463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Freihandform 44"/>
          <p:cNvSpPr/>
          <p:nvPr/>
        </p:nvSpPr>
        <p:spPr>
          <a:xfrm flipH="true">
            <a:off x="6883400" y="5499736"/>
            <a:ext cx="935038" cy="779463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Freihandform 45"/>
          <p:cNvSpPr/>
          <p:nvPr/>
        </p:nvSpPr>
        <p:spPr>
          <a:xfrm flipH="true">
            <a:off x="5019675" y="5490211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8" name="Gerade Verbindung mit Pfeil 46"/>
          <p:cNvCxnSpPr/>
          <p:nvPr/>
        </p:nvCxnSpPr>
        <p:spPr>
          <a:xfrm flipV="true">
            <a:off x="803275" y="6287136"/>
            <a:ext cx="7300913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ihandform 52"/>
          <p:cNvSpPr/>
          <p:nvPr/>
        </p:nvSpPr>
        <p:spPr>
          <a:xfrm flipH="true">
            <a:off x="1606550" y="5669599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0" name="Gerade Verbindung mit Pfeil 53"/>
          <p:cNvCxnSpPr/>
          <p:nvPr/>
        </p:nvCxnSpPr>
        <p:spPr>
          <a:xfrm flipH="true" flipV="true">
            <a:off x="614363" y="2847024"/>
            <a:ext cx="22225" cy="361315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ihandform 54"/>
          <p:cNvSpPr/>
          <p:nvPr/>
        </p:nvSpPr>
        <p:spPr>
          <a:xfrm flipH="true">
            <a:off x="5762625" y="5669599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Freihandform 55"/>
          <p:cNvSpPr/>
          <p:nvPr/>
        </p:nvSpPr>
        <p:spPr>
          <a:xfrm flipH="true">
            <a:off x="2555875" y="5669599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Freihandform 56"/>
          <p:cNvSpPr/>
          <p:nvPr/>
        </p:nvSpPr>
        <p:spPr>
          <a:xfrm flipH="true">
            <a:off x="647700" y="5669599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Freihandform 57"/>
          <p:cNvSpPr/>
          <p:nvPr/>
        </p:nvSpPr>
        <p:spPr>
          <a:xfrm flipH="true">
            <a:off x="6721475" y="5669599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Freihandform 58"/>
          <p:cNvSpPr/>
          <p:nvPr/>
        </p:nvSpPr>
        <p:spPr>
          <a:xfrm flipH="true">
            <a:off x="4857750" y="5660074"/>
            <a:ext cx="935038" cy="781050"/>
          </a:xfrm>
          <a:custGeom>
            <a:avLst/>
            <a:gdLst>
              <a:gd name="connsiteX0" fmla="*/ 0 w 3183467"/>
              <a:gd name="connsiteY0" fmla="*/ 2803801 h 2833434"/>
              <a:gd name="connsiteX1" fmla="*/ 719667 w 3183467"/>
              <a:gd name="connsiteY1" fmla="*/ 953834 h 2833434"/>
              <a:gd name="connsiteX2" fmla="*/ 1735667 w 3183467"/>
              <a:gd name="connsiteY2" fmla="*/ 1334 h 2833434"/>
              <a:gd name="connsiteX3" fmla="*/ 2654300 w 3183467"/>
              <a:gd name="connsiteY3" fmla="*/ 1140101 h 2833434"/>
              <a:gd name="connsiteX4" fmla="*/ 3183467 w 3183467"/>
              <a:gd name="connsiteY4" fmla="*/ 2833434 h 2833434"/>
              <a:gd name="connsiteX0-1" fmla="*/ 0 w 3183467"/>
              <a:gd name="connsiteY0-2" fmla="*/ 2803801 h 2833434"/>
              <a:gd name="connsiteX1-3" fmla="*/ 719667 w 3183467"/>
              <a:gd name="connsiteY1-4" fmla="*/ 953834 h 2833434"/>
              <a:gd name="connsiteX2-5" fmla="*/ 1735667 w 3183467"/>
              <a:gd name="connsiteY2-6" fmla="*/ 1334 h 2833434"/>
              <a:gd name="connsiteX3-7" fmla="*/ 2654300 w 3183467"/>
              <a:gd name="connsiteY3-8" fmla="*/ 1140101 h 2833434"/>
              <a:gd name="connsiteX4-9" fmla="*/ 3183467 w 3183467"/>
              <a:gd name="connsiteY4-10" fmla="*/ 2833434 h 2833434"/>
              <a:gd name="connsiteX0-11" fmla="*/ 0 w 3183467"/>
              <a:gd name="connsiteY0-12" fmla="*/ 2802504 h 2832137"/>
              <a:gd name="connsiteX1-13" fmla="*/ 948267 w 3183467"/>
              <a:gd name="connsiteY1-14" fmla="*/ 1104937 h 2832137"/>
              <a:gd name="connsiteX2-15" fmla="*/ 1735667 w 3183467"/>
              <a:gd name="connsiteY2-16" fmla="*/ 37 h 2832137"/>
              <a:gd name="connsiteX3-17" fmla="*/ 2654300 w 3183467"/>
              <a:gd name="connsiteY3-18" fmla="*/ 1138804 h 2832137"/>
              <a:gd name="connsiteX4-19" fmla="*/ 3183467 w 3183467"/>
              <a:gd name="connsiteY4-20" fmla="*/ 2832137 h 2832137"/>
              <a:gd name="connsiteX0-21" fmla="*/ 0 w 3183467"/>
              <a:gd name="connsiteY0-22" fmla="*/ 2805408 h 2835041"/>
              <a:gd name="connsiteX1-23" fmla="*/ 948267 w 3183467"/>
              <a:gd name="connsiteY1-24" fmla="*/ 1107841 h 2835041"/>
              <a:gd name="connsiteX2-25" fmla="*/ 1735667 w 3183467"/>
              <a:gd name="connsiteY2-26" fmla="*/ 2941 h 2835041"/>
              <a:gd name="connsiteX3-27" fmla="*/ 2366433 w 3183467"/>
              <a:gd name="connsiteY3-28" fmla="*/ 1429575 h 2835041"/>
              <a:gd name="connsiteX4-29" fmla="*/ 3183467 w 3183467"/>
              <a:gd name="connsiteY4-30" fmla="*/ 2835041 h 2835041"/>
              <a:gd name="connsiteX0-31" fmla="*/ 0 w 3183467"/>
              <a:gd name="connsiteY0-32" fmla="*/ 2802469 h 2832102"/>
              <a:gd name="connsiteX1-33" fmla="*/ 889000 w 3183467"/>
              <a:gd name="connsiteY1-34" fmla="*/ 1435102 h 2832102"/>
              <a:gd name="connsiteX2-35" fmla="*/ 1735667 w 3183467"/>
              <a:gd name="connsiteY2-36" fmla="*/ 2 h 2832102"/>
              <a:gd name="connsiteX3-37" fmla="*/ 2366433 w 3183467"/>
              <a:gd name="connsiteY3-38" fmla="*/ 1426636 h 2832102"/>
              <a:gd name="connsiteX4-39" fmla="*/ 3183467 w 3183467"/>
              <a:gd name="connsiteY4-40" fmla="*/ 2832102 h 2832102"/>
              <a:gd name="connsiteX0-41" fmla="*/ 0 w 3183467"/>
              <a:gd name="connsiteY0-42" fmla="*/ 2802469 h 2832102"/>
              <a:gd name="connsiteX1-43" fmla="*/ 889000 w 3183467"/>
              <a:gd name="connsiteY1-44" fmla="*/ 1435102 h 2832102"/>
              <a:gd name="connsiteX2-45" fmla="*/ 1735667 w 3183467"/>
              <a:gd name="connsiteY2-46" fmla="*/ 2 h 2832102"/>
              <a:gd name="connsiteX3-47" fmla="*/ 2366433 w 3183467"/>
              <a:gd name="connsiteY3-48" fmla="*/ 1426636 h 2832102"/>
              <a:gd name="connsiteX4-49" fmla="*/ 3183467 w 3183467"/>
              <a:gd name="connsiteY4-50" fmla="*/ 2832102 h 2832102"/>
              <a:gd name="connsiteX0-51" fmla="*/ 0 w 3191934"/>
              <a:gd name="connsiteY0-52" fmla="*/ 2802469 h 2815169"/>
              <a:gd name="connsiteX1-53" fmla="*/ 889000 w 3191934"/>
              <a:gd name="connsiteY1-54" fmla="*/ 1435102 h 2815169"/>
              <a:gd name="connsiteX2-55" fmla="*/ 1735667 w 3191934"/>
              <a:gd name="connsiteY2-56" fmla="*/ 2 h 2815169"/>
              <a:gd name="connsiteX3-57" fmla="*/ 2366433 w 3191934"/>
              <a:gd name="connsiteY3-58" fmla="*/ 1426636 h 2815169"/>
              <a:gd name="connsiteX4-59" fmla="*/ 3191934 w 3191934"/>
              <a:gd name="connsiteY4-60" fmla="*/ 2815169 h 2815169"/>
              <a:gd name="connsiteX0-61" fmla="*/ 0 w 3191934"/>
              <a:gd name="connsiteY0-62" fmla="*/ 2904068 h 2916768"/>
              <a:gd name="connsiteX1-63" fmla="*/ 889000 w 3191934"/>
              <a:gd name="connsiteY1-64" fmla="*/ 1536701 h 2916768"/>
              <a:gd name="connsiteX2-65" fmla="*/ 1600200 w 3191934"/>
              <a:gd name="connsiteY2-66" fmla="*/ 1 h 2916768"/>
              <a:gd name="connsiteX3-67" fmla="*/ 2366433 w 3191934"/>
              <a:gd name="connsiteY3-68" fmla="*/ 1528235 h 2916768"/>
              <a:gd name="connsiteX4-69" fmla="*/ 3191934 w 3191934"/>
              <a:gd name="connsiteY4-70" fmla="*/ 2916768 h 2916768"/>
              <a:gd name="connsiteX0-71" fmla="*/ 0 w 3191934"/>
              <a:gd name="connsiteY0-72" fmla="*/ 2904068 h 2916768"/>
              <a:gd name="connsiteX1-73" fmla="*/ 889000 w 3191934"/>
              <a:gd name="connsiteY1-74" fmla="*/ 1536701 h 2916768"/>
              <a:gd name="connsiteX2-75" fmla="*/ 1600200 w 3191934"/>
              <a:gd name="connsiteY2-76" fmla="*/ 1 h 2916768"/>
              <a:gd name="connsiteX3-77" fmla="*/ 2366433 w 3191934"/>
              <a:gd name="connsiteY3-78" fmla="*/ 1528235 h 2916768"/>
              <a:gd name="connsiteX4-79" fmla="*/ 3191934 w 3191934"/>
              <a:gd name="connsiteY4-80" fmla="*/ 2916768 h 2916768"/>
              <a:gd name="connsiteX0-81" fmla="*/ 0 w 3191934"/>
              <a:gd name="connsiteY0-82" fmla="*/ 2904068 h 2916768"/>
              <a:gd name="connsiteX1-83" fmla="*/ 889000 w 3191934"/>
              <a:gd name="connsiteY1-84" fmla="*/ 1536701 h 2916768"/>
              <a:gd name="connsiteX2-85" fmla="*/ 1600200 w 3191934"/>
              <a:gd name="connsiteY2-86" fmla="*/ 1 h 2916768"/>
              <a:gd name="connsiteX3-87" fmla="*/ 2366433 w 3191934"/>
              <a:gd name="connsiteY3-88" fmla="*/ 1528235 h 2916768"/>
              <a:gd name="connsiteX4-89" fmla="*/ 3191934 w 3191934"/>
              <a:gd name="connsiteY4-90" fmla="*/ 2916768 h 2916768"/>
              <a:gd name="connsiteX0-91" fmla="*/ 0 w 3191934"/>
              <a:gd name="connsiteY0-92" fmla="*/ 2904068 h 2916768"/>
              <a:gd name="connsiteX1-93" fmla="*/ 889000 w 3191934"/>
              <a:gd name="connsiteY1-94" fmla="*/ 1536701 h 2916768"/>
              <a:gd name="connsiteX2-95" fmla="*/ 1600200 w 3191934"/>
              <a:gd name="connsiteY2-96" fmla="*/ 1 h 2916768"/>
              <a:gd name="connsiteX3-97" fmla="*/ 2366433 w 3191934"/>
              <a:gd name="connsiteY3-98" fmla="*/ 1528235 h 2916768"/>
              <a:gd name="connsiteX4-99" fmla="*/ 3191934 w 3191934"/>
              <a:gd name="connsiteY4-100" fmla="*/ 2916768 h 2916768"/>
              <a:gd name="connsiteX0-101" fmla="*/ 0 w 3191934"/>
              <a:gd name="connsiteY0-102" fmla="*/ 2904068 h 2916768"/>
              <a:gd name="connsiteX1-103" fmla="*/ 889000 w 3191934"/>
              <a:gd name="connsiteY1-104" fmla="*/ 1536701 h 2916768"/>
              <a:gd name="connsiteX2-105" fmla="*/ 1600200 w 3191934"/>
              <a:gd name="connsiteY2-106" fmla="*/ 1 h 2916768"/>
              <a:gd name="connsiteX3-107" fmla="*/ 2366433 w 3191934"/>
              <a:gd name="connsiteY3-108" fmla="*/ 1528235 h 2916768"/>
              <a:gd name="connsiteX4-109" fmla="*/ 3191934 w 3191934"/>
              <a:gd name="connsiteY4-110" fmla="*/ 2916768 h 2916768"/>
              <a:gd name="connsiteX0-111" fmla="*/ 0 w 3191934"/>
              <a:gd name="connsiteY0-112" fmla="*/ 2904068 h 2916768"/>
              <a:gd name="connsiteX1-113" fmla="*/ 889000 w 3191934"/>
              <a:gd name="connsiteY1-114" fmla="*/ 1536701 h 2916768"/>
              <a:gd name="connsiteX2-115" fmla="*/ 1600200 w 3191934"/>
              <a:gd name="connsiteY2-116" fmla="*/ 1 h 2916768"/>
              <a:gd name="connsiteX3-117" fmla="*/ 2366433 w 3191934"/>
              <a:gd name="connsiteY3-118" fmla="*/ 1528235 h 2916768"/>
              <a:gd name="connsiteX4-119" fmla="*/ 3191934 w 3191934"/>
              <a:gd name="connsiteY4-120" fmla="*/ 2916768 h 2916768"/>
              <a:gd name="connsiteX0-121" fmla="*/ 0 w 3187701"/>
              <a:gd name="connsiteY0-122" fmla="*/ 2921001 h 2921007"/>
              <a:gd name="connsiteX1-123" fmla="*/ 884767 w 3187701"/>
              <a:gd name="connsiteY1-124" fmla="*/ 1536701 h 2921007"/>
              <a:gd name="connsiteX2-125" fmla="*/ 1595967 w 3187701"/>
              <a:gd name="connsiteY2-126" fmla="*/ 1 h 2921007"/>
              <a:gd name="connsiteX3-127" fmla="*/ 2362200 w 3187701"/>
              <a:gd name="connsiteY3-128" fmla="*/ 1528235 h 2921007"/>
              <a:gd name="connsiteX4-129" fmla="*/ 3187701 w 3187701"/>
              <a:gd name="connsiteY4-130" fmla="*/ 2916768 h 2921007"/>
              <a:gd name="connsiteX0-131" fmla="*/ 0 w 3187701"/>
              <a:gd name="connsiteY0-132" fmla="*/ 2921152 h 2921157"/>
              <a:gd name="connsiteX1-133" fmla="*/ 977900 w 3187701"/>
              <a:gd name="connsiteY1-134" fmla="*/ 1443719 h 2921157"/>
              <a:gd name="connsiteX2-135" fmla="*/ 1595967 w 3187701"/>
              <a:gd name="connsiteY2-136" fmla="*/ 152 h 2921157"/>
              <a:gd name="connsiteX3-137" fmla="*/ 2362200 w 3187701"/>
              <a:gd name="connsiteY3-138" fmla="*/ 1528386 h 2921157"/>
              <a:gd name="connsiteX4-139" fmla="*/ 3187701 w 3187701"/>
              <a:gd name="connsiteY4-140" fmla="*/ 2916919 h 2921157"/>
              <a:gd name="connsiteX0-141" fmla="*/ 0 w 3187701"/>
              <a:gd name="connsiteY0-142" fmla="*/ 2921025 h 2921030"/>
              <a:gd name="connsiteX1-143" fmla="*/ 977900 w 3187701"/>
              <a:gd name="connsiteY1-144" fmla="*/ 1443592 h 2921030"/>
              <a:gd name="connsiteX2-145" fmla="*/ 1595967 w 3187701"/>
              <a:gd name="connsiteY2-146" fmla="*/ 25 h 2921030"/>
              <a:gd name="connsiteX3-147" fmla="*/ 2260600 w 3187701"/>
              <a:gd name="connsiteY3-148" fmla="*/ 1477459 h 2921030"/>
              <a:gd name="connsiteX4-149" fmla="*/ 3187701 w 3187701"/>
              <a:gd name="connsiteY4-150" fmla="*/ 2916792 h 2921030"/>
              <a:gd name="connsiteX0-151" fmla="*/ 0 w 3187701"/>
              <a:gd name="connsiteY0-152" fmla="*/ 2921025 h 2921030"/>
              <a:gd name="connsiteX1-153" fmla="*/ 977900 w 3187701"/>
              <a:gd name="connsiteY1-154" fmla="*/ 1443592 h 2921030"/>
              <a:gd name="connsiteX2-155" fmla="*/ 1595967 w 3187701"/>
              <a:gd name="connsiteY2-156" fmla="*/ 25 h 2921030"/>
              <a:gd name="connsiteX3-157" fmla="*/ 2260600 w 3187701"/>
              <a:gd name="connsiteY3-158" fmla="*/ 1477459 h 2921030"/>
              <a:gd name="connsiteX4-159" fmla="*/ 3187701 w 3187701"/>
              <a:gd name="connsiteY4-160" fmla="*/ 2916792 h 2921030"/>
              <a:gd name="connsiteX0-161" fmla="*/ 0 w 3187701"/>
              <a:gd name="connsiteY0-162" fmla="*/ 2921025 h 2921031"/>
              <a:gd name="connsiteX1-163" fmla="*/ 977900 w 3187701"/>
              <a:gd name="connsiteY1-164" fmla="*/ 1443592 h 2921031"/>
              <a:gd name="connsiteX2-165" fmla="*/ 1595967 w 3187701"/>
              <a:gd name="connsiteY2-166" fmla="*/ 25 h 2921031"/>
              <a:gd name="connsiteX3-167" fmla="*/ 2260600 w 3187701"/>
              <a:gd name="connsiteY3-168" fmla="*/ 1477459 h 2921031"/>
              <a:gd name="connsiteX4-169" fmla="*/ 3187701 w 3187701"/>
              <a:gd name="connsiteY4-170" fmla="*/ 2916792 h 2921031"/>
              <a:gd name="connsiteX0-171" fmla="*/ 0 w 3187701"/>
              <a:gd name="connsiteY0-172" fmla="*/ 2921025 h 2921031"/>
              <a:gd name="connsiteX1-173" fmla="*/ 977900 w 3187701"/>
              <a:gd name="connsiteY1-174" fmla="*/ 1443592 h 2921031"/>
              <a:gd name="connsiteX2-175" fmla="*/ 1595967 w 3187701"/>
              <a:gd name="connsiteY2-176" fmla="*/ 25 h 2921031"/>
              <a:gd name="connsiteX3-177" fmla="*/ 2260600 w 3187701"/>
              <a:gd name="connsiteY3-178" fmla="*/ 1477459 h 2921031"/>
              <a:gd name="connsiteX4-179" fmla="*/ 3187701 w 3187701"/>
              <a:gd name="connsiteY4-180" fmla="*/ 2916792 h 2921031"/>
              <a:gd name="connsiteX0-181" fmla="*/ 0 w 3187701"/>
              <a:gd name="connsiteY0-182" fmla="*/ 2921025 h 2921031"/>
              <a:gd name="connsiteX1-183" fmla="*/ 977900 w 3187701"/>
              <a:gd name="connsiteY1-184" fmla="*/ 1443592 h 2921031"/>
              <a:gd name="connsiteX2-185" fmla="*/ 1595967 w 3187701"/>
              <a:gd name="connsiteY2-186" fmla="*/ 25 h 2921031"/>
              <a:gd name="connsiteX3-187" fmla="*/ 2260600 w 3187701"/>
              <a:gd name="connsiteY3-188" fmla="*/ 1477459 h 2921031"/>
              <a:gd name="connsiteX4-189" fmla="*/ 3187701 w 3187701"/>
              <a:gd name="connsiteY4-190" fmla="*/ 2916792 h 2921031"/>
              <a:gd name="connsiteX0-191" fmla="*/ 0 w 3187701"/>
              <a:gd name="connsiteY0-192" fmla="*/ 2921004 h 2921010"/>
              <a:gd name="connsiteX1-193" fmla="*/ 977900 w 3187701"/>
              <a:gd name="connsiteY1-194" fmla="*/ 1443571 h 2921010"/>
              <a:gd name="connsiteX2-195" fmla="*/ 1595967 w 3187701"/>
              <a:gd name="connsiteY2-196" fmla="*/ 4 h 2921010"/>
              <a:gd name="connsiteX3-197" fmla="*/ 2260600 w 3187701"/>
              <a:gd name="connsiteY3-198" fmla="*/ 1456272 h 2921010"/>
              <a:gd name="connsiteX4-199" fmla="*/ 3187701 w 3187701"/>
              <a:gd name="connsiteY4-200" fmla="*/ 2916771 h 2921010"/>
              <a:gd name="connsiteX0-201" fmla="*/ 0 w 3187701"/>
              <a:gd name="connsiteY0-202" fmla="*/ 2921004 h 2921004"/>
              <a:gd name="connsiteX1-203" fmla="*/ 516466 w 3187701"/>
              <a:gd name="connsiteY1-204" fmla="*/ 2463803 h 2921004"/>
              <a:gd name="connsiteX2-205" fmla="*/ 977900 w 3187701"/>
              <a:gd name="connsiteY2-206" fmla="*/ 1443571 h 2921004"/>
              <a:gd name="connsiteX3-207" fmla="*/ 1595967 w 3187701"/>
              <a:gd name="connsiteY3-208" fmla="*/ 4 h 2921004"/>
              <a:gd name="connsiteX4-209" fmla="*/ 2260600 w 3187701"/>
              <a:gd name="connsiteY4-210" fmla="*/ 1456272 h 2921004"/>
              <a:gd name="connsiteX5" fmla="*/ 3187701 w 3187701"/>
              <a:gd name="connsiteY5" fmla="*/ 2916771 h 2921004"/>
              <a:gd name="connsiteX0-211" fmla="*/ 0 w 3568701"/>
              <a:gd name="connsiteY0-212" fmla="*/ 2929471 h 2929471"/>
              <a:gd name="connsiteX1-213" fmla="*/ 897466 w 3568701"/>
              <a:gd name="connsiteY1-214" fmla="*/ 2463803 h 2929471"/>
              <a:gd name="connsiteX2-215" fmla="*/ 1358900 w 3568701"/>
              <a:gd name="connsiteY2-216" fmla="*/ 1443571 h 2929471"/>
              <a:gd name="connsiteX3-217" fmla="*/ 1976967 w 3568701"/>
              <a:gd name="connsiteY3-218" fmla="*/ 4 h 2929471"/>
              <a:gd name="connsiteX4-219" fmla="*/ 2641600 w 3568701"/>
              <a:gd name="connsiteY4-220" fmla="*/ 1456272 h 2929471"/>
              <a:gd name="connsiteX5-221" fmla="*/ 3568701 w 3568701"/>
              <a:gd name="connsiteY5-222" fmla="*/ 2916771 h 2929471"/>
              <a:gd name="connsiteX0-223" fmla="*/ 0 w 3568701"/>
              <a:gd name="connsiteY0-224" fmla="*/ 2929471 h 2929471"/>
              <a:gd name="connsiteX1-225" fmla="*/ 897466 w 3568701"/>
              <a:gd name="connsiteY1-226" fmla="*/ 2463803 h 2929471"/>
              <a:gd name="connsiteX2-227" fmla="*/ 1358900 w 3568701"/>
              <a:gd name="connsiteY2-228" fmla="*/ 1443571 h 2929471"/>
              <a:gd name="connsiteX3-229" fmla="*/ 1976967 w 3568701"/>
              <a:gd name="connsiteY3-230" fmla="*/ 4 h 2929471"/>
              <a:gd name="connsiteX4-231" fmla="*/ 2641600 w 3568701"/>
              <a:gd name="connsiteY4-232" fmla="*/ 1456272 h 2929471"/>
              <a:gd name="connsiteX5-233" fmla="*/ 3568701 w 3568701"/>
              <a:gd name="connsiteY5-234" fmla="*/ 2916771 h 2929471"/>
              <a:gd name="connsiteX0-235" fmla="*/ 0 w 3568701"/>
              <a:gd name="connsiteY0-236" fmla="*/ 2929471 h 2929471"/>
              <a:gd name="connsiteX1-237" fmla="*/ 897466 w 3568701"/>
              <a:gd name="connsiteY1-238" fmla="*/ 2463803 h 2929471"/>
              <a:gd name="connsiteX2-239" fmla="*/ 1358900 w 3568701"/>
              <a:gd name="connsiteY2-240" fmla="*/ 1443571 h 2929471"/>
              <a:gd name="connsiteX3-241" fmla="*/ 1976967 w 3568701"/>
              <a:gd name="connsiteY3-242" fmla="*/ 4 h 2929471"/>
              <a:gd name="connsiteX4-243" fmla="*/ 2641600 w 3568701"/>
              <a:gd name="connsiteY4-244" fmla="*/ 1456272 h 2929471"/>
              <a:gd name="connsiteX5-245" fmla="*/ 3077633 w 3568701"/>
              <a:gd name="connsiteY5-246" fmla="*/ 2446870 h 2929471"/>
              <a:gd name="connsiteX6" fmla="*/ 3568701 w 3568701"/>
              <a:gd name="connsiteY6" fmla="*/ 2916771 h 2929471"/>
              <a:gd name="connsiteX0-247" fmla="*/ 0 w 3979334"/>
              <a:gd name="connsiteY0-248" fmla="*/ 2929471 h 2929471"/>
              <a:gd name="connsiteX1-249" fmla="*/ 897466 w 3979334"/>
              <a:gd name="connsiteY1-250" fmla="*/ 2463803 h 2929471"/>
              <a:gd name="connsiteX2-251" fmla="*/ 1358900 w 3979334"/>
              <a:gd name="connsiteY2-252" fmla="*/ 1443571 h 2929471"/>
              <a:gd name="connsiteX3-253" fmla="*/ 1976967 w 3979334"/>
              <a:gd name="connsiteY3-254" fmla="*/ 4 h 2929471"/>
              <a:gd name="connsiteX4-255" fmla="*/ 2641600 w 3979334"/>
              <a:gd name="connsiteY4-256" fmla="*/ 1456272 h 2929471"/>
              <a:gd name="connsiteX5-257" fmla="*/ 3077633 w 3979334"/>
              <a:gd name="connsiteY5-258" fmla="*/ 2446870 h 2929471"/>
              <a:gd name="connsiteX6-259" fmla="*/ 3979334 w 3979334"/>
              <a:gd name="connsiteY6-260" fmla="*/ 2925237 h 2929471"/>
              <a:gd name="connsiteX0-261" fmla="*/ 0 w 3979334"/>
              <a:gd name="connsiteY0-262" fmla="*/ 2929471 h 2929471"/>
              <a:gd name="connsiteX1-263" fmla="*/ 897466 w 3979334"/>
              <a:gd name="connsiteY1-264" fmla="*/ 2463803 h 2929471"/>
              <a:gd name="connsiteX2-265" fmla="*/ 1358900 w 3979334"/>
              <a:gd name="connsiteY2-266" fmla="*/ 1443571 h 2929471"/>
              <a:gd name="connsiteX3-267" fmla="*/ 1976967 w 3979334"/>
              <a:gd name="connsiteY3-268" fmla="*/ 4 h 2929471"/>
              <a:gd name="connsiteX4-269" fmla="*/ 2641600 w 3979334"/>
              <a:gd name="connsiteY4-270" fmla="*/ 1456272 h 2929471"/>
              <a:gd name="connsiteX5-271" fmla="*/ 3077633 w 3979334"/>
              <a:gd name="connsiteY5-272" fmla="*/ 2446870 h 2929471"/>
              <a:gd name="connsiteX6-273" fmla="*/ 3979334 w 3979334"/>
              <a:gd name="connsiteY6-274" fmla="*/ 2925237 h 2929471"/>
              <a:gd name="connsiteX0-275" fmla="*/ 0 w 3979334"/>
              <a:gd name="connsiteY0-276" fmla="*/ 2929471 h 2929471"/>
              <a:gd name="connsiteX1-277" fmla="*/ 897466 w 3979334"/>
              <a:gd name="connsiteY1-278" fmla="*/ 2463803 h 2929471"/>
              <a:gd name="connsiteX2-279" fmla="*/ 1358900 w 3979334"/>
              <a:gd name="connsiteY2-280" fmla="*/ 1443571 h 2929471"/>
              <a:gd name="connsiteX3-281" fmla="*/ 1976967 w 3979334"/>
              <a:gd name="connsiteY3-282" fmla="*/ 4 h 2929471"/>
              <a:gd name="connsiteX4-283" fmla="*/ 2641600 w 3979334"/>
              <a:gd name="connsiteY4-284" fmla="*/ 1456272 h 2929471"/>
              <a:gd name="connsiteX5-285" fmla="*/ 3077633 w 3979334"/>
              <a:gd name="connsiteY5-286" fmla="*/ 2446870 h 2929471"/>
              <a:gd name="connsiteX6-287" fmla="*/ 3979334 w 3979334"/>
              <a:gd name="connsiteY6-288" fmla="*/ 2925237 h 2929471"/>
              <a:gd name="connsiteX0-289" fmla="*/ 0 w 3979334"/>
              <a:gd name="connsiteY0-290" fmla="*/ 2929471 h 2929471"/>
              <a:gd name="connsiteX1-291" fmla="*/ 897466 w 3979334"/>
              <a:gd name="connsiteY1-292" fmla="*/ 2463803 h 2929471"/>
              <a:gd name="connsiteX2-293" fmla="*/ 1358900 w 3979334"/>
              <a:gd name="connsiteY2-294" fmla="*/ 1443571 h 2929471"/>
              <a:gd name="connsiteX3-295" fmla="*/ 1976967 w 3979334"/>
              <a:gd name="connsiteY3-296" fmla="*/ 4 h 2929471"/>
              <a:gd name="connsiteX4-297" fmla="*/ 2641600 w 3979334"/>
              <a:gd name="connsiteY4-298" fmla="*/ 1456272 h 2929471"/>
              <a:gd name="connsiteX5-299" fmla="*/ 3077633 w 3979334"/>
              <a:gd name="connsiteY5-300" fmla="*/ 2446870 h 2929471"/>
              <a:gd name="connsiteX6-301" fmla="*/ 3979334 w 3979334"/>
              <a:gd name="connsiteY6-302" fmla="*/ 2925237 h 2929471"/>
              <a:gd name="connsiteX0-303" fmla="*/ 0 w 3979334"/>
              <a:gd name="connsiteY0-304" fmla="*/ 2929471 h 2929471"/>
              <a:gd name="connsiteX1-305" fmla="*/ 897466 w 3979334"/>
              <a:gd name="connsiteY1-306" fmla="*/ 2463803 h 2929471"/>
              <a:gd name="connsiteX2-307" fmla="*/ 1358900 w 3979334"/>
              <a:gd name="connsiteY2-308" fmla="*/ 1443571 h 2929471"/>
              <a:gd name="connsiteX3-309" fmla="*/ 1976967 w 3979334"/>
              <a:gd name="connsiteY3-310" fmla="*/ 4 h 2929471"/>
              <a:gd name="connsiteX4-311" fmla="*/ 2641600 w 3979334"/>
              <a:gd name="connsiteY4-312" fmla="*/ 1456272 h 2929471"/>
              <a:gd name="connsiteX5-313" fmla="*/ 3077633 w 3979334"/>
              <a:gd name="connsiteY5-314" fmla="*/ 2446870 h 2929471"/>
              <a:gd name="connsiteX6-315" fmla="*/ 3979334 w 3979334"/>
              <a:gd name="connsiteY6-316" fmla="*/ 2925237 h 2929471"/>
              <a:gd name="connsiteX0-317" fmla="*/ 0 w 3979334"/>
              <a:gd name="connsiteY0-318" fmla="*/ 2929471 h 2929471"/>
              <a:gd name="connsiteX1-319" fmla="*/ 897466 w 3979334"/>
              <a:gd name="connsiteY1-320" fmla="*/ 2463803 h 2929471"/>
              <a:gd name="connsiteX2-321" fmla="*/ 1358900 w 3979334"/>
              <a:gd name="connsiteY2-322" fmla="*/ 1443571 h 2929471"/>
              <a:gd name="connsiteX3-323" fmla="*/ 1976967 w 3979334"/>
              <a:gd name="connsiteY3-324" fmla="*/ 4 h 2929471"/>
              <a:gd name="connsiteX4-325" fmla="*/ 2641600 w 3979334"/>
              <a:gd name="connsiteY4-326" fmla="*/ 1456272 h 2929471"/>
              <a:gd name="connsiteX5-327" fmla="*/ 3077633 w 3979334"/>
              <a:gd name="connsiteY5-328" fmla="*/ 2446870 h 2929471"/>
              <a:gd name="connsiteX6-329" fmla="*/ 3979334 w 3979334"/>
              <a:gd name="connsiteY6-330" fmla="*/ 2925237 h 2929471"/>
              <a:gd name="connsiteX0-331" fmla="*/ 0 w 3979334"/>
              <a:gd name="connsiteY0-332" fmla="*/ 2929471 h 2929471"/>
              <a:gd name="connsiteX1-333" fmla="*/ 897466 w 3979334"/>
              <a:gd name="connsiteY1-334" fmla="*/ 2463803 h 2929471"/>
              <a:gd name="connsiteX2-335" fmla="*/ 1358900 w 3979334"/>
              <a:gd name="connsiteY2-336" fmla="*/ 1443571 h 2929471"/>
              <a:gd name="connsiteX3-337" fmla="*/ 1976967 w 3979334"/>
              <a:gd name="connsiteY3-338" fmla="*/ 4 h 2929471"/>
              <a:gd name="connsiteX4-339" fmla="*/ 2641600 w 3979334"/>
              <a:gd name="connsiteY4-340" fmla="*/ 1456272 h 2929471"/>
              <a:gd name="connsiteX5-341" fmla="*/ 3077633 w 3979334"/>
              <a:gd name="connsiteY5-342" fmla="*/ 2446870 h 2929471"/>
              <a:gd name="connsiteX6-343" fmla="*/ 3979334 w 3979334"/>
              <a:gd name="connsiteY6-344" fmla="*/ 2925237 h 29294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21" y="connsiteY5-222"/>
              </a:cxn>
              <a:cxn ang="0">
                <a:pos x="connsiteX6-259" y="connsiteY6-260"/>
              </a:cxn>
            </a:cxnLst>
            <a:rect l="l" t="t" r="r" b="b"/>
            <a:pathLst>
              <a:path w="3979334" h="2929471">
                <a:moveTo>
                  <a:pt x="0" y="2929471"/>
                </a:moveTo>
                <a:cubicBezTo>
                  <a:pt x="395111" y="2912538"/>
                  <a:pt x="734483" y="2710042"/>
                  <a:pt x="897466" y="2463803"/>
                </a:cubicBezTo>
                <a:cubicBezTo>
                  <a:pt x="1060449" y="2217564"/>
                  <a:pt x="1217083" y="1862670"/>
                  <a:pt x="1358900" y="1443571"/>
                </a:cubicBezTo>
                <a:cubicBezTo>
                  <a:pt x="1500717" y="1024472"/>
                  <a:pt x="1763184" y="-2113"/>
                  <a:pt x="1976967" y="4"/>
                </a:cubicBezTo>
                <a:cubicBezTo>
                  <a:pt x="2190750" y="2121"/>
                  <a:pt x="2492023" y="1048461"/>
                  <a:pt x="2641600" y="1456272"/>
                </a:cubicBezTo>
                <a:cubicBezTo>
                  <a:pt x="2791177" y="1864083"/>
                  <a:pt x="2923116" y="2203454"/>
                  <a:pt x="3077633" y="2446870"/>
                </a:cubicBezTo>
                <a:cubicBezTo>
                  <a:pt x="3232150" y="2690286"/>
                  <a:pt x="3579989" y="2918887"/>
                  <a:pt x="3979334" y="2925237"/>
                </a:cubicBezTo>
              </a:path>
            </a:pathLst>
          </a:custGeom>
          <a:gradFill flip="none" rotWithShape="true">
            <a:gsLst>
              <a:gs pos="22000">
                <a:srgbClr val="0070C0">
                  <a:alpha val="59000"/>
                </a:srgbClr>
              </a:gs>
              <a:gs pos="80000">
                <a:srgbClr val="FF0000">
                  <a:alpha val="53000"/>
                </a:srgbClr>
              </a:gs>
              <a:gs pos="64000">
                <a:srgbClr val="FFC000">
                  <a:alpha val="46000"/>
                </a:srgbClr>
              </a:gs>
              <a:gs pos="36000">
                <a:srgbClr val="00B050">
                  <a:alpha val="61000"/>
                </a:srgbClr>
              </a:gs>
              <a:gs pos="51000">
                <a:srgbClr val="FFFF00">
                  <a:alpha val="52000"/>
                </a:srgbClr>
              </a:gs>
            </a:gsLst>
            <a:lin ang="0" scaled="true"/>
            <a:tileRect/>
          </a:gradFill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1" tIns="45706" rIns="91411" bIns="4570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5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6" name="Gerade Verbindung mit Pfeil 59"/>
          <p:cNvCxnSpPr/>
          <p:nvPr/>
        </p:nvCxnSpPr>
        <p:spPr>
          <a:xfrm flipV="true">
            <a:off x="641350" y="6458586"/>
            <a:ext cx="7302500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 Box 4"/>
          <p:cNvSpPr txBox="true">
            <a:spLocks noChangeArrowheads="true"/>
          </p:cNvSpPr>
          <p:nvPr/>
        </p:nvSpPr>
        <p:spPr bwMode="auto">
          <a:xfrm>
            <a:off x="7475538" y="6449061"/>
            <a:ext cx="4397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32" tIns="48366" rIns="96732" bIns="48366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endParaRPr lang="en-US" altLang="en-US" sz="1800" b="1" i="1">
              <a:latin typeface="微软雅黑" panose="020B0503020204020204" charset="-122"/>
              <a:ea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58" name="Text Box 4"/>
          <p:cNvSpPr txBox="true">
            <a:spLocks noChangeArrowheads="true"/>
          </p:cNvSpPr>
          <p:nvPr/>
        </p:nvSpPr>
        <p:spPr bwMode="auto">
          <a:xfrm>
            <a:off x="224790" y="3647440"/>
            <a:ext cx="38989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2" tIns="48366" rIns="96732" bIns="48366"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功率</a:t>
            </a:r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  <a:sym typeface="+mn-ea"/>
            </a:endParaRPr>
          </a:p>
        </p:txBody>
      </p:sp>
      <p:sp>
        <p:nvSpPr>
          <p:cNvPr id="59" name="Rectangle 54"/>
          <p:cNvSpPr>
            <a:spLocks noChangeArrowheads="true"/>
          </p:cNvSpPr>
          <p:nvPr/>
        </p:nvSpPr>
        <p:spPr bwMode="auto">
          <a:xfrm>
            <a:off x="2863850" y="1996124"/>
            <a:ext cx="457200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啁啾脉冲放大</a:t>
            </a:r>
            <a:endParaRPr lang="en-US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endParaRPr lang="en-US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空间分束</a:t>
            </a:r>
            <a:endParaRPr lang="en-US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endParaRPr lang="en-US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时间分束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0" name="TextBox 55"/>
          <p:cNvSpPr txBox="true">
            <a:spLocks noChangeArrowheads="true"/>
          </p:cNvSpPr>
          <p:nvPr/>
        </p:nvSpPr>
        <p:spPr bwMode="auto">
          <a:xfrm>
            <a:off x="400368" y="1166814"/>
            <a:ext cx="58467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marL="457200" indent="-457200">
              <a:buClr>
                <a:srgbClr val="4472C4"/>
              </a:buClr>
              <a:buFont typeface="Wingdings" panose="05000000000000000000" charset="0"/>
              <a:buChar char=""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n-lt"/>
                <a:cs typeface="微软雅黑" panose="020B0503020204020204" charset="-122"/>
                <a:sym typeface="+mn-ea"/>
              </a:rPr>
              <a:t>并且运用多脉冲</a:t>
            </a:r>
            <a:endParaRPr lang="zh-CN" altLang="en-US" sz="2800" b="1" dirty="0">
              <a:solidFill>
                <a:schemeClr val="tx1"/>
              </a:solidFill>
              <a:latin typeface="+mn-lt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sp>
        <p:nvSpPr>
          <p:cNvPr id="9" name="TextBox 1"/>
          <p:cNvSpPr txBox="true">
            <a:spLocks noChangeArrowheads="true"/>
          </p:cNvSpPr>
          <p:nvPr/>
        </p:nvSpPr>
        <p:spPr bwMode="auto">
          <a:xfrm>
            <a:off x="363538" y="1316624"/>
            <a:ext cx="8305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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在时域产生多个分立脉冲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164"/>
          <p:cNvGrpSpPr/>
          <p:nvPr/>
        </p:nvGrpSpPr>
        <p:grpSpPr bwMode="auto">
          <a:xfrm rot="0">
            <a:off x="1033780" y="2771741"/>
            <a:ext cx="6967220" cy="2585754"/>
            <a:chOff x="768350" y="1077176"/>
            <a:chExt cx="6005513" cy="1946818"/>
          </a:xfrm>
        </p:grpSpPr>
        <p:sp>
          <p:nvSpPr>
            <p:cNvPr id="13" name="Rechteck 80"/>
            <p:cNvSpPr/>
            <p:nvPr/>
          </p:nvSpPr>
          <p:spPr>
            <a:xfrm flipH="true">
              <a:off x="803844" y="2548357"/>
              <a:ext cx="2662749" cy="34658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Rechteck 11"/>
            <p:cNvSpPr/>
            <p:nvPr/>
          </p:nvSpPr>
          <p:spPr>
            <a:xfrm rot="5400000">
              <a:off x="1318967" y="2153514"/>
              <a:ext cx="792354" cy="35576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5" name="Gruppierung 66"/>
            <p:cNvGrpSpPr/>
            <p:nvPr/>
          </p:nvGrpSpPr>
          <p:grpSpPr bwMode="auto">
            <a:xfrm>
              <a:off x="1552575" y="2401888"/>
              <a:ext cx="327025" cy="327025"/>
              <a:chOff x="890738" y="2539902"/>
              <a:chExt cx="326395" cy="326395"/>
            </a:xfrm>
          </p:grpSpPr>
          <p:sp>
            <p:nvSpPr>
              <p:cNvPr id="91" name="Rechteck 14"/>
              <p:cNvSpPr/>
              <p:nvPr/>
            </p:nvSpPr>
            <p:spPr>
              <a:xfrm>
                <a:off x="890477" y="2539375"/>
                <a:ext cx="326398" cy="326827"/>
              </a:xfrm>
              <a:prstGeom prst="rect">
                <a:avLst/>
              </a:prstGeom>
              <a:solidFill>
                <a:srgbClr val="4BACC6">
                  <a:alpha val="50000"/>
                </a:srgbClr>
              </a:solidFill>
              <a:ln w="12700" cap="flat" cmpd="sng" algn="ctr">
                <a:solidFill>
                  <a:srgbClr val="2679A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92" name="Gerade Verbindung 15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Gerade Verbindung mit Pfeil 36"/>
            <p:cNvCxnSpPr>
              <a:cxnSpLocks noChangeShapeType="true"/>
            </p:cNvCxnSpPr>
            <p:nvPr/>
          </p:nvCxnSpPr>
          <p:spPr bwMode="auto">
            <a:xfrm>
              <a:off x="2103438" y="2349500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10334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" name="Gruppierung 62"/>
            <p:cNvGrpSpPr/>
            <p:nvPr/>
          </p:nvGrpSpPr>
          <p:grpSpPr bwMode="auto">
            <a:xfrm rot="5400000">
              <a:off x="1643061" y="2073275"/>
              <a:ext cx="144463" cy="144462"/>
              <a:chOff x="401908" y="2631099"/>
              <a:chExt cx="144000" cy="144000"/>
            </a:xfrm>
          </p:grpSpPr>
          <p:sp>
            <p:nvSpPr>
              <p:cNvPr id="89" name="Ellipse 298"/>
              <p:cNvSpPr/>
              <p:nvPr/>
            </p:nvSpPr>
            <p:spPr>
              <a:xfrm>
                <a:off x="401342" y="2630958"/>
                <a:ext cx="144143" cy="144578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0" name="Ellipse 298"/>
              <p:cNvSpPr/>
              <p:nvPr/>
            </p:nvSpPr>
            <p:spPr>
              <a:xfrm>
                <a:off x="454949" y="2685516"/>
                <a:ext cx="36930" cy="3546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8" name="Rechteck 72"/>
            <p:cNvSpPr/>
            <p:nvPr/>
          </p:nvSpPr>
          <p:spPr>
            <a:xfrm rot="5400000">
              <a:off x="2282724" y="2146941"/>
              <a:ext cx="827011" cy="35576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9" name="Gruppierung 74"/>
            <p:cNvGrpSpPr/>
            <p:nvPr/>
          </p:nvGrpSpPr>
          <p:grpSpPr bwMode="auto">
            <a:xfrm flipH="true">
              <a:off x="2533650" y="2401888"/>
              <a:ext cx="327025" cy="327025"/>
              <a:chOff x="890738" y="2539902"/>
              <a:chExt cx="326395" cy="326395"/>
            </a:xfrm>
          </p:grpSpPr>
          <p:sp>
            <p:nvSpPr>
              <p:cNvPr id="87" name="Rechteck 75"/>
              <p:cNvSpPr/>
              <p:nvPr/>
            </p:nvSpPr>
            <p:spPr>
              <a:xfrm>
                <a:off x="890986" y="2539375"/>
                <a:ext cx="326398" cy="326827"/>
              </a:xfrm>
              <a:prstGeom prst="rect">
                <a:avLst/>
              </a:prstGeom>
              <a:solidFill>
                <a:srgbClr val="4BACC6">
                  <a:alpha val="50000"/>
                </a:srgbClr>
              </a:solidFill>
              <a:ln w="12700" cap="flat" cmpd="sng" algn="ctr">
                <a:solidFill>
                  <a:srgbClr val="2679A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88" name="Gerade Verbindung 76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" name="Rechteck 165"/>
            <p:cNvSpPr/>
            <p:nvPr/>
          </p:nvSpPr>
          <p:spPr>
            <a:xfrm flipH="true">
              <a:off x="1705565" y="1761980"/>
              <a:ext cx="1007083" cy="37048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Rechteck 167"/>
            <p:cNvSpPr/>
            <p:nvPr/>
          </p:nvSpPr>
          <p:spPr>
            <a:xfrm rot="13500000" flipH="true" flipV="true">
              <a:off x="1674066" y="1572058"/>
              <a:ext cx="43843" cy="382235"/>
            </a:xfrm>
            <a:prstGeom prst="rect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/>
                </a:gs>
              </a:gsLst>
              <a:lin ang="5400000" scaled="true"/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Rechteck 168"/>
            <p:cNvSpPr/>
            <p:nvPr/>
          </p:nvSpPr>
          <p:spPr>
            <a:xfrm rot="8100000" flipV="true">
              <a:off x="2690757" y="1617362"/>
              <a:ext cx="57465" cy="291625"/>
            </a:xfrm>
            <a:prstGeom prst="rect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/>
                </a:gs>
              </a:gsLst>
              <a:lin ang="5400000" scaled="true"/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Rechteck 48"/>
            <p:cNvSpPr/>
            <p:nvPr/>
          </p:nvSpPr>
          <p:spPr>
            <a:xfrm flipH="true">
              <a:off x="1054246" y="2379848"/>
              <a:ext cx="45155" cy="363311"/>
            </a:xfrm>
            <a:prstGeom prst="rect">
              <a:avLst/>
            </a:prstGeom>
            <a:solidFill>
              <a:srgbClr val="002060">
                <a:alpha val="70000"/>
              </a:srgbClr>
            </a:solidFill>
            <a:ln w="12700" cap="flat" cmpd="sng" algn="ctr">
              <a:solidFill>
                <a:srgbClr val="2679A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4" name="Gruppierung 49"/>
            <p:cNvGrpSpPr/>
            <p:nvPr/>
          </p:nvGrpSpPr>
          <p:grpSpPr bwMode="auto">
            <a:xfrm>
              <a:off x="1162050" y="2349500"/>
              <a:ext cx="144463" cy="431800"/>
              <a:chOff x="401908" y="2487075"/>
              <a:chExt cx="144000" cy="432048"/>
            </a:xfrm>
          </p:grpSpPr>
          <p:cxnSp>
            <p:nvCxnSpPr>
              <p:cNvPr id="83" name="Gerade Verbindung mit Pfeil 50"/>
              <p:cNvCxnSpPr>
                <a:cxnSpLocks noChangeShapeType="true"/>
              </p:cNvCxnSpPr>
              <p:nvPr/>
            </p:nvCxnSpPr>
            <p:spPr bwMode="auto">
              <a:xfrm>
                <a:off x="474699" y="2487075"/>
                <a:ext cx="0" cy="432048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4" name="Gruppierung 51"/>
              <p:cNvGrpSpPr/>
              <p:nvPr/>
            </p:nvGrpSpPr>
            <p:grpSpPr bwMode="auto">
              <a:xfrm>
                <a:off x="401908" y="2631099"/>
                <a:ext cx="144000" cy="144000"/>
                <a:chOff x="401908" y="2631099"/>
                <a:chExt cx="144000" cy="144000"/>
              </a:xfrm>
            </p:grpSpPr>
            <p:sp>
              <p:nvSpPr>
                <p:cNvPr id="85" name="Ellipse 298"/>
                <p:cNvSpPr/>
                <p:nvPr/>
              </p:nvSpPr>
              <p:spPr>
                <a:xfrm>
                  <a:off x="402200" y="2631040"/>
                  <a:ext cx="143213" cy="153061"/>
                </a:xfrm>
                <a:prstGeom prst="ellipse">
                  <a:avLst/>
                </a:prstGeom>
                <a:solidFill>
                  <a:srgbClr val="216592">
                    <a:lumMod val="5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86" name="Ellipse 298"/>
                <p:cNvSpPr/>
                <p:nvPr/>
              </p:nvSpPr>
              <p:spPr>
                <a:xfrm>
                  <a:off x="455393" y="2686046"/>
                  <a:ext cx="36827" cy="3467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25" name="Gruppierung 56"/>
            <p:cNvGrpSpPr/>
            <p:nvPr/>
          </p:nvGrpSpPr>
          <p:grpSpPr bwMode="auto">
            <a:xfrm rot="5400000">
              <a:off x="3028949" y="2493962"/>
              <a:ext cx="142875" cy="142875"/>
              <a:chOff x="401908" y="2631099"/>
              <a:chExt cx="144000" cy="144000"/>
            </a:xfrm>
          </p:grpSpPr>
          <p:sp>
            <p:nvSpPr>
              <p:cNvPr id="81" name="Ellipse 298"/>
              <p:cNvSpPr/>
              <p:nvPr/>
            </p:nvSpPr>
            <p:spPr>
              <a:xfrm>
                <a:off x="401324" y="2630514"/>
                <a:ext cx="144542" cy="144804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2" name="Ellipse 298"/>
              <p:cNvSpPr/>
              <p:nvPr/>
            </p:nvSpPr>
            <p:spPr>
              <a:xfrm>
                <a:off x="455527" y="2685679"/>
                <a:ext cx="36135" cy="34477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cxnSp>
          <p:nvCxnSpPr>
            <p:cNvPr id="26" name="Gerade Verbindung mit Pfeil 81"/>
            <p:cNvCxnSpPr>
              <a:cxnSpLocks noChangeShapeType="true"/>
            </p:cNvCxnSpPr>
            <p:nvPr/>
          </p:nvCxnSpPr>
          <p:spPr bwMode="auto">
            <a:xfrm rot="5400000" flipV="true">
              <a:off x="890587" y="2530474"/>
              <a:ext cx="0" cy="244475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Freeform 25"/>
            <p:cNvSpPr/>
            <p:nvPr/>
          </p:nvSpPr>
          <p:spPr bwMode="auto">
            <a:xfrm>
              <a:off x="1062455" y="2041634"/>
              <a:ext cx="344816" cy="274874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939549" y="2187436"/>
              <a:ext cx="343448" cy="126681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 rot="16200000">
              <a:off x="1309066" y="2087445"/>
              <a:ext cx="344190" cy="125885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927475" y="2168315"/>
              <a:ext cx="344816" cy="126681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3132723" y="2168315"/>
              <a:ext cx="344816" cy="126681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32" name="Gerade Verbindung mit Pfeil 89"/>
            <p:cNvCxnSpPr>
              <a:cxnSpLocks noChangeShapeType="true"/>
            </p:cNvCxnSpPr>
            <p:nvPr/>
          </p:nvCxnSpPr>
          <p:spPr bwMode="auto">
            <a:xfrm rot="5400000" flipV="true">
              <a:off x="2278856" y="2563018"/>
              <a:ext cx="0" cy="179387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Gerade Verbindung mit Pfeil 90"/>
            <p:cNvCxnSpPr>
              <a:cxnSpLocks noChangeShapeType="true"/>
            </p:cNvCxnSpPr>
            <p:nvPr/>
          </p:nvCxnSpPr>
          <p:spPr bwMode="auto">
            <a:xfrm flipV="true">
              <a:off x="1831975" y="1828800"/>
              <a:ext cx="0" cy="179388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Gerade Verbindung mit Pfeil 91"/>
            <p:cNvCxnSpPr>
              <a:cxnSpLocks noChangeShapeType="true"/>
            </p:cNvCxnSpPr>
            <p:nvPr/>
          </p:nvCxnSpPr>
          <p:spPr bwMode="auto">
            <a:xfrm rot="5400000" flipV="true">
              <a:off x="3477419" y="2529682"/>
              <a:ext cx="0" cy="246062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uppierung 12"/>
            <p:cNvGrpSpPr/>
            <p:nvPr/>
          </p:nvGrpSpPr>
          <p:grpSpPr bwMode="auto">
            <a:xfrm>
              <a:off x="3351654" y="1077176"/>
              <a:ext cx="3422209" cy="1704124"/>
              <a:chOff x="3276815" y="1076640"/>
              <a:chExt cx="3421484" cy="1704980"/>
            </a:xfrm>
          </p:grpSpPr>
          <p:sp>
            <p:nvSpPr>
              <p:cNvPr id="39" name="Rechteck 61"/>
              <p:cNvSpPr/>
              <p:nvPr/>
            </p:nvSpPr>
            <p:spPr>
              <a:xfrm flipH="true">
                <a:off x="3276815" y="2548561"/>
                <a:ext cx="2952207" cy="34675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0" name="Rechteck 101"/>
              <p:cNvSpPr/>
              <p:nvPr/>
            </p:nvSpPr>
            <p:spPr>
              <a:xfrm flipH="true">
                <a:off x="3587357" y="2379966"/>
                <a:ext cx="45145" cy="363494"/>
              </a:xfrm>
              <a:prstGeom prst="rect">
                <a:avLst/>
              </a:prstGeom>
              <a:solidFill>
                <a:srgbClr val="002060">
                  <a:alpha val="70000"/>
                </a:srgbClr>
              </a:solidFill>
              <a:ln w="12700" cap="flat" cmpd="sng" algn="ctr">
                <a:solidFill>
                  <a:srgbClr val="2679A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41" name="Gruppierung 9"/>
              <p:cNvGrpSpPr/>
              <p:nvPr/>
            </p:nvGrpSpPr>
            <p:grpSpPr bwMode="auto">
              <a:xfrm>
                <a:off x="6354953" y="1750466"/>
                <a:ext cx="343346" cy="72000"/>
                <a:chOff x="6488482" y="1750466"/>
                <a:chExt cx="343346" cy="72000"/>
              </a:xfrm>
            </p:grpSpPr>
            <p:sp>
              <p:nvSpPr>
                <p:cNvPr id="78" name="Oval 230"/>
                <p:cNvSpPr>
                  <a:spLocks noChangeAspect="true"/>
                </p:cNvSpPr>
                <p:nvPr/>
              </p:nvSpPr>
              <p:spPr>
                <a:xfrm>
                  <a:off x="6488410" y="1751026"/>
                  <a:ext cx="72505" cy="7174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79" name="Oval 231"/>
                <p:cNvSpPr>
                  <a:spLocks noChangeAspect="true"/>
                </p:cNvSpPr>
                <p:nvPr/>
              </p:nvSpPr>
              <p:spPr>
                <a:xfrm>
                  <a:off x="6623844" y="1751026"/>
                  <a:ext cx="72506" cy="7174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80" name="Oval 232"/>
                <p:cNvSpPr>
                  <a:spLocks noChangeAspect="true"/>
                </p:cNvSpPr>
                <p:nvPr/>
              </p:nvSpPr>
              <p:spPr>
                <a:xfrm>
                  <a:off x="6760647" y="1751026"/>
                  <a:ext cx="71138" cy="71742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42" name="Rechteck 134"/>
              <p:cNvSpPr/>
              <p:nvPr/>
            </p:nvSpPr>
            <p:spPr>
              <a:xfrm rot="5400000">
                <a:off x="3310641" y="1883303"/>
                <a:ext cx="1333210" cy="35569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43" name="Gruppierung 135"/>
              <p:cNvGrpSpPr/>
              <p:nvPr/>
            </p:nvGrpSpPr>
            <p:grpSpPr bwMode="auto">
              <a:xfrm>
                <a:off x="3814092" y="2402399"/>
                <a:ext cx="326395" cy="326395"/>
                <a:chOff x="890738" y="2539902"/>
                <a:chExt cx="326395" cy="326395"/>
              </a:xfrm>
            </p:grpSpPr>
            <p:sp>
              <p:nvSpPr>
                <p:cNvPr id="76" name="Rechteck 136"/>
                <p:cNvSpPr/>
                <p:nvPr/>
              </p:nvSpPr>
              <p:spPr>
                <a:xfrm>
                  <a:off x="891096" y="2540187"/>
                  <a:ext cx="335168" cy="326427"/>
                </a:xfrm>
                <a:prstGeom prst="rect">
                  <a:avLst/>
                </a:prstGeom>
                <a:solidFill>
                  <a:srgbClr val="4BACC6">
                    <a:alpha val="50000"/>
                  </a:srgbClr>
                </a:solidFill>
                <a:ln w="12700" cap="flat" cmpd="sng" algn="ctr">
                  <a:solidFill>
                    <a:srgbClr val="2679A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77" name="Gerade Verbindung 137"/>
                <p:cNvCxnSpPr>
                  <a:cxnSpLocks noChangeShapeType="true"/>
                </p:cNvCxnSpPr>
                <p:nvPr/>
              </p:nvCxnSpPr>
              <p:spPr bwMode="auto">
                <a:xfrm flipV="true">
                  <a:off x="890738" y="2539902"/>
                  <a:ext cx="326395" cy="326395"/>
                </a:xfrm>
                <a:prstGeom prst="line">
                  <a:avLst/>
                </a:prstGeom>
                <a:noFill/>
                <a:ln w="12700">
                  <a:solidFill>
                    <a:srgbClr val="2679A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4" name="Gerade Verbindung mit Pfeil 138"/>
              <p:cNvCxnSpPr>
                <a:cxnSpLocks noChangeShapeType="true"/>
              </p:cNvCxnSpPr>
              <p:nvPr/>
            </p:nvCxnSpPr>
            <p:spPr bwMode="auto">
              <a:xfrm>
                <a:off x="4288984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5" name="Gruppierung 139"/>
              <p:cNvGrpSpPr/>
              <p:nvPr/>
            </p:nvGrpSpPr>
            <p:grpSpPr bwMode="auto">
              <a:xfrm rot="5400000">
                <a:off x="3902671" y="2136688"/>
                <a:ext cx="144000" cy="144000"/>
                <a:chOff x="401908" y="2633717"/>
                <a:chExt cx="144000" cy="144000"/>
              </a:xfrm>
            </p:grpSpPr>
            <p:sp>
              <p:nvSpPr>
                <p:cNvPr id="74" name="Ellipse 298"/>
                <p:cNvSpPr/>
                <p:nvPr/>
              </p:nvSpPr>
              <p:spPr>
                <a:xfrm>
                  <a:off x="402459" y="2625165"/>
                  <a:ext cx="144679" cy="139539"/>
                </a:xfrm>
                <a:prstGeom prst="ellipse">
                  <a:avLst/>
                </a:prstGeom>
                <a:solidFill>
                  <a:srgbClr val="216592">
                    <a:lumMod val="5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75" name="Ellipse 298"/>
                <p:cNvSpPr/>
                <p:nvPr/>
              </p:nvSpPr>
              <p:spPr>
                <a:xfrm>
                  <a:off x="456265" y="2688094"/>
                  <a:ext cx="37067" cy="342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46" name="Rechteck 142"/>
              <p:cNvSpPr/>
              <p:nvPr/>
            </p:nvSpPr>
            <p:spPr>
              <a:xfrm rot="5400000">
                <a:off x="4272129" y="1877410"/>
                <a:ext cx="1367885" cy="34201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47" name="Gruppierung 143"/>
              <p:cNvGrpSpPr/>
              <p:nvPr/>
            </p:nvGrpSpPr>
            <p:grpSpPr bwMode="auto">
              <a:xfrm flipH="true">
                <a:off x="4792356" y="2402399"/>
                <a:ext cx="326395" cy="326395"/>
                <a:chOff x="890738" y="2539902"/>
                <a:chExt cx="326395" cy="326395"/>
              </a:xfrm>
            </p:grpSpPr>
            <p:sp>
              <p:nvSpPr>
                <p:cNvPr id="72" name="Rechteck 144"/>
                <p:cNvSpPr/>
                <p:nvPr/>
              </p:nvSpPr>
              <p:spPr>
                <a:xfrm>
                  <a:off x="880363" y="2540187"/>
                  <a:ext cx="336535" cy="326427"/>
                </a:xfrm>
                <a:prstGeom prst="rect">
                  <a:avLst/>
                </a:prstGeom>
                <a:solidFill>
                  <a:srgbClr val="4BACC6">
                    <a:alpha val="50000"/>
                  </a:srgbClr>
                </a:solidFill>
                <a:ln w="12700" cap="flat" cmpd="sng" algn="ctr">
                  <a:solidFill>
                    <a:srgbClr val="2679A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73" name="Gerade Verbindung 145"/>
                <p:cNvCxnSpPr>
                  <a:cxnSpLocks noChangeShapeType="true"/>
                </p:cNvCxnSpPr>
                <p:nvPr/>
              </p:nvCxnSpPr>
              <p:spPr bwMode="auto">
                <a:xfrm flipV="true">
                  <a:off x="890738" y="2539902"/>
                  <a:ext cx="326395" cy="326395"/>
                </a:xfrm>
                <a:prstGeom prst="line">
                  <a:avLst/>
                </a:prstGeom>
                <a:noFill/>
                <a:ln w="12700">
                  <a:solidFill>
                    <a:srgbClr val="2679A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8" name="Gerade Verbindung mit Pfeil 146"/>
              <p:cNvCxnSpPr>
                <a:cxnSpLocks noChangeShapeType="true"/>
              </p:cNvCxnSpPr>
              <p:nvPr/>
            </p:nvCxnSpPr>
            <p:spPr bwMode="auto">
              <a:xfrm>
                <a:off x="5772982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Rechteck 147"/>
              <p:cNvSpPr/>
              <p:nvPr/>
            </p:nvSpPr>
            <p:spPr>
              <a:xfrm flipH="true">
                <a:off x="3967670" y="1221330"/>
                <a:ext cx="971301" cy="37066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0" name="Rechteck 148"/>
              <p:cNvSpPr/>
              <p:nvPr/>
            </p:nvSpPr>
            <p:spPr>
              <a:xfrm rot="13500000" flipH="true" flipV="true">
                <a:off x="3936830" y="1030803"/>
                <a:ext cx="43897" cy="383446"/>
              </a:xfrm>
              <a:prstGeom prst="rect">
                <a:avLst/>
              </a:prstGeom>
              <a:gradFill>
                <a:gsLst>
                  <a:gs pos="15000">
                    <a:sysClr val="window" lastClr="FFFFFF">
                      <a:lumMod val="50000"/>
                    </a:sysClr>
                  </a:gs>
                  <a:gs pos="100000">
                    <a:sysClr val="window" lastClr="FFFFFF"/>
                  </a:gs>
                </a:gsLst>
                <a:lin ang="5400000" scaled="true"/>
              </a:gra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1" name="Rechteck 149"/>
              <p:cNvSpPr/>
              <p:nvPr/>
            </p:nvSpPr>
            <p:spPr>
              <a:xfrm rot="8100000" flipV="true">
                <a:off x="4949916" y="1076640"/>
                <a:ext cx="57454" cy="291771"/>
              </a:xfrm>
              <a:prstGeom prst="rect">
                <a:avLst/>
              </a:prstGeom>
              <a:gradFill>
                <a:gsLst>
                  <a:gs pos="15000">
                    <a:sysClr val="window" lastClr="FFFFFF">
                      <a:lumMod val="50000"/>
                    </a:sysClr>
                  </a:gs>
                  <a:gs pos="100000">
                    <a:sysClr val="window" lastClr="FFFFFF"/>
                  </a:gs>
                </a:gsLst>
                <a:lin ang="5400000" scaled="true"/>
              </a:gra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2" name="Freeform 25"/>
              <p:cNvSpPr/>
              <p:nvPr/>
            </p:nvSpPr>
            <p:spPr bwMode="auto">
              <a:xfrm>
                <a:off x="4114049" y="2217350"/>
                <a:ext cx="348847" cy="90873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3" name="Freeform 25"/>
              <p:cNvSpPr/>
              <p:nvPr/>
            </p:nvSpPr>
            <p:spPr bwMode="auto">
              <a:xfrm rot="16200000">
                <a:off x="3591997" y="2163836"/>
                <a:ext cx="349145" cy="90290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54" name="Gruppierung 152"/>
              <p:cNvGrpSpPr/>
              <p:nvPr/>
            </p:nvGrpSpPr>
            <p:grpSpPr bwMode="auto">
              <a:xfrm rot="5400000">
                <a:off x="5285018" y="2493596"/>
                <a:ext cx="144000" cy="144000"/>
                <a:chOff x="401908" y="2631099"/>
                <a:chExt cx="144000" cy="144000"/>
              </a:xfrm>
            </p:grpSpPr>
            <p:sp>
              <p:nvSpPr>
                <p:cNvPr id="70" name="Ellipse 298"/>
                <p:cNvSpPr/>
                <p:nvPr/>
              </p:nvSpPr>
              <p:spPr>
                <a:xfrm>
                  <a:off x="401871" y="2620448"/>
                  <a:ext cx="153050" cy="142275"/>
                </a:xfrm>
                <a:prstGeom prst="ellipse">
                  <a:avLst/>
                </a:prstGeom>
                <a:solidFill>
                  <a:srgbClr val="216592">
                    <a:lumMod val="5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71" name="Ellipse 298"/>
                <p:cNvSpPr/>
                <p:nvPr/>
              </p:nvSpPr>
              <p:spPr>
                <a:xfrm>
                  <a:off x="456873" y="2686113"/>
                  <a:ext cx="34675" cy="342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55" name="Freeform 25"/>
              <p:cNvSpPr/>
              <p:nvPr/>
            </p:nvSpPr>
            <p:spPr bwMode="auto">
              <a:xfrm>
                <a:off x="5182480" y="2223329"/>
                <a:ext cx="348848" cy="89677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6" name="Freeform 25"/>
              <p:cNvSpPr/>
              <p:nvPr/>
            </p:nvSpPr>
            <p:spPr bwMode="auto">
              <a:xfrm>
                <a:off x="5390420" y="2223329"/>
                <a:ext cx="348848" cy="89677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57" name="Gruppierung 157"/>
              <p:cNvGrpSpPr/>
              <p:nvPr/>
            </p:nvGrpSpPr>
            <p:grpSpPr bwMode="auto">
              <a:xfrm rot="5400000">
                <a:off x="3902671" y="1943070"/>
                <a:ext cx="144000" cy="144000"/>
                <a:chOff x="401908" y="2628481"/>
                <a:chExt cx="144000" cy="144000"/>
              </a:xfrm>
            </p:grpSpPr>
            <p:sp>
              <p:nvSpPr>
                <p:cNvPr id="68" name="Ellipse 298"/>
                <p:cNvSpPr/>
                <p:nvPr/>
              </p:nvSpPr>
              <p:spPr>
                <a:xfrm>
                  <a:off x="402373" y="2619928"/>
                  <a:ext cx="143484" cy="139539"/>
                </a:xfrm>
                <a:prstGeom prst="ellipse">
                  <a:avLst/>
                </a:prstGeom>
                <a:solidFill>
                  <a:srgbClr val="216592">
                    <a:lumMod val="5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69" name="Ellipse 298"/>
                <p:cNvSpPr/>
                <p:nvPr/>
              </p:nvSpPr>
              <p:spPr>
                <a:xfrm>
                  <a:off x="456179" y="2682858"/>
                  <a:ext cx="35871" cy="342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58" name="Freeform 25"/>
              <p:cNvSpPr/>
              <p:nvPr/>
            </p:nvSpPr>
            <p:spPr bwMode="auto">
              <a:xfrm rot="16200000">
                <a:off x="3591997" y="1970132"/>
                <a:ext cx="349145" cy="90290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59" name="Gerade Verbindung mit Pfeil 161"/>
              <p:cNvCxnSpPr>
                <a:cxnSpLocks noChangeShapeType="true"/>
              </p:cNvCxnSpPr>
              <p:nvPr/>
            </p:nvCxnSpPr>
            <p:spPr bwMode="auto">
              <a:xfrm>
                <a:off x="4496902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Freeform 25"/>
              <p:cNvSpPr/>
              <p:nvPr/>
            </p:nvSpPr>
            <p:spPr bwMode="auto">
              <a:xfrm>
                <a:off x="4323357" y="2217350"/>
                <a:ext cx="348848" cy="90873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61" name="Gerade Verbindung mit Pfeil 163"/>
              <p:cNvCxnSpPr>
                <a:cxnSpLocks noChangeShapeType="true"/>
              </p:cNvCxnSpPr>
              <p:nvPr/>
            </p:nvCxnSpPr>
            <p:spPr bwMode="auto">
              <a:xfrm>
                <a:off x="5980901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2" name="Gruppierung 164"/>
              <p:cNvGrpSpPr/>
              <p:nvPr/>
            </p:nvGrpSpPr>
            <p:grpSpPr bwMode="auto">
              <a:xfrm rot="5400000">
                <a:off x="5492275" y="2493596"/>
                <a:ext cx="144000" cy="144000"/>
                <a:chOff x="401908" y="2631099"/>
                <a:chExt cx="144000" cy="144000"/>
              </a:xfrm>
            </p:grpSpPr>
            <p:sp>
              <p:nvSpPr>
                <p:cNvPr id="66" name="Ellipse 298"/>
                <p:cNvSpPr/>
                <p:nvPr/>
              </p:nvSpPr>
              <p:spPr>
                <a:xfrm>
                  <a:off x="401870" y="2625237"/>
                  <a:ext cx="153050" cy="134067"/>
                </a:xfrm>
                <a:prstGeom prst="ellipse">
                  <a:avLst/>
                </a:prstGeom>
                <a:solidFill>
                  <a:srgbClr val="216592">
                    <a:lumMod val="5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67" name="Ellipse 298"/>
                <p:cNvSpPr/>
                <p:nvPr/>
              </p:nvSpPr>
              <p:spPr>
                <a:xfrm>
                  <a:off x="456873" y="2684062"/>
                  <a:ext cx="34675" cy="3693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63" name="Freeform 25"/>
              <p:cNvSpPr/>
              <p:nvPr/>
            </p:nvSpPr>
            <p:spPr bwMode="auto">
              <a:xfrm>
                <a:off x="5599729" y="2223329"/>
                <a:ext cx="348847" cy="89677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4" name="Freeform 25"/>
              <p:cNvSpPr/>
              <p:nvPr/>
            </p:nvSpPr>
            <p:spPr bwMode="auto">
              <a:xfrm>
                <a:off x="5806301" y="2223329"/>
                <a:ext cx="348848" cy="89677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65" name="Gerade Verbindung mit Pfeil 92"/>
              <p:cNvCxnSpPr>
                <a:cxnSpLocks noChangeShapeType="true"/>
              </p:cNvCxnSpPr>
              <p:nvPr/>
            </p:nvCxnSpPr>
            <p:spPr bwMode="auto">
              <a:xfrm rot="5400000" flipV="true">
                <a:off x="6253892" y="2530755"/>
                <a:ext cx="0" cy="244423"/>
              </a:xfrm>
              <a:prstGeom prst="straightConnector1">
                <a:avLst/>
              </a:prstGeom>
              <a:noFill/>
              <a:ln w="31750">
                <a:solidFill>
                  <a:srgbClr val="7F7F7F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6" name="Gerade Verbindung mit Pfeil 82"/>
            <p:cNvCxnSpPr>
              <a:cxnSpLocks noChangeShapeType="true"/>
            </p:cNvCxnSpPr>
            <p:nvPr/>
          </p:nvCxnSpPr>
          <p:spPr bwMode="auto">
            <a:xfrm>
              <a:off x="3305175" y="2349500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10334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feld 93"/>
            <p:cNvSpPr txBox="true">
              <a:spLocks noRot="true" noChangeAspect="true" noMove="true" noResize="true" noEditPoints="true" noAdjustHandles="true" noChangeArrowheads="true" noChangeShapeType="true" noTextEdit="true"/>
            </p:cNvSpPr>
            <p:nvPr/>
          </p:nvSpPr>
          <p:spPr>
            <a:xfrm>
              <a:off x="934358" y="2808550"/>
              <a:ext cx="256352" cy="215444"/>
            </a:xfrm>
            <a:prstGeom prst="rect">
              <a:avLst/>
            </a:prstGeom>
            <a:blipFill rotWithShape="false">
              <a:blip r:embed="rId1"/>
              <a:stretch>
                <a:fillRect l="-23810" t="-28571" r="-42857" b="-51429"/>
              </a:stretch>
            </a:blipFill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 </a:t>
              </a:r>
              <a:endParaRPr lang="de-DE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8" name="Textfeld 94"/>
            <p:cNvSpPr txBox="true">
              <a:spLocks noRot="true" noChangeAspect="true" noMove="true" noResize="true" noEditPoints="true" noAdjustHandles="true" noChangeArrowheads="true" noChangeShapeType="true" noTextEdit="true"/>
            </p:cNvSpPr>
            <p:nvPr/>
          </p:nvSpPr>
          <p:spPr>
            <a:xfrm>
              <a:off x="3566024" y="2808550"/>
              <a:ext cx="256352" cy="215444"/>
            </a:xfrm>
            <a:prstGeom prst="rect">
              <a:avLst/>
            </a:prstGeom>
            <a:blipFill rotWithShape="false">
              <a:blip r:embed="rId2"/>
              <a:stretch>
                <a:fillRect l="-26190" t="-28571" r="-42857" b="-51429"/>
              </a:stretch>
            </a:blipFill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800" ker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 </a:t>
              </a:r>
              <a:endParaRPr lang="de-DE" sz="1800" ker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247"/>
              <p:cNvSpPr txBox="true">
                <a:spLocks noChangeArrowheads="true"/>
              </p:cNvSpPr>
              <p:nvPr/>
            </p:nvSpPr>
            <p:spPr bwMode="auto">
              <a:xfrm>
                <a:off x="1034097" y="5735148"/>
                <a:ext cx="70437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>
                    <a:latin typeface="微软雅黑" panose="020B0503020204020204" charset="-122"/>
                    <a:cs typeface="微软雅黑" panose="020B0503020204020204" charset="-122"/>
                  </a:rPr>
                  <a:t>半波片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>
                    <a:latin typeface="微软雅黑" panose="020B0503020204020204" charset="-122"/>
                    <a:cs typeface="微软雅黑" panose="020B0503020204020204" charset="-122"/>
                  </a:rPr>
                  <a:t>将偏振方向旋转</a:t>
                </a:r>
                <a:r>
                  <a:rPr lang="en-US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45</a:t>
                </a:r>
                <a:r>
                  <a:rPr lang="en-US" alt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°</a:t>
                </a:r>
                <a:endParaRPr lang="en-US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93" name="TextBox 247"/>
              <p:cNvSpPr txBox="true"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 bwMode="auto">
              <a:xfrm>
                <a:off x="1034097" y="5735148"/>
                <a:ext cx="7043738" cy="398780"/>
              </a:xfrm>
              <a:prstGeom prst="rect">
                <a:avLst/>
              </a:prstGeom>
              <a:blipFill rotWithShape="true">
                <a:blip r:embed="rId3"/>
                <a:stretch>
                  <a:fillRect l="-5" t="-116" b="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248"/>
          <p:cNvSpPr txBox="true">
            <a:spLocks noChangeArrowheads="true"/>
          </p:cNvSpPr>
          <p:nvPr/>
        </p:nvSpPr>
        <p:spPr bwMode="auto">
          <a:xfrm>
            <a:off x="3154680" y="2550795"/>
            <a:ext cx="12363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tx1"/>
                </a:solidFill>
                <a:latin typeface="+mn-lt"/>
                <a:cs typeface="微软雅黑" panose="020B0503020204020204" charset="-122"/>
                <a:sym typeface="+mn-ea"/>
              </a:rPr>
              <a:t>延迟调节</a:t>
            </a:r>
            <a:endParaRPr lang="zh-CN" altLang="en-US">
              <a:solidFill>
                <a:schemeClr val="tx1"/>
              </a:solidFill>
              <a:latin typeface="+mn-lt"/>
              <a:cs typeface="微软雅黑" panose="020B0503020204020204" charset="-122"/>
              <a:sym typeface="+mn-ea"/>
            </a:endParaRPr>
          </a:p>
        </p:txBody>
      </p:sp>
      <p:cxnSp>
        <p:nvCxnSpPr>
          <p:cNvPr id="95" name="Straight Arrow Connector 250"/>
          <p:cNvCxnSpPr>
            <a:cxnSpLocks noChangeShapeType="true"/>
          </p:cNvCxnSpPr>
          <p:nvPr/>
        </p:nvCxnSpPr>
        <p:spPr bwMode="auto">
          <a:xfrm flipH="true">
            <a:off x="2794000" y="2922097"/>
            <a:ext cx="552450" cy="495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251"/>
          <p:cNvCxnSpPr>
            <a:cxnSpLocks noChangeShapeType="true"/>
          </p:cNvCxnSpPr>
          <p:nvPr/>
        </p:nvCxnSpPr>
        <p:spPr bwMode="auto">
          <a:xfrm>
            <a:off x="4240213" y="2883997"/>
            <a:ext cx="552450" cy="495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啁啾脉冲放大</a:t>
            </a:r>
            <a:endParaRPr lang="zh-CN" altLang="en-US"/>
          </a:p>
        </p:txBody>
      </p:sp>
      <p:grpSp>
        <p:nvGrpSpPr>
          <p:cNvPr id="9" name="Group 369"/>
          <p:cNvGrpSpPr/>
          <p:nvPr/>
        </p:nvGrpSpPr>
        <p:grpSpPr bwMode="auto">
          <a:xfrm>
            <a:off x="398463" y="3348990"/>
            <a:ext cx="8355965" cy="2319338"/>
            <a:chOff x="117387" y="2185607"/>
            <a:chExt cx="8355975" cy="2319338"/>
          </a:xfrm>
        </p:grpSpPr>
        <p:sp>
          <p:nvSpPr>
            <p:cNvPr id="10" name="Rechteck 86"/>
            <p:cNvSpPr/>
            <p:nvPr/>
          </p:nvSpPr>
          <p:spPr>
            <a:xfrm>
              <a:off x="117387" y="2185607"/>
              <a:ext cx="8353435" cy="231933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Rechteck 269"/>
            <p:cNvSpPr/>
            <p:nvPr/>
          </p:nvSpPr>
          <p:spPr>
            <a:xfrm rot="5400000">
              <a:off x="1476288" y="3442908"/>
              <a:ext cx="792163" cy="36512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Rechteck 270"/>
            <p:cNvSpPr/>
            <p:nvPr/>
          </p:nvSpPr>
          <p:spPr>
            <a:xfrm rot="5400000">
              <a:off x="2439902" y="3436558"/>
              <a:ext cx="827087" cy="36512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Rechteck 61"/>
            <p:cNvSpPr/>
            <p:nvPr/>
          </p:nvSpPr>
          <p:spPr bwMode="auto">
            <a:xfrm flipH="true">
              <a:off x="3189203" y="3827082"/>
              <a:ext cx="5054606" cy="46038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4" name="Gruppierung 17"/>
            <p:cNvGrpSpPr/>
            <p:nvPr/>
          </p:nvGrpSpPr>
          <p:grpSpPr bwMode="auto">
            <a:xfrm>
              <a:off x="7477681" y="3088895"/>
              <a:ext cx="995681" cy="925952"/>
              <a:chOff x="7915553" y="1798566"/>
              <a:chExt cx="995724" cy="925883"/>
            </a:xfrm>
          </p:grpSpPr>
          <p:sp>
            <p:nvSpPr>
              <p:cNvPr id="94" name="Textfeld 107"/>
              <p:cNvSpPr txBox="true">
                <a:spLocks noChangeArrowheads="true"/>
              </p:cNvSpPr>
              <p:nvPr/>
            </p:nvSpPr>
            <p:spPr bwMode="auto">
              <a:xfrm>
                <a:off x="7915553" y="1798566"/>
                <a:ext cx="995724" cy="337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de-DE" sz="16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法拉第镜</a:t>
                </a:r>
                <a:endParaRPr lang="zh-CN" altLang="de-DE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95" name="Gruppierung 16"/>
              <p:cNvGrpSpPr/>
              <p:nvPr/>
            </p:nvGrpSpPr>
            <p:grpSpPr bwMode="auto">
              <a:xfrm>
                <a:off x="8285693" y="2389702"/>
                <a:ext cx="287106" cy="334747"/>
                <a:chOff x="8285693" y="2389702"/>
                <a:chExt cx="287106" cy="334747"/>
              </a:xfrm>
            </p:grpSpPr>
            <p:sp>
              <p:nvSpPr>
                <p:cNvPr id="96" name="Rechteck 106"/>
                <p:cNvSpPr/>
                <p:nvPr/>
              </p:nvSpPr>
              <p:spPr>
                <a:xfrm rot="16200000">
                  <a:off x="8254679" y="2406515"/>
                  <a:ext cx="334937" cy="300052"/>
                </a:xfrm>
                <a:prstGeom prst="rect">
                  <a:avLst/>
                </a:prstGeom>
                <a:solidFill>
                  <a:srgbClr val="FFFFFF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97" name="Nach links gekrümmter Pfeil 2"/>
                <p:cNvSpPr/>
                <p:nvPr/>
              </p:nvSpPr>
              <p:spPr>
                <a:xfrm>
                  <a:off x="8326099" y="2425581"/>
                  <a:ext cx="192097" cy="279379"/>
                </a:xfrm>
                <a:prstGeom prst="curvedLeftArrow">
                  <a:avLst/>
                </a:prstGeom>
                <a:solidFill>
                  <a:srgbClr val="FFFFFF">
                    <a:lumMod val="9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kern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sp>
          <p:nvSpPr>
            <p:cNvPr id="15" name="Rechteck 91"/>
            <p:cNvSpPr/>
            <p:nvPr/>
          </p:nvSpPr>
          <p:spPr bwMode="auto">
            <a:xfrm>
              <a:off x="6459457" y="3652457"/>
              <a:ext cx="1173164" cy="393700"/>
            </a:xfrm>
            <a:prstGeom prst="rect">
              <a:avLst/>
            </a:prstGeom>
            <a:solidFill>
              <a:srgbClr val="216592"/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de-DE" sz="1800" kern="0" dirty="0" err="1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放大器</a:t>
              </a:r>
              <a:endParaRPr lang="zh-CN" altLang="de-DE" sz="1800" kern="0" dirty="0" err="1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6" name="Rechteck 131"/>
            <p:cNvSpPr/>
            <p:nvPr/>
          </p:nvSpPr>
          <p:spPr bwMode="auto">
            <a:xfrm rot="16200000">
              <a:off x="8062835" y="3822319"/>
              <a:ext cx="334962" cy="49213"/>
            </a:xfrm>
            <a:prstGeom prst="rect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/>
                </a:gs>
              </a:gsLst>
              <a:lin ang="5400000" scaled="true"/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Rechteck 80"/>
            <p:cNvSpPr/>
            <p:nvPr/>
          </p:nvSpPr>
          <p:spPr>
            <a:xfrm flipH="true">
              <a:off x="298362" y="3838195"/>
              <a:ext cx="3276604" cy="34925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8" name="Gruppierung 66"/>
            <p:cNvGrpSpPr/>
            <p:nvPr/>
          </p:nvGrpSpPr>
          <p:grpSpPr bwMode="auto">
            <a:xfrm>
              <a:off x="1709650" y="3692145"/>
              <a:ext cx="327025" cy="327025"/>
              <a:chOff x="890738" y="2539902"/>
              <a:chExt cx="326395" cy="326395"/>
            </a:xfrm>
          </p:grpSpPr>
          <p:sp>
            <p:nvSpPr>
              <p:cNvPr id="92" name="Rechteck 14"/>
              <p:cNvSpPr>
                <a:spLocks noChangeArrowheads="true"/>
              </p:cNvSpPr>
              <p:nvPr/>
            </p:nvSpPr>
            <p:spPr bwMode="auto">
              <a:xfrm>
                <a:off x="890738" y="2539902"/>
                <a:ext cx="326395" cy="326395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93" name="Gerade Verbindung 15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" name="Gerade Verbindung mit Pfeil 36"/>
            <p:cNvCxnSpPr>
              <a:cxnSpLocks noChangeShapeType="true"/>
            </p:cNvCxnSpPr>
            <p:nvPr/>
          </p:nvCxnSpPr>
          <p:spPr bwMode="auto">
            <a:xfrm>
              <a:off x="2260513" y="3639757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10334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uppierung 62"/>
            <p:cNvGrpSpPr/>
            <p:nvPr/>
          </p:nvGrpSpPr>
          <p:grpSpPr bwMode="auto">
            <a:xfrm rot="5400000">
              <a:off x="1800136" y="3363532"/>
              <a:ext cx="144463" cy="144462"/>
              <a:chOff x="401908" y="2631099"/>
              <a:chExt cx="144000" cy="144000"/>
            </a:xfrm>
          </p:grpSpPr>
          <p:sp>
            <p:nvSpPr>
              <p:cNvPr id="90" name="Ellipse 298"/>
              <p:cNvSpPr/>
              <p:nvPr/>
            </p:nvSpPr>
            <p:spPr>
              <a:xfrm>
                <a:off x="401909" y="2631097"/>
                <a:ext cx="144000" cy="144000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1" name="Ellipse 298"/>
              <p:cNvSpPr/>
              <p:nvPr/>
            </p:nvSpPr>
            <p:spPr>
              <a:xfrm>
                <a:off x="455711" y="2684899"/>
                <a:ext cx="36396" cy="36395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21" name="Gruppierung 74"/>
            <p:cNvGrpSpPr/>
            <p:nvPr/>
          </p:nvGrpSpPr>
          <p:grpSpPr bwMode="auto">
            <a:xfrm flipH="true">
              <a:off x="2690725" y="3692145"/>
              <a:ext cx="327025" cy="327025"/>
              <a:chOff x="890738" y="2539902"/>
              <a:chExt cx="326395" cy="326395"/>
            </a:xfrm>
          </p:grpSpPr>
          <p:sp>
            <p:nvSpPr>
              <p:cNvPr id="88" name="Rechteck 75"/>
              <p:cNvSpPr>
                <a:spLocks noChangeArrowheads="true"/>
              </p:cNvSpPr>
              <p:nvPr/>
            </p:nvSpPr>
            <p:spPr bwMode="auto">
              <a:xfrm>
                <a:off x="890738" y="2539902"/>
                <a:ext cx="326395" cy="326395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89" name="Gerade Verbindung 76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Rechteck 48"/>
            <p:cNvSpPr>
              <a:spLocks noChangeArrowheads="true"/>
            </p:cNvSpPr>
            <p:nvPr/>
          </p:nvSpPr>
          <p:spPr bwMode="auto">
            <a:xfrm flipH="true">
              <a:off x="1211175" y="3669920"/>
              <a:ext cx="46038" cy="363537"/>
            </a:xfrm>
            <a:prstGeom prst="rect">
              <a:avLst/>
            </a:prstGeom>
            <a:solidFill>
              <a:srgbClr val="002060">
                <a:alpha val="70195"/>
              </a:srgbClr>
            </a:solidFill>
            <a:ln w="12700">
              <a:solidFill>
                <a:srgbClr val="2679AD"/>
              </a:solidFill>
              <a:miter lim="800000"/>
            </a:ln>
          </p:spPr>
          <p:txBody>
            <a:bodyPr anchor="ctr"/>
            <a:lstStyle>
              <a:lvl1pPr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en-US"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3" name="Gruppierung 49"/>
            <p:cNvGrpSpPr/>
            <p:nvPr/>
          </p:nvGrpSpPr>
          <p:grpSpPr bwMode="auto">
            <a:xfrm>
              <a:off x="1319125" y="3639757"/>
              <a:ext cx="144463" cy="431800"/>
              <a:chOff x="401908" y="2487075"/>
              <a:chExt cx="144000" cy="432048"/>
            </a:xfrm>
          </p:grpSpPr>
          <p:cxnSp>
            <p:nvCxnSpPr>
              <p:cNvPr id="84" name="Gerade Verbindung mit Pfeil 50"/>
              <p:cNvCxnSpPr>
                <a:cxnSpLocks noChangeShapeType="true"/>
              </p:cNvCxnSpPr>
              <p:nvPr/>
            </p:nvCxnSpPr>
            <p:spPr bwMode="auto">
              <a:xfrm>
                <a:off x="474699" y="2487075"/>
                <a:ext cx="0" cy="432048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5" name="Gruppierung 51"/>
              <p:cNvGrpSpPr/>
              <p:nvPr/>
            </p:nvGrpSpPr>
            <p:grpSpPr bwMode="auto">
              <a:xfrm>
                <a:off x="401908" y="2631099"/>
                <a:ext cx="144000" cy="144000"/>
                <a:chOff x="401908" y="2631099"/>
                <a:chExt cx="144000" cy="144000"/>
              </a:xfrm>
            </p:grpSpPr>
            <p:sp>
              <p:nvSpPr>
                <p:cNvPr id="86" name="Ellipse 298"/>
                <p:cNvSpPr/>
                <p:nvPr/>
              </p:nvSpPr>
              <p:spPr>
                <a:xfrm>
                  <a:off x="401908" y="2631621"/>
                  <a:ext cx="144000" cy="142957"/>
                </a:xfrm>
                <a:prstGeom prst="ellipse">
                  <a:avLst/>
                </a:prstGeom>
                <a:solidFill>
                  <a:srgbClr val="216592">
                    <a:lumMod val="5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87" name="Ellipse 298"/>
                <p:cNvSpPr/>
                <p:nvPr/>
              </p:nvSpPr>
              <p:spPr>
                <a:xfrm>
                  <a:off x="455710" y="2685627"/>
                  <a:ext cx="36396" cy="3494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cxnSp>
          <p:nvCxnSpPr>
            <p:cNvPr id="24" name="Gerade Verbindung mit Pfeil 81"/>
            <p:cNvCxnSpPr>
              <a:cxnSpLocks noChangeShapeType="true"/>
            </p:cNvCxnSpPr>
            <p:nvPr/>
          </p:nvCxnSpPr>
          <p:spPr bwMode="auto">
            <a:xfrm>
              <a:off x="298363" y="3942970"/>
              <a:ext cx="173037" cy="0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 25"/>
            <p:cNvSpPr/>
            <p:nvPr/>
          </p:nvSpPr>
          <p:spPr bwMode="auto">
            <a:xfrm>
              <a:off x="1219113" y="3331782"/>
              <a:ext cx="344487" cy="274638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095414" y="3477832"/>
              <a:ext cx="346075" cy="127000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 rot="16200000">
              <a:off x="1465970" y="3377026"/>
              <a:ext cx="344488" cy="127000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8" name="Gerade Verbindung mit Pfeil 111"/>
            <p:cNvCxnSpPr>
              <a:cxnSpLocks noChangeShapeType="true"/>
            </p:cNvCxnSpPr>
            <p:nvPr/>
          </p:nvCxnSpPr>
          <p:spPr bwMode="auto">
            <a:xfrm>
              <a:off x="557125" y="3639757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10334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Freeform 25"/>
            <p:cNvSpPr/>
            <p:nvPr/>
          </p:nvSpPr>
          <p:spPr bwMode="auto">
            <a:xfrm>
              <a:off x="392024" y="3328607"/>
              <a:ext cx="344488" cy="276225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Rechteck 113"/>
            <p:cNvSpPr/>
            <p:nvPr/>
          </p:nvSpPr>
          <p:spPr>
            <a:xfrm rot="5400000">
              <a:off x="293601" y="3238119"/>
              <a:ext cx="1187450" cy="34925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31" name="Gruppierung 114"/>
            <p:cNvGrpSpPr/>
            <p:nvPr/>
          </p:nvGrpSpPr>
          <p:grpSpPr bwMode="auto">
            <a:xfrm rot="5400000">
              <a:off x="815093" y="2926175"/>
              <a:ext cx="144463" cy="142875"/>
              <a:chOff x="401908" y="2631099"/>
              <a:chExt cx="144000" cy="144000"/>
            </a:xfrm>
          </p:grpSpPr>
          <p:sp>
            <p:nvSpPr>
              <p:cNvPr id="82" name="Ellipse 298"/>
              <p:cNvSpPr/>
              <p:nvPr/>
            </p:nvSpPr>
            <p:spPr>
              <a:xfrm>
                <a:off x="401909" y="2631098"/>
                <a:ext cx="144000" cy="144000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3" name="Ellipse 298"/>
              <p:cNvSpPr/>
              <p:nvPr/>
            </p:nvSpPr>
            <p:spPr>
              <a:xfrm>
                <a:off x="455711" y="2685498"/>
                <a:ext cx="36396" cy="352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32" name="Gruppierung 108"/>
            <p:cNvGrpSpPr/>
            <p:nvPr/>
          </p:nvGrpSpPr>
          <p:grpSpPr bwMode="auto">
            <a:xfrm flipV="true">
              <a:off x="723813" y="3692145"/>
              <a:ext cx="327025" cy="327025"/>
              <a:chOff x="890738" y="2539902"/>
              <a:chExt cx="326395" cy="326395"/>
            </a:xfrm>
          </p:grpSpPr>
          <p:sp>
            <p:nvSpPr>
              <p:cNvPr id="80" name="Rechteck 109"/>
              <p:cNvSpPr>
                <a:spLocks noChangeArrowheads="true"/>
              </p:cNvSpPr>
              <p:nvPr/>
            </p:nvSpPr>
            <p:spPr bwMode="auto">
              <a:xfrm>
                <a:off x="890738" y="2539902"/>
                <a:ext cx="326395" cy="326395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en-US" sz="18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81" name="Gerade Verbindung 110"/>
              <p:cNvCxnSpPr>
                <a:cxnSpLocks noChangeShapeType="true"/>
              </p:cNvCxnSpPr>
              <p:nvPr/>
            </p:nvCxnSpPr>
            <p:spPr bwMode="auto">
              <a:xfrm flipV="true">
                <a:off x="890738" y="2539902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3" name="Gerade Verbindung mit Pfeil 118"/>
            <p:cNvCxnSpPr>
              <a:cxnSpLocks noChangeShapeType="true"/>
            </p:cNvCxnSpPr>
            <p:nvPr/>
          </p:nvCxnSpPr>
          <p:spPr bwMode="auto">
            <a:xfrm flipV="true">
              <a:off x="736513" y="2623757"/>
              <a:ext cx="0" cy="323850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Freeform 25"/>
            <p:cNvSpPr/>
            <p:nvPr/>
          </p:nvSpPr>
          <p:spPr bwMode="auto">
            <a:xfrm rot="5400000">
              <a:off x="1015913" y="2858707"/>
              <a:ext cx="346075" cy="276225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 rot="5400000" flipH="true">
              <a:off x="1171488" y="2703132"/>
              <a:ext cx="346075" cy="587376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36" name="Gerade Verbindung mit Pfeil 120"/>
            <p:cNvCxnSpPr>
              <a:cxnSpLocks noChangeShapeType="true"/>
            </p:cNvCxnSpPr>
            <p:nvPr/>
          </p:nvCxnSpPr>
          <p:spPr bwMode="auto">
            <a:xfrm>
              <a:off x="5718088" y="4182682"/>
              <a:ext cx="377825" cy="0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Gerade Verbindung mit Pfeil 121"/>
            <p:cNvCxnSpPr>
              <a:cxnSpLocks noChangeShapeType="true"/>
            </p:cNvCxnSpPr>
            <p:nvPr/>
          </p:nvCxnSpPr>
          <p:spPr bwMode="auto">
            <a:xfrm flipH="true">
              <a:off x="5718088" y="4335082"/>
              <a:ext cx="377825" cy="0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hteck 271"/>
            <p:cNvSpPr/>
            <p:nvPr/>
          </p:nvSpPr>
          <p:spPr>
            <a:xfrm flipH="true">
              <a:off x="1862051" y="3052382"/>
              <a:ext cx="1008064" cy="36513"/>
            </a:xfrm>
            <a:prstGeom prst="rect">
              <a:avLst/>
            </a:prstGeom>
            <a:solidFill>
              <a:srgbClr val="DA0413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8200" ker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Rechteck 272"/>
            <p:cNvSpPr>
              <a:spLocks noChangeArrowheads="true"/>
            </p:cNvSpPr>
            <p:nvPr/>
          </p:nvSpPr>
          <p:spPr bwMode="auto">
            <a:xfrm rot="8100000" flipH="true">
              <a:off x="1685838" y="3028570"/>
              <a:ext cx="334962" cy="49212"/>
            </a:xfrm>
            <a:prstGeom prst="rect">
              <a:avLst/>
            </a:prstGeom>
            <a:gradFill rotWithShape="false">
              <a:gsLst>
                <a:gs pos="0">
                  <a:srgbClr val="7F7F7F"/>
                </a:gs>
                <a:gs pos="14999">
                  <a:srgbClr val="7F7F7F"/>
                </a:gs>
                <a:gs pos="100000">
                  <a:srgbClr val="FFFFFF"/>
                </a:gs>
              </a:gsLst>
              <a:lin ang="5400000" scaled="true"/>
            </a:gradFill>
            <a:ln w="12700">
              <a:solidFill>
                <a:srgbClr val="00000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en-US"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Rechteck 273"/>
            <p:cNvSpPr>
              <a:spLocks noChangeArrowheads="true"/>
            </p:cNvSpPr>
            <p:nvPr/>
          </p:nvSpPr>
          <p:spPr bwMode="auto">
            <a:xfrm rot="-8100000">
              <a:off x="2709775" y="3028568"/>
              <a:ext cx="334962" cy="49213"/>
            </a:xfrm>
            <a:prstGeom prst="rect">
              <a:avLst/>
            </a:prstGeom>
            <a:gradFill rotWithShape="false">
              <a:gsLst>
                <a:gs pos="0">
                  <a:srgbClr val="7F7F7F"/>
                </a:gs>
                <a:gs pos="14999">
                  <a:srgbClr val="7F7F7F"/>
                </a:gs>
                <a:gs pos="100000">
                  <a:srgbClr val="FFFFFF"/>
                </a:gs>
              </a:gsLst>
              <a:lin ang="5400000" scaled="true"/>
            </a:gradFill>
            <a:ln w="12700">
              <a:solidFill>
                <a:srgbClr val="00000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en-US"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1" name="Gruppierung 274"/>
            <p:cNvGrpSpPr/>
            <p:nvPr/>
          </p:nvGrpSpPr>
          <p:grpSpPr bwMode="auto">
            <a:xfrm rot="5400000">
              <a:off x="3186024" y="3784219"/>
              <a:ext cx="142875" cy="142875"/>
              <a:chOff x="401908" y="2631099"/>
              <a:chExt cx="144000" cy="144000"/>
            </a:xfrm>
          </p:grpSpPr>
          <p:sp>
            <p:nvSpPr>
              <p:cNvPr id="78" name="Ellipse 298"/>
              <p:cNvSpPr/>
              <p:nvPr/>
            </p:nvSpPr>
            <p:spPr>
              <a:xfrm>
                <a:off x="401909" y="2631095"/>
                <a:ext cx="144000" cy="144000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9" name="Ellipse 298"/>
              <p:cNvSpPr/>
              <p:nvPr/>
            </p:nvSpPr>
            <p:spPr>
              <a:xfrm>
                <a:off x="456309" y="2685495"/>
                <a:ext cx="35200" cy="352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42" name="Freeform 25"/>
            <p:cNvSpPr/>
            <p:nvPr/>
          </p:nvSpPr>
          <p:spPr bwMode="auto">
            <a:xfrm>
              <a:off x="3084428" y="3458782"/>
              <a:ext cx="346075" cy="127000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3289216" y="3458782"/>
              <a:ext cx="346075" cy="127000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rgbClr val="DA0413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44" name="Gerade Verbindung mit Pfeil 322"/>
            <p:cNvCxnSpPr>
              <a:cxnSpLocks noChangeShapeType="true"/>
            </p:cNvCxnSpPr>
            <p:nvPr/>
          </p:nvCxnSpPr>
          <p:spPr bwMode="auto">
            <a:xfrm>
              <a:off x="3462250" y="3639757"/>
              <a:ext cx="0" cy="431800"/>
            </a:xfrm>
            <a:prstGeom prst="straightConnector1">
              <a:avLst/>
            </a:prstGeom>
            <a:noFill/>
            <a:ln w="28575">
              <a:solidFill>
                <a:srgbClr val="10334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5" name="Gruppierung 9"/>
            <p:cNvGrpSpPr/>
            <p:nvPr/>
          </p:nvGrpSpPr>
          <p:grpSpPr bwMode="auto">
            <a:xfrm>
              <a:off x="3819441" y="2345944"/>
              <a:ext cx="2568578" cy="1725613"/>
              <a:chOff x="3661893" y="1055140"/>
              <a:chExt cx="2568525" cy="1726480"/>
            </a:xfrm>
          </p:grpSpPr>
          <p:sp>
            <p:nvSpPr>
              <p:cNvPr id="48" name="Rechteck 325"/>
              <p:cNvSpPr/>
              <p:nvPr/>
            </p:nvSpPr>
            <p:spPr>
              <a:xfrm flipH="true">
                <a:off x="3661893" y="2379781"/>
                <a:ext cx="46036" cy="363720"/>
              </a:xfrm>
              <a:prstGeom prst="rect">
                <a:avLst/>
              </a:prstGeom>
              <a:solidFill>
                <a:srgbClr val="002060">
                  <a:alpha val="70000"/>
                </a:srgbClr>
              </a:solidFill>
              <a:ln w="12700" cap="flat" cmpd="sng" algn="ctr">
                <a:solidFill>
                  <a:srgbClr val="2679A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9" name="Rechteck 326"/>
              <p:cNvSpPr/>
              <p:nvPr/>
            </p:nvSpPr>
            <p:spPr>
              <a:xfrm rot="5400000">
                <a:off x="3386119" y="1883447"/>
                <a:ext cx="1332582" cy="34924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0" name="Rechteck 327"/>
              <p:cNvSpPr/>
              <p:nvPr/>
            </p:nvSpPr>
            <p:spPr>
              <a:xfrm>
                <a:off x="3888901" y="2402017"/>
                <a:ext cx="327019" cy="327189"/>
              </a:xfrm>
              <a:prstGeom prst="rect">
                <a:avLst/>
              </a:prstGeom>
              <a:solidFill>
                <a:srgbClr val="4BACC6">
                  <a:alpha val="50000"/>
                </a:srgbClr>
              </a:solidFill>
              <a:ln w="12700" cap="flat" cmpd="sng" algn="ctr">
                <a:solidFill>
                  <a:srgbClr val="2679A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51" name="Gerade Verbindung 328"/>
              <p:cNvCxnSpPr>
                <a:cxnSpLocks noChangeShapeType="true"/>
              </p:cNvCxnSpPr>
              <p:nvPr/>
            </p:nvCxnSpPr>
            <p:spPr bwMode="auto">
              <a:xfrm flipV="true">
                <a:off x="3889042" y="2402399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Gerade Verbindung mit Pfeil 329"/>
              <p:cNvCxnSpPr>
                <a:cxnSpLocks noChangeShapeType="true"/>
              </p:cNvCxnSpPr>
              <p:nvPr/>
            </p:nvCxnSpPr>
            <p:spPr bwMode="auto">
              <a:xfrm>
                <a:off x="4363551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Ellipse 298"/>
              <p:cNvSpPr/>
              <p:nvPr/>
            </p:nvSpPr>
            <p:spPr>
              <a:xfrm rot="5400000">
                <a:off x="3977761" y="2136809"/>
                <a:ext cx="144536" cy="144460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4" name="Ellipse 298"/>
              <p:cNvSpPr/>
              <p:nvPr/>
            </p:nvSpPr>
            <p:spPr>
              <a:xfrm rot="5400000">
                <a:off x="4031763" y="2190783"/>
                <a:ext cx="36531" cy="365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5" name="Rechteck 332"/>
              <p:cNvSpPr/>
              <p:nvPr/>
            </p:nvSpPr>
            <p:spPr>
              <a:xfrm rot="5400000">
                <a:off x="4346529" y="1877094"/>
                <a:ext cx="1367524" cy="34924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6" name="Rechteck 333"/>
              <p:cNvSpPr/>
              <p:nvPr/>
            </p:nvSpPr>
            <p:spPr>
              <a:xfrm flipH="true">
                <a:off x="4866782" y="2402017"/>
                <a:ext cx="327019" cy="327189"/>
              </a:xfrm>
              <a:prstGeom prst="rect">
                <a:avLst/>
              </a:prstGeom>
              <a:solidFill>
                <a:srgbClr val="4BACC6">
                  <a:alpha val="50000"/>
                </a:srgbClr>
              </a:solidFill>
              <a:ln w="12700" cap="flat" cmpd="sng" algn="ctr">
                <a:solidFill>
                  <a:srgbClr val="2679A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57" name="Gerade Verbindung 334"/>
              <p:cNvCxnSpPr>
                <a:cxnSpLocks noChangeShapeType="true"/>
              </p:cNvCxnSpPr>
              <p:nvPr/>
            </p:nvCxnSpPr>
            <p:spPr bwMode="auto">
              <a:xfrm flipH="true" flipV="true">
                <a:off x="4867306" y="2402399"/>
                <a:ext cx="326395" cy="326395"/>
              </a:xfrm>
              <a:prstGeom prst="line">
                <a:avLst/>
              </a:prstGeom>
              <a:noFill/>
              <a:ln w="12700">
                <a:solidFill>
                  <a:srgbClr val="2679A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Gerade Verbindung mit Pfeil 335"/>
              <p:cNvCxnSpPr>
                <a:cxnSpLocks noChangeShapeType="true"/>
              </p:cNvCxnSpPr>
              <p:nvPr/>
            </p:nvCxnSpPr>
            <p:spPr bwMode="auto">
              <a:xfrm>
                <a:off x="5847832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" name="Rechteck 336"/>
              <p:cNvSpPr/>
              <p:nvPr/>
            </p:nvSpPr>
            <p:spPr>
              <a:xfrm flipH="true">
                <a:off x="4041298" y="1221912"/>
                <a:ext cx="971531" cy="36531"/>
              </a:xfrm>
              <a:prstGeom prst="rect">
                <a:avLst/>
              </a:prstGeom>
              <a:solidFill>
                <a:srgbClr val="DA041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82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0" name="Rechteck 337"/>
              <p:cNvSpPr/>
              <p:nvPr/>
            </p:nvSpPr>
            <p:spPr>
              <a:xfrm rot="13500000" flipH="true" flipV="true">
                <a:off x="4007935" y="1055315"/>
                <a:ext cx="49263" cy="334780"/>
              </a:xfrm>
              <a:prstGeom prst="rect">
                <a:avLst/>
              </a:prstGeom>
              <a:gradFill>
                <a:gsLst>
                  <a:gs pos="15000">
                    <a:sysClr val="window" lastClr="FFFFFF">
                      <a:lumMod val="50000"/>
                    </a:sysClr>
                  </a:gs>
                  <a:gs pos="100000">
                    <a:sysClr val="window" lastClr="FFFFFF"/>
                  </a:gs>
                </a:gsLst>
                <a:lin ang="5400000" scaled="true"/>
              </a:gra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1" name="Rechteck 338"/>
              <p:cNvSpPr/>
              <p:nvPr/>
            </p:nvSpPr>
            <p:spPr>
              <a:xfrm rot="8100000" flipV="true">
                <a:off x="5028705" y="1055140"/>
                <a:ext cx="49211" cy="335131"/>
              </a:xfrm>
              <a:prstGeom prst="rect">
                <a:avLst/>
              </a:prstGeom>
              <a:gradFill>
                <a:gsLst>
                  <a:gs pos="15000">
                    <a:sysClr val="window" lastClr="FFFFFF">
                      <a:lumMod val="50000"/>
                    </a:sysClr>
                  </a:gs>
                  <a:gs pos="100000">
                    <a:sysClr val="window" lastClr="FFFFFF"/>
                  </a:gs>
                </a:gsLst>
                <a:lin ang="5400000" scaled="true"/>
              </a:gra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4188933" y="2217775"/>
                <a:ext cx="349243" cy="90532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3" name="Freeform 25"/>
              <p:cNvSpPr/>
              <p:nvPr/>
            </p:nvSpPr>
            <p:spPr bwMode="auto">
              <a:xfrm rot="16200000">
                <a:off x="3665771" y="2163002"/>
                <a:ext cx="349425" cy="90485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4" name="Ellipse 298"/>
              <p:cNvSpPr/>
              <p:nvPr/>
            </p:nvSpPr>
            <p:spPr>
              <a:xfrm rot="5400000">
                <a:off x="5360448" y="2494176"/>
                <a:ext cx="142947" cy="142872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5" name="Ellipse 298"/>
              <p:cNvSpPr/>
              <p:nvPr/>
            </p:nvSpPr>
            <p:spPr>
              <a:xfrm rot="5400000">
                <a:off x="5414450" y="2548150"/>
                <a:ext cx="34943" cy="3492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6" name="Freeform 25"/>
              <p:cNvSpPr/>
              <p:nvPr/>
            </p:nvSpPr>
            <p:spPr bwMode="auto">
              <a:xfrm>
                <a:off x="5257299" y="2224128"/>
                <a:ext cx="349243" cy="88945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7" name="Freeform 25"/>
              <p:cNvSpPr/>
              <p:nvPr/>
            </p:nvSpPr>
            <p:spPr bwMode="auto">
              <a:xfrm>
                <a:off x="5465258" y="2224128"/>
                <a:ext cx="349243" cy="88945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8" name="Ellipse 298"/>
              <p:cNvSpPr/>
              <p:nvPr/>
            </p:nvSpPr>
            <p:spPr>
              <a:xfrm rot="5400000">
                <a:off x="3977761" y="1943037"/>
                <a:ext cx="144536" cy="144460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9" name="Ellipse 298"/>
              <p:cNvSpPr/>
              <p:nvPr/>
            </p:nvSpPr>
            <p:spPr>
              <a:xfrm rot="5400000">
                <a:off x="4031763" y="1997011"/>
                <a:ext cx="36531" cy="36512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0" name="Freeform 25"/>
              <p:cNvSpPr/>
              <p:nvPr/>
            </p:nvSpPr>
            <p:spPr bwMode="auto">
              <a:xfrm rot="16200000">
                <a:off x="3665771" y="1969230"/>
                <a:ext cx="349425" cy="90485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71" name="Gerade Verbindung mit Pfeil 348"/>
              <p:cNvCxnSpPr>
                <a:cxnSpLocks noChangeShapeType="true"/>
              </p:cNvCxnSpPr>
              <p:nvPr/>
            </p:nvCxnSpPr>
            <p:spPr bwMode="auto">
              <a:xfrm>
                <a:off x="4573096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Freeform 25"/>
              <p:cNvSpPr/>
              <p:nvPr/>
            </p:nvSpPr>
            <p:spPr bwMode="auto">
              <a:xfrm>
                <a:off x="4398479" y="2217775"/>
                <a:ext cx="349243" cy="90532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73" name="Gerade Verbindung mit Pfeil 350"/>
              <p:cNvCxnSpPr>
                <a:cxnSpLocks noChangeShapeType="true"/>
              </p:cNvCxnSpPr>
              <p:nvPr/>
            </p:nvCxnSpPr>
            <p:spPr bwMode="auto">
              <a:xfrm>
                <a:off x="6055791" y="2349603"/>
                <a:ext cx="0" cy="432017"/>
              </a:xfrm>
              <a:prstGeom prst="straightConnector1">
                <a:avLst/>
              </a:prstGeom>
              <a:noFill/>
              <a:ln w="28575">
                <a:solidFill>
                  <a:srgbClr val="10334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" name="Ellipse 298"/>
              <p:cNvSpPr/>
              <p:nvPr/>
            </p:nvSpPr>
            <p:spPr>
              <a:xfrm rot="5400000">
                <a:off x="5567612" y="2493383"/>
                <a:ext cx="142947" cy="144459"/>
              </a:xfrm>
              <a:prstGeom prst="ellipse">
                <a:avLst/>
              </a:prstGeom>
              <a:solidFill>
                <a:srgbClr val="216592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5" name="Ellipse 298"/>
              <p:cNvSpPr/>
              <p:nvPr/>
            </p:nvSpPr>
            <p:spPr>
              <a:xfrm rot="5400000">
                <a:off x="5621614" y="2547357"/>
                <a:ext cx="34943" cy="36511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6" name="Freeform 25"/>
              <p:cNvSpPr/>
              <p:nvPr/>
            </p:nvSpPr>
            <p:spPr bwMode="auto">
              <a:xfrm>
                <a:off x="5673216" y="2224128"/>
                <a:ext cx="349243" cy="88945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7" name="Freeform 25"/>
              <p:cNvSpPr/>
              <p:nvPr/>
            </p:nvSpPr>
            <p:spPr bwMode="auto">
              <a:xfrm>
                <a:off x="5881175" y="2224128"/>
                <a:ext cx="349243" cy="88945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rgbClr val="DA0413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46" name="Textfeld 355"/>
            <p:cNvSpPr txBox="true">
              <a:spLocks noRot="true" noChangeAspect="true" noMove="true" noResize="true" noEditPoints="true" noAdjustHandles="true" noChangeArrowheads="true" noChangeShapeType="true" noTextEdit="true"/>
            </p:cNvSpPr>
            <p:nvPr/>
          </p:nvSpPr>
          <p:spPr>
            <a:xfrm>
              <a:off x="1091433" y="4098807"/>
              <a:ext cx="256352" cy="215444"/>
            </a:xfrm>
            <a:prstGeom prst="rect">
              <a:avLst/>
            </a:prstGeom>
            <a:blipFill rotWithShape="false">
              <a:blip r:embed="rId1"/>
              <a:stretch>
                <a:fillRect l="-23810" t="-28571" r="-42857" b="-51429"/>
              </a:stretch>
            </a:blipFill>
          </p:spPr>
          <p:txBody>
            <a:bodyPr/>
            <a:lstStyle/>
            <a:p>
              <a:pPr defTabSz="457200">
                <a:defRPr/>
              </a:pPr>
              <a:r>
                <a:rPr lang="de-DE" sz="1800">
                  <a:noFill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 </a:t>
              </a:r>
              <a:endParaRPr lang="de-DE" sz="1800">
                <a:noFill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7" name="Textfeld 356"/>
            <p:cNvSpPr txBox="true">
              <a:spLocks noRot="true" noChangeAspect="true" noMove="true" noResize="true" noEditPoints="true" noAdjustHandles="true" noChangeArrowheads="true" noChangeShapeType="true" noTextEdit="true"/>
            </p:cNvSpPr>
            <p:nvPr/>
          </p:nvSpPr>
          <p:spPr>
            <a:xfrm>
              <a:off x="3723099" y="4098807"/>
              <a:ext cx="256352" cy="215444"/>
            </a:xfrm>
            <a:prstGeom prst="rect">
              <a:avLst/>
            </a:prstGeom>
            <a:blipFill rotWithShape="false">
              <a:blip r:embed="rId2"/>
              <a:stretch>
                <a:fillRect l="-26190" t="-28571" r="-42857" b="-51429"/>
              </a:stretch>
            </a:blipFill>
          </p:spPr>
          <p:txBody>
            <a:bodyPr/>
            <a:lstStyle/>
            <a:p>
              <a:pPr defTabSz="457200">
                <a:defRPr/>
              </a:pPr>
              <a:r>
                <a:rPr lang="de-DE" sz="1800">
                  <a:noFill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 </a:t>
              </a:r>
              <a:endParaRPr lang="de-DE" sz="1800">
                <a:noFill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98" name="TextBox 90"/>
          <p:cNvSpPr txBox="true">
            <a:spLocks noChangeArrowheads="true"/>
          </p:cNvSpPr>
          <p:nvPr/>
        </p:nvSpPr>
        <p:spPr bwMode="auto">
          <a:xfrm>
            <a:off x="398780" y="1467435"/>
            <a:ext cx="8496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marL="457200" indent="-457200">
              <a:buClr>
                <a:srgbClr val="4472C4"/>
              </a:buClr>
              <a:buFont typeface="Wingdings" panose="05000000000000000000" charset="0"/>
              <a:buChar char=""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j-lt"/>
                <a:cs typeface="微软雅黑" panose="020B0503020204020204" charset="-122"/>
                <a:sym typeface="+mn-ea"/>
              </a:rPr>
              <a:t>如何将时域分立脉冲合束？</a:t>
            </a:r>
            <a:endParaRPr lang="en-US" altLang="en-US" sz="28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9" name="TextBox 91"/>
          <p:cNvSpPr txBox="true">
            <a:spLocks noChangeArrowheads="true"/>
          </p:cNvSpPr>
          <p:nvPr/>
        </p:nvSpPr>
        <p:spPr bwMode="auto">
          <a:xfrm>
            <a:off x="394018" y="2202498"/>
            <a:ext cx="790257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使用法拉第镜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在反射镜前加一个法拉第旋光器，从而反射并将偏振方向旋转</a:t>
            </a:r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TextBox 92"/>
          <p:cNvSpPr txBox="true">
            <a:spLocks noChangeArrowheads="true"/>
          </p:cNvSpPr>
          <p:nvPr/>
        </p:nvSpPr>
        <p:spPr bwMode="auto">
          <a:xfrm>
            <a:off x="394335" y="6011545"/>
            <a:ext cx="836041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这种方法将时域分立脉冲重新合束，如果每个脉冲都相同并同相的话。</a:t>
            </a:r>
            <a:endParaRPr lang="en-US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以啁啾脉冲放大为基本单元的时空放大</a:t>
            </a:r>
            <a:endParaRPr lang="zh-CN" altLang="en-US"/>
          </a:p>
        </p:txBody>
      </p:sp>
      <p:grpSp>
        <p:nvGrpSpPr>
          <p:cNvPr id="9" name="Group 131"/>
          <p:cNvGrpSpPr/>
          <p:nvPr/>
        </p:nvGrpSpPr>
        <p:grpSpPr bwMode="auto">
          <a:xfrm>
            <a:off x="456406" y="1733675"/>
            <a:ext cx="8218488" cy="4508343"/>
            <a:chOff x="-70404" y="1041529"/>
            <a:chExt cx="9163604" cy="5180599"/>
          </a:xfrm>
        </p:grpSpPr>
        <p:sp>
          <p:nvSpPr>
            <p:cNvPr id="10" name="Freeform 25"/>
            <p:cNvSpPr/>
            <p:nvPr/>
          </p:nvSpPr>
          <p:spPr bwMode="auto">
            <a:xfrm rot="16200000">
              <a:off x="8125393" y="5430640"/>
              <a:ext cx="91211" cy="980614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1" name="Gruppierung 13"/>
            <p:cNvGrpSpPr/>
            <p:nvPr/>
          </p:nvGrpSpPr>
          <p:grpSpPr bwMode="auto">
            <a:xfrm>
              <a:off x="4087468" y="2268862"/>
              <a:ext cx="2140002" cy="3953081"/>
              <a:chOff x="3548029" y="1554540"/>
              <a:chExt cx="2139875" cy="3953182"/>
            </a:xfrm>
          </p:grpSpPr>
          <p:sp>
            <p:nvSpPr>
              <p:cNvPr id="104" name="Rechteck 11"/>
              <p:cNvSpPr/>
              <p:nvPr/>
            </p:nvSpPr>
            <p:spPr>
              <a:xfrm>
                <a:off x="3548029" y="1554540"/>
                <a:ext cx="2139875" cy="39531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5" name="Rechteck 204"/>
              <p:cNvSpPr/>
              <p:nvPr/>
            </p:nvSpPr>
            <p:spPr>
              <a:xfrm rot="5400000">
                <a:off x="2564779" y="3552436"/>
                <a:ext cx="2678021" cy="21239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6" name="Rechteck 212"/>
              <p:cNvSpPr/>
              <p:nvPr/>
            </p:nvSpPr>
            <p:spPr>
              <a:xfrm rot="10800000">
                <a:off x="3900250" y="3873180"/>
                <a:ext cx="1332777" cy="23716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7" name="Rechteck 217"/>
              <p:cNvSpPr/>
              <p:nvPr/>
            </p:nvSpPr>
            <p:spPr>
              <a:xfrm rot="10800000">
                <a:off x="3900250" y="4205197"/>
                <a:ext cx="1332777" cy="23716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8" name="Rechteck 222"/>
              <p:cNvSpPr/>
              <p:nvPr/>
            </p:nvSpPr>
            <p:spPr>
              <a:xfrm rot="10800000">
                <a:off x="3900250" y="4546335"/>
                <a:ext cx="1332777" cy="2554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9" name="Rechteck 225"/>
              <p:cNvSpPr/>
              <p:nvPr/>
            </p:nvSpPr>
            <p:spPr>
              <a:xfrm rot="10800000">
                <a:off x="3900250" y="4889296"/>
                <a:ext cx="1332777" cy="23715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0" name="Rechteck 230"/>
              <p:cNvSpPr/>
              <p:nvPr/>
            </p:nvSpPr>
            <p:spPr>
              <a:xfrm rot="10800000">
                <a:off x="3905560" y="3234688"/>
                <a:ext cx="1331006" cy="2189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1" name="Rechteck 235"/>
              <p:cNvSpPr/>
              <p:nvPr/>
            </p:nvSpPr>
            <p:spPr>
              <a:xfrm rot="10800000">
                <a:off x="3909100" y="2897199"/>
                <a:ext cx="1332776" cy="23715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2" name="Rechteck 240"/>
              <p:cNvSpPr/>
              <p:nvPr/>
            </p:nvSpPr>
            <p:spPr>
              <a:xfrm rot="10800000">
                <a:off x="3909100" y="2563358"/>
                <a:ext cx="1332776" cy="2189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3" name="Rechteck 243"/>
              <p:cNvSpPr/>
              <p:nvPr/>
            </p:nvSpPr>
            <p:spPr>
              <a:xfrm rot="10800000" flipV="true">
                <a:off x="3909100" y="2214924"/>
                <a:ext cx="1332776" cy="21891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4" name="Rechteck 248"/>
              <p:cNvSpPr/>
              <p:nvPr/>
            </p:nvSpPr>
            <p:spPr>
              <a:xfrm rot="5400000">
                <a:off x="3898442" y="3551550"/>
                <a:ext cx="2678021" cy="23009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15" name="Gruppierung 3"/>
              <p:cNvGrpSpPr/>
              <p:nvPr/>
            </p:nvGrpSpPr>
            <p:grpSpPr bwMode="auto">
              <a:xfrm>
                <a:off x="4102572" y="3147101"/>
                <a:ext cx="918253" cy="246298"/>
                <a:chOff x="3095154" y="3489489"/>
                <a:chExt cx="1271319" cy="340999"/>
              </a:xfrm>
            </p:grpSpPr>
            <p:cxnSp>
              <p:nvCxnSpPr>
                <p:cNvPr id="137" name="Gerade Verbindung mit Pfeil 85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30488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8" name="Rechteck 122"/>
                <p:cNvSpPr/>
                <p:nvPr/>
              </p:nvSpPr>
              <p:spPr>
                <a:xfrm>
                  <a:off x="3095154" y="3489489"/>
                  <a:ext cx="1271319" cy="25762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16" name="Gruppierung 116"/>
              <p:cNvGrpSpPr/>
              <p:nvPr/>
            </p:nvGrpSpPr>
            <p:grpSpPr bwMode="auto">
              <a:xfrm>
                <a:off x="4102572" y="3772991"/>
                <a:ext cx="918253" cy="260724"/>
                <a:chOff x="3095154" y="3470294"/>
                <a:chExt cx="1271319" cy="360972"/>
              </a:xfrm>
            </p:grpSpPr>
            <p:cxnSp>
              <p:nvCxnSpPr>
                <p:cNvPr id="135" name="Gerade Verbindung mit Pfeil 117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31266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6" name="Rechteck 118"/>
                <p:cNvSpPr/>
                <p:nvPr/>
              </p:nvSpPr>
              <p:spPr>
                <a:xfrm>
                  <a:off x="3095154" y="3470294"/>
                  <a:ext cx="1271319" cy="27782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17" name="Gruppierung 119"/>
              <p:cNvGrpSpPr/>
              <p:nvPr/>
            </p:nvGrpSpPr>
            <p:grpSpPr bwMode="auto">
              <a:xfrm>
                <a:off x="4102572" y="4110249"/>
                <a:ext cx="918253" cy="270077"/>
                <a:chOff x="3095154" y="3470294"/>
                <a:chExt cx="1271319" cy="373921"/>
              </a:xfrm>
            </p:grpSpPr>
            <p:cxnSp>
              <p:nvCxnSpPr>
                <p:cNvPr id="133" name="Gerade Verbindung mit Pfeil 123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44215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4" name="Rechteck 169"/>
                <p:cNvSpPr/>
                <p:nvPr/>
              </p:nvSpPr>
              <p:spPr>
                <a:xfrm>
                  <a:off x="3095154" y="3470294"/>
                  <a:ext cx="1271319" cy="27580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18" name="Gruppierung 188"/>
              <p:cNvGrpSpPr/>
              <p:nvPr/>
            </p:nvGrpSpPr>
            <p:grpSpPr bwMode="auto">
              <a:xfrm>
                <a:off x="4102572" y="4447507"/>
                <a:ext cx="918253" cy="270308"/>
                <a:chOff x="3095154" y="3470294"/>
                <a:chExt cx="1271319" cy="374241"/>
              </a:xfrm>
            </p:grpSpPr>
            <p:cxnSp>
              <p:nvCxnSpPr>
                <p:cNvPr id="131" name="Gerade Verbindung mit Pfeil 189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44535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2" name="Rechteck 190"/>
                <p:cNvSpPr/>
                <p:nvPr/>
              </p:nvSpPr>
              <p:spPr>
                <a:xfrm>
                  <a:off x="3095154" y="3470294"/>
                  <a:ext cx="1271319" cy="29298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19" name="Gruppierung 191"/>
              <p:cNvGrpSpPr/>
              <p:nvPr/>
            </p:nvGrpSpPr>
            <p:grpSpPr bwMode="auto">
              <a:xfrm>
                <a:off x="4102572" y="4785494"/>
                <a:ext cx="918253" cy="258865"/>
                <a:chOff x="3095154" y="3471304"/>
                <a:chExt cx="1271319" cy="358398"/>
              </a:xfrm>
            </p:grpSpPr>
            <p:cxnSp>
              <p:nvCxnSpPr>
                <p:cNvPr id="129" name="Gerade Verbindung mit Pfeil 192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29702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0" name="Rechteck 193"/>
                <p:cNvSpPr/>
                <p:nvPr/>
              </p:nvSpPr>
              <p:spPr>
                <a:xfrm>
                  <a:off x="3095154" y="3471304"/>
                  <a:ext cx="1271319" cy="2727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20" name="Gruppierung 194"/>
              <p:cNvGrpSpPr/>
              <p:nvPr/>
            </p:nvGrpSpPr>
            <p:grpSpPr bwMode="auto">
              <a:xfrm>
                <a:off x="4102572" y="2122193"/>
                <a:ext cx="918253" cy="258739"/>
                <a:chOff x="3095154" y="3471304"/>
                <a:chExt cx="1271319" cy="358223"/>
              </a:xfrm>
            </p:grpSpPr>
            <p:cxnSp>
              <p:nvCxnSpPr>
                <p:cNvPr id="127" name="Gerade Verbindung mit Pfeil 195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29527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8" name="Rechteck 196"/>
                <p:cNvSpPr/>
                <p:nvPr/>
              </p:nvSpPr>
              <p:spPr>
                <a:xfrm>
                  <a:off x="3095154" y="3471304"/>
                  <a:ext cx="1271319" cy="2727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zh-CN" altLang="de-DE" sz="1100" dirty="0" err="1">
                    <a:solidFill>
                      <a:schemeClr val="tx1"/>
                    </a:solidFill>
                    <a:latin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21" name="Gruppierung 197"/>
              <p:cNvGrpSpPr/>
              <p:nvPr/>
            </p:nvGrpSpPr>
            <p:grpSpPr bwMode="auto">
              <a:xfrm>
                <a:off x="4102572" y="2459451"/>
                <a:ext cx="918253" cy="258970"/>
                <a:chOff x="3095154" y="3471304"/>
                <a:chExt cx="1271319" cy="358544"/>
              </a:xfrm>
            </p:grpSpPr>
            <p:cxnSp>
              <p:nvCxnSpPr>
                <p:cNvPr id="125" name="Gerade Verbindung mit Pfeil 198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29848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6" name="Rechteck 199"/>
                <p:cNvSpPr/>
                <p:nvPr/>
              </p:nvSpPr>
              <p:spPr>
                <a:xfrm>
                  <a:off x="3095154" y="3471304"/>
                  <a:ext cx="1271319" cy="2747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22" name="Gruppierung 200"/>
              <p:cNvGrpSpPr/>
              <p:nvPr/>
            </p:nvGrpSpPr>
            <p:grpSpPr bwMode="auto">
              <a:xfrm>
                <a:off x="4102572" y="2796710"/>
                <a:ext cx="918253" cy="259199"/>
                <a:chOff x="3095154" y="3471304"/>
                <a:chExt cx="1271319" cy="358861"/>
              </a:xfrm>
            </p:grpSpPr>
            <p:cxnSp>
              <p:nvCxnSpPr>
                <p:cNvPr id="123" name="Gerade Verbindung mit Pfeil 201"/>
                <p:cNvCxnSpPr>
                  <a:cxnSpLocks noChangeShapeType="true"/>
                </p:cNvCxnSpPr>
                <p:nvPr/>
              </p:nvCxnSpPr>
              <p:spPr bwMode="auto">
                <a:xfrm>
                  <a:off x="3711922" y="3830165"/>
                  <a:ext cx="272006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4" name="Rechteck 202"/>
                <p:cNvSpPr/>
                <p:nvPr/>
              </p:nvSpPr>
              <p:spPr>
                <a:xfrm>
                  <a:off x="3095154" y="3471304"/>
                  <a:ext cx="1271319" cy="2727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CN" altLang="de-DE" sz="1100" dirty="0" err="1">
                      <a:solidFill>
                        <a:schemeClr val="tx1"/>
                      </a:solidFill>
                      <a:latin typeface="微软雅黑" panose="020B0503020204020204" charset="-122"/>
                      <a:cs typeface="微软雅黑" panose="020B0503020204020204" charset="-122"/>
                      <a:sym typeface="+mn-ea"/>
                    </a:rPr>
                    <a:t>放大器</a:t>
                  </a:r>
                  <a:endParaRPr lang="de-DE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</p:grpSp>
        </p:grpSp>
        <p:grpSp>
          <p:nvGrpSpPr>
            <p:cNvPr id="12" name="Gruppierung 15"/>
            <p:cNvGrpSpPr/>
            <p:nvPr/>
          </p:nvGrpSpPr>
          <p:grpSpPr bwMode="auto">
            <a:xfrm>
              <a:off x="5775325" y="3038475"/>
              <a:ext cx="2965450" cy="1665288"/>
              <a:chOff x="4813345" y="2320204"/>
              <a:chExt cx="2966400" cy="1664938"/>
            </a:xfrm>
          </p:grpSpPr>
          <p:sp>
            <p:nvSpPr>
              <p:cNvPr id="73" name="Abgerundetes Rechteck 322"/>
              <p:cNvSpPr/>
              <p:nvPr/>
            </p:nvSpPr>
            <p:spPr>
              <a:xfrm flipH="true">
                <a:off x="5471029" y="2320412"/>
                <a:ext cx="2002581" cy="166516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4" name="Rechteck 12"/>
              <p:cNvSpPr/>
              <p:nvPr/>
            </p:nvSpPr>
            <p:spPr>
              <a:xfrm>
                <a:off x="4814127" y="3525966"/>
                <a:ext cx="2965801" cy="25534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5" name="Rechteck 53"/>
              <p:cNvSpPr/>
              <p:nvPr/>
            </p:nvSpPr>
            <p:spPr>
              <a:xfrm rot="16200000" flipH="true">
                <a:off x="6655295" y="3154224"/>
                <a:ext cx="747772" cy="21248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6" name="Rechteck 54"/>
              <p:cNvSpPr>
                <a:spLocks noChangeArrowheads="true"/>
              </p:cNvSpPr>
              <p:nvPr/>
            </p:nvSpPr>
            <p:spPr bwMode="auto">
              <a:xfrm flipH="true">
                <a:off x="6831704" y="3424872"/>
                <a:ext cx="31760" cy="226965"/>
              </a:xfrm>
              <a:prstGeom prst="rect">
                <a:avLst/>
              </a:prstGeom>
              <a:solidFill>
                <a:srgbClr val="002060">
                  <a:alpha val="7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7" name="Rechteck 58"/>
              <p:cNvSpPr/>
              <p:nvPr/>
            </p:nvSpPr>
            <p:spPr>
              <a:xfrm rot="16200000" flipH="true">
                <a:off x="6183334" y="3296509"/>
                <a:ext cx="450487" cy="23018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8" name="Rechteck 59"/>
              <p:cNvSpPr>
                <a:spLocks noChangeArrowheads="true"/>
              </p:cNvSpPr>
              <p:nvPr/>
            </p:nvSpPr>
            <p:spPr bwMode="auto">
              <a:xfrm flipH="true">
                <a:off x="5613701" y="3424872"/>
                <a:ext cx="31760" cy="226965"/>
              </a:xfrm>
              <a:prstGeom prst="rect">
                <a:avLst/>
              </a:prstGeom>
              <a:solidFill>
                <a:srgbClr val="002060">
                  <a:alpha val="7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9" name="Rechteck 63"/>
              <p:cNvSpPr/>
              <p:nvPr/>
            </p:nvSpPr>
            <p:spPr>
              <a:xfrm rot="16200000" flipH="true">
                <a:off x="6441845" y="3291038"/>
                <a:ext cx="450488" cy="23018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0" name="Rechteck 64"/>
              <p:cNvSpPr/>
              <p:nvPr/>
            </p:nvSpPr>
            <p:spPr>
              <a:xfrm rot="10800000" flipH="true">
                <a:off x="6391756" y="3073655"/>
                <a:ext cx="272677" cy="2371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1" name="Rechteck 65"/>
              <p:cNvSpPr/>
              <p:nvPr/>
            </p:nvSpPr>
            <p:spPr>
              <a:xfrm rot="16200000" flipH="true">
                <a:off x="6911744" y="3154250"/>
                <a:ext cx="767835" cy="23019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2" name="Rechteck 66"/>
              <p:cNvSpPr/>
              <p:nvPr/>
            </p:nvSpPr>
            <p:spPr>
              <a:xfrm rot="10800000" flipH="true">
                <a:off x="7022099" y="2790961"/>
                <a:ext cx="272677" cy="23709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3" name="Rechteck 124"/>
              <p:cNvSpPr>
                <a:spLocks noChangeArrowheads="true"/>
              </p:cNvSpPr>
              <p:nvPr/>
            </p:nvSpPr>
            <p:spPr bwMode="auto">
              <a:xfrm rot="8100000">
                <a:off x="6285429" y="3056649"/>
                <a:ext cx="225497" cy="28569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4" name="Rechteck 125"/>
              <p:cNvSpPr>
                <a:spLocks noChangeArrowheads="true"/>
              </p:cNvSpPr>
              <p:nvPr/>
            </p:nvSpPr>
            <p:spPr bwMode="auto">
              <a:xfrm rot="-8100000">
                <a:off x="6564977" y="3059816"/>
                <a:ext cx="226965" cy="30172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5" name="Rechteck 126"/>
              <p:cNvSpPr>
                <a:spLocks noChangeArrowheads="true"/>
              </p:cNvSpPr>
              <p:nvPr/>
            </p:nvSpPr>
            <p:spPr bwMode="auto">
              <a:xfrm rot="8100000">
                <a:off x="6904753" y="2777308"/>
                <a:ext cx="225497" cy="28569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6" name="Rechteck 127"/>
              <p:cNvSpPr>
                <a:spLocks noChangeArrowheads="true"/>
              </p:cNvSpPr>
              <p:nvPr/>
            </p:nvSpPr>
            <p:spPr bwMode="auto">
              <a:xfrm rot="-8100000">
                <a:off x="7199387" y="2779679"/>
                <a:ext cx="225378" cy="30173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7" name="Freeform 25"/>
              <p:cNvSpPr/>
              <p:nvPr/>
            </p:nvSpPr>
            <p:spPr bwMode="auto">
              <a:xfrm>
                <a:off x="5642781" y="3157552"/>
                <a:ext cx="219558" cy="218860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8" name="Freeform 25"/>
              <p:cNvSpPr/>
              <p:nvPr/>
            </p:nvSpPr>
            <p:spPr bwMode="auto">
              <a:xfrm>
                <a:off x="5773807" y="3144785"/>
                <a:ext cx="219558" cy="231626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89" name="Gruppierung 7"/>
              <p:cNvGrpSpPr/>
              <p:nvPr/>
            </p:nvGrpSpPr>
            <p:grpSpPr bwMode="auto">
              <a:xfrm flipH="true">
                <a:off x="5751260" y="3402809"/>
                <a:ext cx="436561" cy="271059"/>
                <a:chOff x="5736457" y="3420232"/>
                <a:chExt cx="604417" cy="375281"/>
              </a:xfrm>
            </p:grpSpPr>
            <p:cxnSp>
              <p:nvCxnSpPr>
                <p:cNvPr id="96" name="Gerade Verbindung mit Pfeil 128"/>
                <p:cNvCxnSpPr>
                  <a:cxnSpLocks noChangeShapeType="true"/>
                </p:cNvCxnSpPr>
                <p:nvPr/>
              </p:nvCxnSpPr>
              <p:spPr bwMode="auto">
                <a:xfrm>
                  <a:off x="5976264" y="3434186"/>
                  <a:ext cx="0" cy="361090"/>
                </a:xfrm>
                <a:prstGeom prst="straightConnector1">
                  <a:avLst/>
                </a:prstGeom>
                <a:noFill/>
                <a:ln w="28575">
                  <a:solidFill>
                    <a:srgbClr val="193366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97" name="Gruppierung 129"/>
                <p:cNvGrpSpPr/>
                <p:nvPr/>
              </p:nvGrpSpPr>
              <p:grpSpPr bwMode="auto">
                <a:xfrm rot="5400000">
                  <a:off x="5736457" y="3545333"/>
                  <a:ext cx="125080" cy="125080"/>
                  <a:chOff x="401908" y="2631099"/>
                  <a:chExt cx="144000" cy="144000"/>
                </a:xfrm>
              </p:grpSpPr>
              <p:sp>
                <p:nvSpPr>
                  <p:cNvPr id="102" name="Ellipse 298"/>
                  <p:cNvSpPr>
                    <a:spLocks noChangeArrowheads="true"/>
                  </p:cNvSpPr>
                  <p:nvPr/>
                </p:nvSpPr>
                <p:spPr bwMode="auto">
                  <a:xfrm>
                    <a:off x="401859" y="2631663"/>
                    <a:ext cx="145353" cy="143934"/>
                  </a:xfrm>
                  <a:prstGeom prst="ellipse">
                    <a:avLst/>
                  </a:prstGeom>
                  <a:solidFill>
                    <a:srgbClr val="193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zh-CN" sz="110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  <p:sp>
                <p:nvSpPr>
                  <p:cNvPr id="103" name="Ellipse 298"/>
                  <p:cNvSpPr>
                    <a:spLocks noChangeArrowheads="true"/>
                  </p:cNvSpPr>
                  <p:nvPr/>
                </p:nvSpPr>
                <p:spPr bwMode="auto">
                  <a:xfrm>
                    <a:off x="454959" y="2685155"/>
                    <a:ext cx="37948" cy="3796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10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cxnSp>
              <p:nvCxnSpPr>
                <p:cNvPr id="98" name="Gerade Verbindung mit Pfeil 134"/>
                <p:cNvCxnSpPr>
                  <a:cxnSpLocks noChangeShapeType="true"/>
                </p:cNvCxnSpPr>
                <p:nvPr/>
              </p:nvCxnSpPr>
              <p:spPr bwMode="auto">
                <a:xfrm>
                  <a:off x="6326819" y="3434186"/>
                  <a:ext cx="0" cy="361090"/>
                </a:xfrm>
                <a:prstGeom prst="straightConnector1">
                  <a:avLst/>
                </a:prstGeom>
                <a:noFill/>
                <a:ln w="28575">
                  <a:solidFill>
                    <a:srgbClr val="193366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99" name="Gruppierung 135"/>
                <p:cNvGrpSpPr/>
                <p:nvPr/>
              </p:nvGrpSpPr>
              <p:grpSpPr bwMode="auto">
                <a:xfrm rot="5400000">
                  <a:off x="6098308" y="3545333"/>
                  <a:ext cx="125080" cy="125080"/>
                  <a:chOff x="401908" y="2631099"/>
                  <a:chExt cx="144000" cy="144000"/>
                </a:xfrm>
              </p:grpSpPr>
              <p:sp>
                <p:nvSpPr>
                  <p:cNvPr id="100" name="Ellipse 298"/>
                  <p:cNvSpPr>
                    <a:spLocks noChangeArrowheads="true"/>
                  </p:cNvSpPr>
                  <p:nvPr/>
                </p:nvSpPr>
                <p:spPr bwMode="auto">
                  <a:xfrm>
                    <a:off x="401859" y="2647490"/>
                    <a:ext cx="145353" cy="143934"/>
                  </a:xfrm>
                  <a:prstGeom prst="ellipse">
                    <a:avLst/>
                  </a:prstGeom>
                  <a:solidFill>
                    <a:srgbClr val="193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zh-CN" sz="110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  <p:sp>
                <p:nvSpPr>
                  <p:cNvPr id="101" name="Ellipse 298"/>
                  <p:cNvSpPr>
                    <a:spLocks noChangeArrowheads="true"/>
                  </p:cNvSpPr>
                  <p:nvPr/>
                </p:nvSpPr>
                <p:spPr bwMode="auto">
                  <a:xfrm>
                    <a:off x="454959" y="2684100"/>
                    <a:ext cx="37948" cy="379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10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</p:grpSp>
          <p:sp>
            <p:nvSpPr>
              <p:cNvPr id="90" name="Freeform 25"/>
              <p:cNvSpPr/>
              <p:nvPr/>
            </p:nvSpPr>
            <p:spPr bwMode="auto">
              <a:xfrm>
                <a:off x="5904834" y="3113780"/>
                <a:ext cx="219558" cy="262632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1" name="Freeform 25"/>
              <p:cNvSpPr/>
              <p:nvPr/>
            </p:nvSpPr>
            <p:spPr bwMode="auto">
              <a:xfrm>
                <a:off x="6034089" y="3073655"/>
                <a:ext cx="219558" cy="302757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2" name="Rechteck 276"/>
              <p:cNvSpPr>
                <a:spLocks noChangeArrowheads="true"/>
              </p:cNvSpPr>
              <p:nvPr/>
            </p:nvSpPr>
            <p:spPr bwMode="auto">
              <a:xfrm rot="18900000" flipH="true">
                <a:off x="6327564" y="3520886"/>
                <a:ext cx="204745" cy="31760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3" name="Rechteck 277"/>
              <p:cNvSpPr>
                <a:spLocks noChangeArrowheads="true"/>
              </p:cNvSpPr>
              <p:nvPr/>
            </p:nvSpPr>
            <p:spPr bwMode="auto">
              <a:xfrm rot="2700000">
                <a:off x="6531624" y="3520092"/>
                <a:ext cx="204745" cy="33349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4" name="Rechteck 278"/>
              <p:cNvSpPr>
                <a:spLocks noChangeArrowheads="true"/>
              </p:cNvSpPr>
              <p:nvPr/>
            </p:nvSpPr>
            <p:spPr bwMode="auto">
              <a:xfrm rot="18900000" flipH="true">
                <a:off x="6957210" y="3520092"/>
                <a:ext cx="204745" cy="33349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5" name="Rechteck 279"/>
              <p:cNvSpPr>
                <a:spLocks noChangeArrowheads="true"/>
              </p:cNvSpPr>
              <p:nvPr/>
            </p:nvSpPr>
            <p:spPr bwMode="auto">
              <a:xfrm rot="2700000">
                <a:off x="7162063" y="3520092"/>
                <a:ext cx="204745" cy="33348"/>
              </a:xfrm>
              <a:prstGeom prst="rect">
                <a:avLst/>
              </a:prstGeom>
              <a:solidFill>
                <a:srgbClr val="4BACC6">
                  <a:alpha val="5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3" name="Rechteck 328"/>
            <p:cNvSpPr/>
            <p:nvPr/>
          </p:nvSpPr>
          <p:spPr>
            <a:xfrm rot="16200000" flipH="true">
              <a:off x="7861604" y="5131412"/>
              <a:ext cx="1764018" cy="2301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6000" noProof="1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8491379" y="3547639"/>
              <a:ext cx="219488" cy="543617"/>
            </a:xfrm>
            <a:custGeom>
              <a:avLst/>
              <a:gdLst>
                <a:gd name="T0" fmla="*/ 0 w 480"/>
                <a:gd name="T1" fmla="*/ 2147483647 h 240"/>
                <a:gd name="T2" fmla="*/ 2147483647 w 480"/>
                <a:gd name="T3" fmla="*/ 2147483647 h 240"/>
                <a:gd name="T4" fmla="*/ 2147483647 w 480"/>
                <a:gd name="T5" fmla="*/ 0 h 240"/>
                <a:gd name="T6" fmla="*/ 2147483647 w 480"/>
                <a:gd name="T7" fmla="*/ 2147483647 h 240"/>
                <a:gd name="T8" fmla="*/ 2147483647 w 480"/>
                <a:gd name="T9" fmla="*/ 214748364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240"/>
                <a:gd name="T17" fmla="*/ 480 w 480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240">
                  <a:moveTo>
                    <a:pt x="0" y="240"/>
                  </a:moveTo>
                  <a:cubicBezTo>
                    <a:pt x="52" y="236"/>
                    <a:pt x="104" y="232"/>
                    <a:pt x="144" y="192"/>
                  </a:cubicBezTo>
                  <a:cubicBezTo>
                    <a:pt x="184" y="152"/>
                    <a:pt x="208" y="0"/>
                    <a:pt x="240" y="0"/>
                  </a:cubicBezTo>
                  <a:cubicBezTo>
                    <a:pt x="272" y="0"/>
                    <a:pt x="296" y="152"/>
                    <a:pt x="336" y="192"/>
                  </a:cubicBezTo>
                  <a:cubicBezTo>
                    <a:pt x="376" y="232"/>
                    <a:pt x="428" y="236"/>
                    <a:pt x="480" y="240"/>
                  </a:cubicBezTo>
                </a:path>
              </a:pathLst>
            </a:custGeom>
            <a:gradFill rotWithShape="true">
              <a:gsLst>
                <a:gs pos="72000">
                  <a:schemeClr val="accent4"/>
                </a:gs>
                <a:gs pos="100000">
                  <a:srgbClr val="FFDADA">
                    <a:alpha val="61000"/>
                  </a:srgbClr>
                </a:gs>
              </a:gsLst>
              <a:lin ang="5400000" scaled="true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Rechteck 327"/>
            <p:cNvSpPr/>
            <p:nvPr/>
          </p:nvSpPr>
          <p:spPr>
            <a:xfrm>
              <a:off x="7443503" y="4955935"/>
              <a:ext cx="1649697" cy="74975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de-DE" sz="1600" b="1" dirty="0" err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光栅压缩器</a:t>
              </a:r>
              <a:endParaRPr lang="zh-CN" altLang="de-DE" sz="16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6" name="Gruppierung 10"/>
            <p:cNvGrpSpPr/>
            <p:nvPr/>
          </p:nvGrpSpPr>
          <p:grpSpPr bwMode="auto">
            <a:xfrm>
              <a:off x="146050" y="2976563"/>
              <a:ext cx="4294188" cy="1665287"/>
              <a:chOff x="1324574" y="2246097"/>
              <a:chExt cx="4294800" cy="1664938"/>
            </a:xfrm>
          </p:grpSpPr>
          <p:sp>
            <p:nvSpPr>
              <p:cNvPr id="33" name="Abgerundetes Rechteck 152"/>
              <p:cNvSpPr/>
              <p:nvPr/>
            </p:nvSpPr>
            <p:spPr>
              <a:xfrm flipH="true">
                <a:off x="1447988" y="2246194"/>
                <a:ext cx="1888924" cy="166516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" name="Rechteck 203"/>
              <p:cNvSpPr/>
              <p:nvPr/>
            </p:nvSpPr>
            <p:spPr>
              <a:xfrm flipH="true">
                <a:off x="1324067" y="3526527"/>
                <a:ext cx="4294779" cy="23709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" name="Ecken des Rechtecks auf der gleichen Seite schneiden 186"/>
              <p:cNvSpPr/>
              <p:nvPr/>
            </p:nvSpPr>
            <p:spPr>
              <a:xfrm>
                <a:off x="2189750" y="2928308"/>
                <a:ext cx="550567" cy="288166"/>
              </a:xfrm>
              <a:prstGeom prst="snip2SameRect">
                <a:avLst>
                  <a:gd name="adj1" fmla="val 32956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1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6" name="Ecken des Rechtecks auf der gleichen Seite schneiden 1"/>
              <p:cNvSpPr/>
              <p:nvPr/>
            </p:nvSpPr>
            <p:spPr>
              <a:xfrm>
                <a:off x="1568370" y="2654733"/>
                <a:ext cx="550568" cy="284518"/>
              </a:xfrm>
              <a:prstGeom prst="snip2SameRect">
                <a:avLst>
                  <a:gd name="adj1" fmla="val 32956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1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37" name="Gerade Verbindung mit Pfeil 140"/>
              <p:cNvCxnSpPr>
                <a:cxnSpLocks noChangeShapeType="true"/>
              </p:cNvCxnSpPr>
              <p:nvPr/>
            </p:nvCxnSpPr>
            <p:spPr bwMode="auto">
              <a:xfrm>
                <a:off x="2975769" y="3402506"/>
                <a:ext cx="0" cy="271751"/>
              </a:xfrm>
              <a:prstGeom prst="straightConnector1">
                <a:avLst/>
              </a:prstGeom>
              <a:noFill/>
              <a:ln w="28575">
                <a:solidFill>
                  <a:srgbClr val="1933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8" name="Gruppierung 141"/>
              <p:cNvGrpSpPr/>
              <p:nvPr/>
            </p:nvGrpSpPr>
            <p:grpSpPr bwMode="auto">
              <a:xfrm rot="5400000">
                <a:off x="2799929" y="3493165"/>
                <a:ext cx="90343" cy="90343"/>
                <a:chOff x="401908" y="2631099"/>
                <a:chExt cx="144000" cy="144000"/>
              </a:xfrm>
            </p:grpSpPr>
            <p:sp>
              <p:nvSpPr>
                <p:cNvPr id="71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02754" y="2647199"/>
                  <a:ext cx="142445" cy="143909"/>
                </a:xfrm>
                <a:prstGeom prst="ellipse">
                  <a:avLst/>
                </a:prstGeom>
                <a:solidFill>
                  <a:srgbClr val="1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zh-CN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72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55743" y="2684564"/>
                  <a:ext cx="37948" cy="379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9" name="Freeform 25"/>
              <p:cNvSpPr/>
              <p:nvPr/>
            </p:nvSpPr>
            <p:spPr bwMode="auto">
              <a:xfrm>
                <a:off x="2735006" y="3200059"/>
                <a:ext cx="219519" cy="176913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0" name="Freeform 25"/>
              <p:cNvSpPr/>
              <p:nvPr/>
            </p:nvSpPr>
            <p:spPr bwMode="auto">
              <a:xfrm>
                <a:off x="2864239" y="3258422"/>
                <a:ext cx="219519" cy="118550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41" name="Gerade Verbindung mit Pfeil 146"/>
              <p:cNvCxnSpPr>
                <a:cxnSpLocks noChangeShapeType="true"/>
              </p:cNvCxnSpPr>
              <p:nvPr/>
            </p:nvCxnSpPr>
            <p:spPr bwMode="auto">
              <a:xfrm>
                <a:off x="3236004" y="3402506"/>
                <a:ext cx="0" cy="271751"/>
              </a:xfrm>
              <a:prstGeom prst="straightConnector1">
                <a:avLst/>
              </a:prstGeom>
              <a:noFill/>
              <a:ln w="28575">
                <a:solidFill>
                  <a:srgbClr val="1933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2" name="Gruppierung 147"/>
              <p:cNvGrpSpPr/>
              <p:nvPr/>
            </p:nvGrpSpPr>
            <p:grpSpPr bwMode="auto">
              <a:xfrm rot="5400000">
                <a:off x="3061289" y="3493165"/>
                <a:ext cx="90343" cy="90343"/>
                <a:chOff x="401908" y="2631099"/>
                <a:chExt cx="144000" cy="144000"/>
              </a:xfrm>
            </p:grpSpPr>
            <p:sp>
              <p:nvSpPr>
                <p:cNvPr id="69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02755" y="2632062"/>
                  <a:ext cx="142445" cy="143908"/>
                </a:xfrm>
                <a:prstGeom prst="ellipse">
                  <a:avLst/>
                </a:prstGeom>
                <a:solidFill>
                  <a:srgbClr val="1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zh-CN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70" name="Ellipse 298"/>
                <p:cNvSpPr>
                  <a:spLocks noChangeArrowheads="true"/>
                </p:cNvSpPr>
                <p:nvPr/>
              </p:nvSpPr>
              <p:spPr bwMode="auto">
                <a:xfrm>
                  <a:off x="455743" y="2683586"/>
                  <a:ext cx="37948" cy="379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43" name="Freeform 25"/>
              <p:cNvSpPr/>
              <p:nvPr/>
            </p:nvSpPr>
            <p:spPr bwMode="auto">
              <a:xfrm>
                <a:off x="2997013" y="3298547"/>
                <a:ext cx="217748" cy="78426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3126245" y="3320433"/>
                <a:ext cx="219519" cy="56540"/>
              </a:xfrm>
              <a:custGeom>
                <a:avLst/>
                <a:gdLst>
                  <a:gd name="T0" fmla="*/ 0 w 480"/>
                  <a:gd name="T1" fmla="*/ 2147483647 h 240"/>
                  <a:gd name="T2" fmla="*/ 2147483647 w 480"/>
                  <a:gd name="T3" fmla="*/ 2147483647 h 240"/>
                  <a:gd name="T4" fmla="*/ 2147483647 w 480"/>
                  <a:gd name="T5" fmla="*/ 0 h 240"/>
                  <a:gd name="T6" fmla="*/ 2147483647 w 480"/>
                  <a:gd name="T7" fmla="*/ 2147483647 h 240"/>
                  <a:gd name="T8" fmla="*/ 2147483647 w 480"/>
                  <a:gd name="T9" fmla="*/ 2147483647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240"/>
                  <a:gd name="T17" fmla="*/ 480 w 480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240">
                    <a:moveTo>
                      <a:pt x="0" y="240"/>
                    </a:moveTo>
                    <a:cubicBezTo>
                      <a:pt x="52" y="236"/>
                      <a:pt x="104" y="232"/>
                      <a:pt x="144" y="192"/>
                    </a:cubicBezTo>
                    <a:cubicBezTo>
                      <a:pt x="184" y="152"/>
                      <a:pt x="208" y="0"/>
                      <a:pt x="240" y="0"/>
                    </a:cubicBezTo>
                    <a:cubicBezTo>
                      <a:pt x="272" y="0"/>
                      <a:pt x="296" y="152"/>
                      <a:pt x="336" y="192"/>
                    </a:cubicBezTo>
                    <a:cubicBezTo>
                      <a:pt x="376" y="232"/>
                      <a:pt x="428" y="236"/>
                      <a:pt x="480" y="240"/>
                    </a:cubicBezTo>
                  </a:path>
                </a:pathLst>
              </a:custGeom>
              <a:gradFill rotWithShape="true">
                <a:gsLst>
                  <a:gs pos="72000">
                    <a:schemeClr val="accent4"/>
                  </a:gs>
                  <a:gs pos="100000">
                    <a:srgbClr val="FFDADA">
                      <a:alpha val="61000"/>
                    </a:srgbClr>
                  </a:gs>
                </a:gsLst>
                <a:lin ang="5400000" scaled="true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5" name="Rechteck 153"/>
              <p:cNvSpPr/>
              <p:nvPr/>
            </p:nvSpPr>
            <p:spPr>
              <a:xfrm rot="5400000">
                <a:off x="1606993" y="3152988"/>
                <a:ext cx="745950" cy="23015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6" name="Rechteck 154"/>
              <p:cNvSpPr>
                <a:spLocks noChangeArrowheads="true"/>
              </p:cNvSpPr>
              <p:nvPr/>
            </p:nvSpPr>
            <p:spPr bwMode="auto">
              <a:xfrm>
                <a:off x="2147016" y="3425362"/>
                <a:ext cx="31755" cy="225378"/>
              </a:xfrm>
              <a:prstGeom prst="rect">
                <a:avLst/>
              </a:prstGeom>
              <a:solidFill>
                <a:srgbClr val="002060">
                  <a:alpha val="7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47" name="Gruppieren 331"/>
              <p:cNvGrpSpPr/>
              <p:nvPr/>
            </p:nvGrpSpPr>
            <p:grpSpPr bwMode="auto">
              <a:xfrm flipH="true">
                <a:off x="1880619" y="3435952"/>
                <a:ext cx="204775" cy="204775"/>
                <a:chOff x="5256886" y="36278576"/>
                <a:chExt cx="492858" cy="492858"/>
              </a:xfrm>
            </p:grpSpPr>
            <p:sp>
              <p:nvSpPr>
                <p:cNvPr id="67" name="Rechteck 156"/>
                <p:cNvSpPr>
                  <a:spLocks noChangeArrowheads="true"/>
                </p:cNvSpPr>
                <p:nvPr/>
              </p:nvSpPr>
              <p:spPr bwMode="auto">
                <a:xfrm>
                  <a:off x="5257606" y="36279830"/>
                  <a:ext cx="492959" cy="492783"/>
                </a:xfrm>
                <a:prstGeom prst="rect">
                  <a:avLst/>
                </a:prstGeom>
                <a:solidFill>
                  <a:srgbClr val="4BACC6">
                    <a:alpha val="50195"/>
                  </a:srgbClr>
                </a:solidFill>
                <a:ln w="12700">
                  <a:solidFill>
                    <a:srgbClr val="2679AD"/>
                  </a:solidFill>
                  <a:miter lim="800000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de-DE" altLang="en-US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68" name="Gerade Verbindung 157"/>
                <p:cNvCxnSpPr>
                  <a:cxnSpLocks noChangeShapeType="true"/>
                </p:cNvCxnSpPr>
                <p:nvPr/>
              </p:nvCxnSpPr>
              <p:spPr bwMode="auto">
                <a:xfrm flipV="true">
                  <a:off x="5256886" y="36278576"/>
                  <a:ext cx="492858" cy="492858"/>
                </a:xfrm>
                <a:prstGeom prst="line">
                  <a:avLst/>
                </a:prstGeom>
                <a:noFill/>
                <a:ln w="12700">
                  <a:solidFill>
                    <a:srgbClr val="2679A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8" name="Rechteck 158"/>
              <p:cNvSpPr/>
              <p:nvPr/>
            </p:nvSpPr>
            <p:spPr>
              <a:xfrm rot="5400000">
                <a:off x="2376077" y="3289749"/>
                <a:ext cx="452311" cy="21244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9" name="Rechteck 159"/>
              <p:cNvSpPr>
                <a:spLocks noChangeArrowheads="true"/>
              </p:cNvSpPr>
              <p:nvPr/>
            </p:nvSpPr>
            <p:spPr bwMode="auto">
              <a:xfrm>
                <a:off x="1537329" y="3425362"/>
                <a:ext cx="31755" cy="225378"/>
              </a:xfrm>
              <a:prstGeom prst="rect">
                <a:avLst/>
              </a:prstGeom>
              <a:solidFill>
                <a:srgbClr val="002060">
                  <a:alpha val="70195"/>
                </a:srgbClr>
              </a:solidFill>
              <a:ln w="12700">
                <a:solidFill>
                  <a:srgbClr val="2679AD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50" name="Gruppieren 341"/>
              <p:cNvGrpSpPr/>
              <p:nvPr/>
            </p:nvGrpSpPr>
            <p:grpSpPr bwMode="auto">
              <a:xfrm flipH="true">
                <a:off x="2498307" y="3435952"/>
                <a:ext cx="204775" cy="204775"/>
                <a:chOff x="5256886" y="36278576"/>
                <a:chExt cx="492858" cy="492858"/>
              </a:xfrm>
            </p:grpSpPr>
            <p:sp>
              <p:nvSpPr>
                <p:cNvPr id="65" name="Rechteck 161"/>
                <p:cNvSpPr>
                  <a:spLocks noChangeArrowheads="true"/>
                </p:cNvSpPr>
                <p:nvPr/>
              </p:nvSpPr>
              <p:spPr bwMode="auto">
                <a:xfrm>
                  <a:off x="5257757" y="36279830"/>
                  <a:ext cx="492957" cy="492783"/>
                </a:xfrm>
                <a:prstGeom prst="rect">
                  <a:avLst/>
                </a:prstGeom>
                <a:solidFill>
                  <a:srgbClr val="4BACC6">
                    <a:alpha val="50195"/>
                  </a:srgbClr>
                </a:solidFill>
                <a:ln w="12700">
                  <a:solidFill>
                    <a:srgbClr val="2679AD"/>
                  </a:solidFill>
                  <a:miter lim="800000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de-DE" altLang="en-US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66" name="Gerade Verbindung 162"/>
                <p:cNvCxnSpPr>
                  <a:cxnSpLocks noChangeShapeType="true"/>
                </p:cNvCxnSpPr>
                <p:nvPr/>
              </p:nvCxnSpPr>
              <p:spPr bwMode="auto">
                <a:xfrm flipV="true">
                  <a:off x="5256886" y="36278576"/>
                  <a:ext cx="492858" cy="492858"/>
                </a:xfrm>
                <a:prstGeom prst="line">
                  <a:avLst/>
                </a:prstGeom>
                <a:noFill/>
                <a:ln w="12700">
                  <a:solidFill>
                    <a:srgbClr val="2679A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" name="Rechteck 163"/>
              <p:cNvSpPr/>
              <p:nvPr/>
            </p:nvSpPr>
            <p:spPr>
              <a:xfrm rot="5400000">
                <a:off x="2116727" y="3290687"/>
                <a:ext cx="452311" cy="23014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2" name="Rechteck 164"/>
              <p:cNvSpPr/>
              <p:nvPr/>
            </p:nvSpPr>
            <p:spPr>
              <a:xfrm rot="10800000">
                <a:off x="2347307" y="3074215"/>
                <a:ext cx="269088" cy="23709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3" name="Rechteck 165"/>
              <p:cNvSpPr/>
              <p:nvPr/>
            </p:nvSpPr>
            <p:spPr>
              <a:xfrm rot="5400000">
                <a:off x="1329591" y="3153900"/>
                <a:ext cx="769659" cy="23015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4" name="Rechteck 166"/>
              <p:cNvSpPr/>
              <p:nvPr/>
            </p:nvSpPr>
            <p:spPr>
              <a:xfrm rot="10800000">
                <a:off x="1717076" y="2791520"/>
                <a:ext cx="270858" cy="2371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2085975" eaLnBrk="1" hangingPunct="1">
                  <a:buFont typeface="Arial" panose="020B0604020202020204" pitchFamily="34" charset="0"/>
                  <a:buNone/>
                  <a:defRPr/>
                </a:pPr>
                <a:endParaRPr lang="de-DE" altLang="zh-CN" sz="6000" noProof="1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55" name="Gruppieren 341"/>
              <p:cNvGrpSpPr/>
              <p:nvPr/>
            </p:nvGrpSpPr>
            <p:grpSpPr bwMode="auto">
              <a:xfrm>
                <a:off x="2243396" y="3435952"/>
                <a:ext cx="204775" cy="204775"/>
                <a:chOff x="5256886" y="36278576"/>
                <a:chExt cx="492858" cy="492858"/>
              </a:xfrm>
            </p:grpSpPr>
            <p:sp>
              <p:nvSpPr>
                <p:cNvPr id="63" name="Rechteck 171"/>
                <p:cNvSpPr>
                  <a:spLocks noChangeArrowheads="true"/>
                </p:cNvSpPr>
                <p:nvPr/>
              </p:nvSpPr>
              <p:spPr bwMode="auto">
                <a:xfrm>
                  <a:off x="5258022" y="36279830"/>
                  <a:ext cx="492957" cy="492783"/>
                </a:xfrm>
                <a:prstGeom prst="rect">
                  <a:avLst/>
                </a:prstGeom>
                <a:solidFill>
                  <a:srgbClr val="4BACC6">
                    <a:alpha val="50195"/>
                  </a:srgbClr>
                </a:solidFill>
                <a:ln w="12700">
                  <a:solidFill>
                    <a:srgbClr val="2679AD"/>
                  </a:solidFill>
                  <a:miter lim="800000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de-DE" altLang="en-US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64" name="Gerade Verbindung 172"/>
                <p:cNvCxnSpPr>
                  <a:cxnSpLocks noChangeShapeType="true"/>
                </p:cNvCxnSpPr>
                <p:nvPr/>
              </p:nvCxnSpPr>
              <p:spPr bwMode="auto">
                <a:xfrm flipV="true">
                  <a:off x="5256886" y="36278576"/>
                  <a:ext cx="492858" cy="492858"/>
                </a:xfrm>
                <a:prstGeom prst="line">
                  <a:avLst/>
                </a:prstGeom>
                <a:noFill/>
                <a:ln w="12700">
                  <a:solidFill>
                    <a:srgbClr val="2679A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6" name="Gruppieren 331"/>
              <p:cNvGrpSpPr/>
              <p:nvPr/>
            </p:nvGrpSpPr>
            <p:grpSpPr bwMode="auto">
              <a:xfrm>
                <a:off x="1612087" y="3435952"/>
                <a:ext cx="204775" cy="204775"/>
                <a:chOff x="5256886" y="36278576"/>
                <a:chExt cx="492858" cy="492858"/>
              </a:xfrm>
            </p:grpSpPr>
            <p:sp>
              <p:nvSpPr>
                <p:cNvPr id="61" name="Rechteck 174"/>
                <p:cNvSpPr>
                  <a:spLocks noChangeArrowheads="true"/>
                </p:cNvSpPr>
                <p:nvPr/>
              </p:nvSpPr>
              <p:spPr bwMode="auto">
                <a:xfrm>
                  <a:off x="5256563" y="36279830"/>
                  <a:ext cx="492957" cy="492783"/>
                </a:xfrm>
                <a:prstGeom prst="rect">
                  <a:avLst/>
                </a:prstGeom>
                <a:solidFill>
                  <a:srgbClr val="4BACC6">
                    <a:alpha val="50195"/>
                  </a:srgbClr>
                </a:solidFill>
                <a:ln w="12700">
                  <a:solidFill>
                    <a:srgbClr val="2679AD"/>
                  </a:solidFill>
                  <a:miter lim="800000"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de-DE" altLang="en-US" sz="11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cxnSp>
              <p:nvCxnSpPr>
                <p:cNvPr id="62" name="Gerade Verbindung 175"/>
                <p:cNvCxnSpPr>
                  <a:cxnSpLocks noChangeShapeType="true"/>
                </p:cNvCxnSpPr>
                <p:nvPr/>
              </p:nvCxnSpPr>
              <p:spPr bwMode="auto">
                <a:xfrm flipV="true">
                  <a:off x="5256886" y="36278576"/>
                  <a:ext cx="492858" cy="492858"/>
                </a:xfrm>
                <a:prstGeom prst="line">
                  <a:avLst/>
                </a:prstGeom>
                <a:noFill/>
                <a:ln w="12700">
                  <a:solidFill>
                    <a:srgbClr val="2679A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7" name="Rechteck 178"/>
              <p:cNvSpPr>
                <a:spLocks noChangeArrowheads="true"/>
              </p:cNvSpPr>
              <p:nvPr/>
            </p:nvSpPr>
            <p:spPr bwMode="auto">
              <a:xfrm rot="13500000" flipH="true">
                <a:off x="2499491" y="3057139"/>
                <a:ext cx="225457" cy="28569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8" name="Rechteck 179"/>
              <p:cNvSpPr>
                <a:spLocks noChangeArrowheads="true"/>
              </p:cNvSpPr>
              <p:nvPr/>
            </p:nvSpPr>
            <p:spPr bwMode="auto">
              <a:xfrm rot="8100000" flipH="true">
                <a:off x="2218503" y="3060307"/>
                <a:ext cx="225378" cy="28579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9" name="Rechteck 180"/>
              <p:cNvSpPr>
                <a:spLocks noChangeArrowheads="true"/>
              </p:cNvSpPr>
              <p:nvPr/>
            </p:nvSpPr>
            <p:spPr bwMode="auto">
              <a:xfrm rot="13500000" flipH="true">
                <a:off x="1878691" y="2777798"/>
                <a:ext cx="227044" cy="28569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0" name="Rechteck 181"/>
              <p:cNvSpPr>
                <a:spLocks noChangeArrowheads="true"/>
              </p:cNvSpPr>
              <p:nvPr/>
            </p:nvSpPr>
            <p:spPr bwMode="auto">
              <a:xfrm rot="8100000" flipH="true">
                <a:off x="1585000" y="2780966"/>
                <a:ext cx="225378" cy="28579"/>
              </a:xfrm>
              <a:prstGeom prst="rect">
                <a:avLst/>
              </a:prstGeom>
              <a:gradFill rotWithShape="false">
                <a:gsLst>
                  <a:gs pos="0">
                    <a:srgbClr val="7F7F7F"/>
                  </a:gs>
                  <a:gs pos="14999">
                    <a:srgbClr val="7F7F7F"/>
                  </a:gs>
                  <a:gs pos="100000">
                    <a:srgbClr val="FFFFFF"/>
                  </a:gs>
                </a:gsLst>
                <a:lin ang="5400000" scaled="true"/>
              </a:gradFill>
              <a:ln w="12700">
                <a:solidFill>
                  <a:srgbClr val="000000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en-US" sz="11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" name="Rechteck 326"/>
            <p:cNvSpPr/>
            <p:nvPr/>
          </p:nvSpPr>
          <p:spPr>
            <a:xfrm>
              <a:off x="2253687" y="3890592"/>
              <a:ext cx="1713418" cy="75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de-DE" sz="1600" b="1" dirty="0" smtClean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预放大器</a:t>
              </a:r>
              <a:r>
                <a:rPr lang="en-US" altLang="zh-CN" sz="1600" b="1" dirty="0" smtClean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endParaRPr lang="en-US" altLang="zh-CN" sz="1600" b="1" dirty="0" smtClean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8" name="Rechteck 330"/>
            <p:cNvSpPr/>
            <p:nvPr/>
          </p:nvSpPr>
          <p:spPr>
            <a:xfrm>
              <a:off x="145543" y="1406007"/>
              <a:ext cx="7200607" cy="2371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6000" noProof="1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Rechteck 16"/>
            <p:cNvSpPr/>
            <p:nvPr/>
          </p:nvSpPr>
          <p:spPr>
            <a:xfrm>
              <a:off x="6791059" y="1042988"/>
              <a:ext cx="1651467" cy="75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de-DE" sz="16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飞秒振荡器</a:t>
              </a:r>
              <a:endParaRPr lang="zh-CN" altLang="de-DE" sz="1600" b="1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0" name="Rechteck 323"/>
            <p:cNvSpPr/>
            <p:nvPr/>
          </p:nvSpPr>
          <p:spPr>
            <a:xfrm>
              <a:off x="4710530" y="1042988"/>
              <a:ext cx="1853253" cy="7515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de-DE" sz="1600" b="1" dirty="0">
                  <a:solidFill>
                    <a:schemeClr val="tx1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光栅展宽器</a:t>
              </a:r>
              <a:endParaRPr lang="de-DE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1" name="Rechteck 324"/>
            <p:cNvSpPr/>
            <p:nvPr/>
          </p:nvSpPr>
          <p:spPr>
            <a:xfrm>
              <a:off x="2805590" y="1041529"/>
              <a:ext cx="1647927" cy="75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相位整形器</a:t>
              </a:r>
              <a:endParaRPr lang="de-DE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2" name="Rechteck 325"/>
            <p:cNvSpPr/>
            <p:nvPr/>
          </p:nvSpPr>
          <p:spPr>
            <a:xfrm>
              <a:off x="917289" y="1042988"/>
              <a:ext cx="1649697" cy="751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folHlink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buFontTx/>
                <a:buNone/>
              </a:pPr>
              <a:r>
                <a:rPr lang="zh-CN" altLang="de-DE" sz="1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预放大器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endParaRPr lang="de-DE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3" name="Rechteck 331"/>
            <p:cNvSpPr/>
            <p:nvPr/>
          </p:nvSpPr>
          <p:spPr>
            <a:xfrm rot="5400000">
              <a:off x="-1274051" y="2834722"/>
              <a:ext cx="2862198" cy="23011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2085975" eaLnBrk="1" hangingPunct="1">
                <a:buFont typeface="Arial" panose="020B0604020202020204" pitchFamily="34" charset="0"/>
                <a:buNone/>
                <a:defRPr/>
              </a:pPr>
              <a:endParaRPr lang="de-DE" altLang="zh-CN" sz="6000" noProof="1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Textfeld 17"/>
            <p:cNvSpPr txBox="true">
              <a:spLocks noChangeArrowheads="true"/>
            </p:cNvSpPr>
            <p:nvPr/>
          </p:nvSpPr>
          <p:spPr bwMode="auto">
            <a:xfrm>
              <a:off x="4381761" y="5834664"/>
              <a:ext cx="1457114" cy="38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altLang="en-US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个主放大器</a:t>
              </a:r>
              <a:endPara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Textfeld 332"/>
            <p:cNvSpPr txBox="true">
              <a:spLocks noChangeArrowheads="true"/>
            </p:cNvSpPr>
            <p:nvPr/>
          </p:nvSpPr>
          <p:spPr bwMode="auto">
            <a:xfrm>
              <a:off x="-70404" y="4642730"/>
              <a:ext cx="2568576" cy="38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 ns </a:t>
              </a:r>
              <a:r>
                <a:rPr lang="zh-CN" altLang="de-DE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和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de-DE" altLang="en-US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 ns </a:t>
              </a:r>
              <a:r>
                <a:rPr lang="zh-CN" altLang="de-DE" sz="16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延时</a:t>
              </a:r>
              <a:endParaRPr lang="zh-CN" altLang="de-DE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Textfeld 334"/>
            <p:cNvSpPr txBox="true">
              <a:spLocks noChangeArrowheads="true"/>
            </p:cNvSpPr>
            <p:nvPr/>
          </p:nvSpPr>
          <p:spPr bwMode="auto">
            <a:xfrm>
              <a:off x="656434" y="2998008"/>
              <a:ext cx="1115846" cy="38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de-DE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时域分束</a:t>
              </a:r>
              <a:endParaRPr lang="zh-CN" altLang="de-DE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Textfeld 335"/>
            <p:cNvSpPr txBox="true">
              <a:spLocks noChangeArrowheads="true"/>
            </p:cNvSpPr>
            <p:nvPr/>
          </p:nvSpPr>
          <p:spPr bwMode="auto">
            <a:xfrm>
              <a:off x="6833403" y="3046057"/>
              <a:ext cx="1115846" cy="38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de-DE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时域合束</a:t>
              </a:r>
              <a:endParaRPr lang="zh-CN" altLang="de-DE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30" name="Gerade Verbindung mit Pfeil 336"/>
            <p:cNvCxnSpPr>
              <a:cxnSpLocks noChangeShapeType="true"/>
            </p:cNvCxnSpPr>
            <p:nvPr/>
          </p:nvCxnSpPr>
          <p:spPr bwMode="auto">
            <a:xfrm flipH="true">
              <a:off x="430523" y="1292905"/>
              <a:ext cx="254889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Gerade Verbindung mit Pfeil 337"/>
            <p:cNvCxnSpPr>
              <a:cxnSpLocks noChangeShapeType="true"/>
            </p:cNvCxnSpPr>
            <p:nvPr/>
          </p:nvCxnSpPr>
          <p:spPr bwMode="auto">
            <a:xfrm rot="16200000" flipH="true">
              <a:off x="8703535" y="5924595"/>
              <a:ext cx="255391" cy="0"/>
            </a:xfrm>
            <a:prstGeom prst="straightConnector1">
              <a:avLst/>
            </a:prstGeom>
            <a:noFill/>
            <a:ln w="28575">
              <a:solidFill>
                <a:srgbClr val="FFFFFF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feld 2"/>
            <p:cNvSpPr txBox="true">
              <a:spLocks noChangeArrowheads="true"/>
            </p:cNvSpPr>
            <p:nvPr/>
          </p:nvSpPr>
          <p:spPr bwMode="auto">
            <a:xfrm>
              <a:off x="4371882" y="2239962"/>
              <a:ext cx="1571814" cy="38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de-DE" sz="16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空间分束合束</a:t>
              </a:r>
              <a:endParaRPr lang="zh-CN" altLang="de-DE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多通放大实例</a:t>
            </a:r>
            <a:endParaRPr lang="zh-CN" altLang="en-US"/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 rotWithShape="true">
          <a:blip r:embed="rId1"/>
          <a:srcRect l="7614" r="6447"/>
          <a:stretch>
            <a:fillRect/>
          </a:stretch>
        </p:blipFill>
        <p:spPr>
          <a:xfrm rot="5400000">
            <a:off x="1705891" y="-438553"/>
            <a:ext cx="5509246" cy="8419985"/>
          </a:xfrm>
          <a:prstGeom prst="rect">
            <a:avLst/>
          </a:prstGeom>
        </p:spPr>
      </p:pic>
      <p:sp>
        <p:nvSpPr>
          <p:cNvPr id="8" name="文本框 7"/>
          <p:cNvSpPr txBox="true"/>
          <p:nvPr/>
        </p:nvSpPr>
        <p:spPr>
          <a:xfrm>
            <a:off x="8325839" y="6046633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true"/>
          <p:nvPr/>
        </p:nvSpPr>
        <p:spPr>
          <a:xfrm>
            <a:off x="7334166" y="6046633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7759169" y="5557236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3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5402335" y="5831189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4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true"/>
          <p:nvPr/>
        </p:nvSpPr>
        <p:spPr>
          <a:xfrm>
            <a:off x="4460514" y="5449514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5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true"/>
          <p:nvPr/>
        </p:nvSpPr>
        <p:spPr>
          <a:xfrm>
            <a:off x="6249253" y="6046633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6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6422854" y="5132233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7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true"/>
          <p:nvPr/>
        </p:nvSpPr>
        <p:spPr>
          <a:xfrm>
            <a:off x="4806555" y="5234070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8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true"/>
          <p:nvPr/>
        </p:nvSpPr>
        <p:spPr>
          <a:xfrm>
            <a:off x="5205448" y="4635203"/>
            <a:ext cx="237995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9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true"/>
          <p:nvPr/>
        </p:nvSpPr>
        <p:spPr>
          <a:xfrm>
            <a:off x="1998608" y="4216640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10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true"/>
          <p:nvPr/>
        </p:nvSpPr>
        <p:spPr>
          <a:xfrm>
            <a:off x="4350578" y="4372965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11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true"/>
          <p:nvPr/>
        </p:nvSpPr>
        <p:spPr>
          <a:xfrm>
            <a:off x="6074418" y="4588409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12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true"/>
          <p:nvPr/>
        </p:nvSpPr>
        <p:spPr>
          <a:xfrm>
            <a:off x="4736793" y="3771439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13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true"/>
          <p:nvPr/>
        </p:nvSpPr>
        <p:spPr>
          <a:xfrm>
            <a:off x="2849320" y="4702604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14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true"/>
          <p:nvPr/>
        </p:nvSpPr>
        <p:spPr>
          <a:xfrm>
            <a:off x="2371963" y="5341792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15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3327822" y="4840713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17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true"/>
          <p:nvPr/>
        </p:nvSpPr>
        <p:spPr>
          <a:xfrm>
            <a:off x="5527375" y="4625269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18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true"/>
          <p:nvPr/>
        </p:nvSpPr>
        <p:spPr>
          <a:xfrm>
            <a:off x="5443443" y="2959787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19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true"/>
          <p:nvPr/>
        </p:nvSpPr>
        <p:spPr>
          <a:xfrm>
            <a:off x="6900400" y="2959787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20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true"/>
          <p:nvPr/>
        </p:nvSpPr>
        <p:spPr>
          <a:xfrm>
            <a:off x="3539015" y="1441946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21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true"/>
          <p:nvPr/>
        </p:nvSpPr>
        <p:spPr>
          <a:xfrm>
            <a:off x="5917843" y="2098768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22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true"/>
          <p:nvPr/>
        </p:nvSpPr>
        <p:spPr>
          <a:xfrm>
            <a:off x="7056975" y="2265704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23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31" name="文本框 30"/>
          <p:cNvSpPr txBox="true"/>
          <p:nvPr/>
        </p:nvSpPr>
        <p:spPr>
          <a:xfrm>
            <a:off x="2600885" y="1526704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24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true"/>
          <p:nvPr/>
        </p:nvSpPr>
        <p:spPr>
          <a:xfrm>
            <a:off x="2444310" y="2802801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25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true"/>
          <p:nvPr/>
        </p:nvSpPr>
        <p:spPr>
          <a:xfrm>
            <a:off x="1497713" y="1991046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26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true"/>
          <p:nvPr/>
        </p:nvSpPr>
        <p:spPr>
          <a:xfrm>
            <a:off x="2992369" y="6310619"/>
            <a:ext cx="313150" cy="21544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p>
            <a:r>
              <a:rPr lang="en-US" altLang="zh-CN" sz="800" b="1" dirty="0" smtClean="0">
                <a:solidFill>
                  <a:schemeClr val="bg1"/>
                </a:solidFill>
                <a:cs typeface="微软雅黑" panose="020B0503020204020204" charset="-122"/>
              </a:rPr>
              <a:t>16</a:t>
            </a:r>
            <a:endParaRPr lang="zh-CN" altLang="en-US" sz="800" b="1" dirty="0">
              <a:solidFill>
                <a:schemeClr val="bg1"/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true"/>
      <p:bldP spid="10" grpId="0" bldLvl="0" animBg="true"/>
      <p:bldP spid="11" grpId="0" bldLvl="0" animBg="true"/>
      <p:bldP spid="12" grpId="0" bldLvl="0" animBg="true"/>
      <p:bldP spid="13" grpId="0" bldLvl="0" animBg="true"/>
      <p:bldP spid="14" grpId="0" bldLvl="0" animBg="true"/>
      <p:bldP spid="15" grpId="0" bldLvl="0" animBg="true"/>
      <p:bldP spid="16" grpId="0" bldLvl="0" animBg="true"/>
      <p:bldP spid="17" grpId="0" bldLvl="0" animBg="true"/>
      <p:bldP spid="18" grpId="0" bldLvl="0" animBg="true"/>
      <p:bldP spid="19" grpId="0" bldLvl="0" animBg="true"/>
      <p:bldP spid="20" grpId="0" bldLvl="0" animBg="true"/>
      <p:bldP spid="21" grpId="0" bldLvl="0" animBg="true"/>
      <p:bldP spid="22" grpId="0" bldLvl="0" animBg="true"/>
      <p:bldP spid="23" grpId="0" bldLvl="0" animBg="true"/>
      <p:bldP spid="24" grpId="0" bldLvl="0" animBg="true"/>
      <p:bldP spid="25" grpId="0" bldLvl="0" animBg="true"/>
      <p:bldP spid="26" grpId="0" bldLvl="0" animBg="true"/>
      <p:bldP spid="27" grpId="0" bldLvl="0" animBg="true"/>
      <p:bldP spid="28" grpId="0" bldLvl="0" animBg="true"/>
      <p:bldP spid="29" grpId="0" bldLvl="0" animBg="true"/>
      <p:bldP spid="30" grpId="0" bldLvl="0" animBg="true"/>
      <p:bldP spid="31" grpId="0" bldLvl="0" animBg="true"/>
      <p:bldP spid="32" grpId="0" bldLvl="0" animBg="true"/>
      <p:bldP spid="33" grpId="0" bldLvl="0" animBg="true"/>
      <p:bldP spid="34" grpId="0" bldLvl="0" animBg="tru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啁啾脉冲激光：啁啾从时域还是频域引入？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298450" y="1263015"/>
                <a:ext cx="5141595" cy="61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indent="0" algn="l">
                  <a:buClr>
                    <a:srgbClr val="4472C4"/>
                  </a:buClr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accent5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𝐸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exp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/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298450" y="1263015"/>
                <a:ext cx="5141595" cy="613410"/>
              </a:xfrm>
              <a:prstGeom prst="rect">
                <a:avLst/>
              </a:prstGeom>
              <a:blipFill rotWithShape="true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298450" y="1948180"/>
                <a:ext cx="5141595" cy="709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indent="0" algn="l">
                  <a:buClr>
                    <a:srgbClr val="4472C4"/>
                  </a:buClr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dirty="0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altLang="zh-CN" i="1" dirty="0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accent5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𝜔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𝑖</m:t>
                              </m:r>
                              <m:r>
                                <a:rPr lang="en-US" altLang="zh-CN" i="1" dirty="0">
                                  <a:solidFill>
                                    <a:srgbClr val="C00000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298450" y="1948180"/>
                <a:ext cx="5141595" cy="709295"/>
              </a:xfrm>
              <a:prstGeom prst="rect">
                <a:avLst/>
              </a:prstGeom>
              <a:blipFill rotWithShape="true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165850" y="1948180"/>
                <a:ext cx="5141595" cy="709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indent="0" algn="l">
                  <a:buClr>
                    <a:srgbClr val="4472C4"/>
                  </a:buClr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dirty="0">
                              <a:solidFill>
                                <a:srgbClr val="FF66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rgbClr val="FF66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altLang="zh-CN" i="1" dirty="0">
                              <a:solidFill>
                                <a:srgbClr val="FF66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rgbClr val="FF66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𝜔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𝜏</m:t>
                      </m:r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 dirty="0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6165850" y="1948180"/>
                <a:ext cx="5141595" cy="709295"/>
              </a:xfrm>
              <a:prstGeom prst="rect">
                <a:avLst/>
              </a:prstGeom>
              <a:blipFill rotWithShape="true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6165850" y="1191260"/>
                <a:ext cx="5141595" cy="756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indent="0" algn="l">
                  <a:buClr>
                    <a:srgbClr val="4472C4"/>
                  </a:buClr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FF6600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𝐸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rgbClr val="FF66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rgbClr val="FF6600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𝛽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微软雅黑" panose="020B0503020204020204" charset="-122"/>
                          <a:cs typeface="Cambria Math" panose="02040503050406030204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微软雅黑" panose="020B0503020204020204" charset="-122"/>
                              <a:cs typeface="Cambria Math" panose="0204050305040603020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𝑡</m:t>
                              </m:r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微软雅黑" panose="020B0503020204020204" charset="-122"/>
                                  <a:cs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微软雅黑" panose="020B0503020204020204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𝛽</m:t>
                                      </m:r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ea typeface="微软雅黑" panose="020B0503020204020204" charset="-122"/>
                                          <a:cs typeface="Cambria Math" panose="02040503050406030204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charset="0"/>
                                              <a:ea typeface="微软雅黑" panose="020B0503020204020204" charset="-122"/>
                                              <a:cs typeface="Cambria Math" panose="0204050305040603020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true" noChangeAspect="true" noMove="true" noResize="true" noEditPoints="true" noAdjustHandles="true" noChangeArrowheads="true" noChangeShapeType="true" noTextEdit="true"/>
              </p:cNvSpPr>
              <p:nvPr/>
            </p:nvSpPr>
            <p:spPr>
              <a:xfrm>
                <a:off x="6165850" y="1191260"/>
                <a:ext cx="5141595" cy="756920"/>
              </a:xfrm>
              <a:prstGeom prst="rect">
                <a:avLst/>
              </a:prstGeom>
              <a:blipFill rotWithShape="true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 descr="0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" y="2657475"/>
            <a:ext cx="5111750" cy="4014470"/>
          </a:xfrm>
          <a:prstGeom prst="rect">
            <a:avLst/>
          </a:prstGeom>
        </p:spPr>
      </p:pic>
      <p:pic>
        <p:nvPicPr>
          <p:cNvPr id="29" name="图片 28" descr="0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850" y="2657475"/>
            <a:ext cx="5184775" cy="4032250"/>
          </a:xfrm>
          <a:prstGeom prst="rect">
            <a:avLst/>
          </a:prstGeom>
        </p:spPr>
      </p:pic>
      <p:pic>
        <p:nvPicPr>
          <p:cNvPr id="31" name="图片 30" descr="0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0" y="2657475"/>
            <a:ext cx="5111750" cy="4014470"/>
          </a:xfrm>
          <a:prstGeom prst="rect">
            <a:avLst/>
          </a:prstGeom>
        </p:spPr>
      </p:pic>
      <p:pic>
        <p:nvPicPr>
          <p:cNvPr id="32" name="图片 31" descr="0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6165850" y="2657475"/>
            <a:ext cx="5184775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孤子</a:t>
            </a: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92125" y="1190625"/>
            <a:ext cx="5141595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既有</a:t>
            </a:r>
            <a:r>
              <a:rPr lang="zh-CN" i="1" dirty="0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α</a:t>
            </a: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，又有</a:t>
            </a:r>
            <a:r>
              <a:rPr lang="zh-CN" i="1" dirty="0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β</a:t>
            </a:r>
            <a:r>
              <a:rPr 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</a:rPr>
              <a:t>？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31" name="文本框 30"/>
          <p:cNvSpPr txBox="true"/>
          <p:nvPr/>
        </p:nvSpPr>
        <p:spPr>
          <a:xfrm>
            <a:off x="492125" y="1558925"/>
            <a:ext cx="52990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适配</a:t>
            </a:r>
            <a:r>
              <a:rPr lang="zh-CN" i="1" dirty="0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α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、</a:t>
            </a:r>
            <a:r>
              <a:rPr lang="zh-CN" i="1" dirty="0">
                <a:solidFill>
                  <a:srgbClr val="C00000"/>
                </a:solidFill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  <a:sym typeface="+mn-ea"/>
              </a:rPr>
              <a:t>β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，使得脉宽、谱宽都保持稳定：孤子！</a:t>
            </a:r>
            <a:endParaRPr lang="en-US" altLang="zh-CN"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" y="2295525"/>
            <a:ext cx="8157845" cy="3943350"/>
          </a:xfrm>
          <a:prstGeom prst="rect">
            <a:avLst/>
          </a:prstGeom>
        </p:spPr>
      </p:pic>
      <p:sp>
        <p:nvSpPr>
          <p:cNvPr id="4" name="文本框 3"/>
          <p:cNvSpPr txBox="true"/>
          <p:nvPr/>
        </p:nvSpPr>
        <p:spPr>
          <a:xfrm>
            <a:off x="8649970" y="1190625"/>
            <a:ext cx="315849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我正在观察一条船的运动，这条船沿着狭窄的河道由两匹马快速地曳进。当船突然停下时，河道中被推动的水团并未停止，它聚积在船首周围，剧烈翻腾。突然，水团中呈现出一个滚圆光滑、轮廓分明、巨大的、孤立耸起的水峰，以很快的速度离开船首，滚滚向前。这个水峰沿着河道继续向前行进，形态不变，速度不减。我策马追踪，赶上了它。它仍以每小时八、九英里的速度向前滚动，同时仍保持着长约三十英尺、高约一到一点五英尺的原始形状。后来，我追逐了一两英里后，才发现它的高度渐渐下降。最后，在河道的拐弯处，我被它甩掉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534670" y="6238240"/>
            <a:ext cx="46831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https://blog.sciencenet.cn/blog-677221-629364.html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92125" y="1927225"/>
            <a:ext cx="36099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非线性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色散</a:t>
            </a:r>
            <a:r>
              <a:rPr lang="zh-CN" altLang="en-US" dirty="0">
                <a:latin typeface="仿宋" panose="02010609060101010101" charset="-122"/>
                <a:ea typeface="仿宋" panose="02010609060101010101" charset="-122"/>
                <a:cs typeface="Cambria Math" panose="02040503050406030204" charset="0"/>
                <a:sym typeface="+mn-ea"/>
              </a:rPr>
              <a:t>→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可能形成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Cambria Math" panose="02040503050406030204" charset="0"/>
                <a:sym typeface="+mn-ea"/>
              </a:rPr>
              <a:t>孤子。</a:t>
            </a:r>
            <a:endParaRPr lang="en-US" altLang="zh-CN"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飞秒激光放大技术</a:t>
            </a:r>
            <a:endParaRPr lang="zh-CN" altLang="en-US"/>
          </a:p>
        </p:txBody>
      </p:sp>
      <p:sp>
        <p:nvSpPr>
          <p:cNvPr id="5" name="文本框 4"/>
          <p:cNvSpPr txBox="true"/>
          <p:nvPr/>
        </p:nvSpPr>
        <p:spPr>
          <a:xfrm>
            <a:off x="1285240" y="1616075"/>
            <a:ext cx="612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chemeClr val="accent5"/>
                </a:solidFill>
                <a:cs typeface="微软雅黑" panose="020B0503020204020204" charset="-122"/>
              </a:rPr>
              <a:t>如何放大飞秒超短激光脉冲？</a:t>
            </a:r>
            <a:endParaRPr lang="zh-CN" altLang="en-US" sz="3600" b="1">
              <a:solidFill>
                <a:schemeClr val="accent5"/>
              </a:solidFill>
              <a:cs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85240" y="2616200"/>
            <a:ext cx="4947285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l">
              <a:lnSpc>
                <a:spcPct val="150000"/>
              </a:lnSpc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激光放大基础知识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再生放大和多通放大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4472C4"/>
              </a:buClr>
              <a:buFont typeface="Wingdings" panose="05000000000000000000" charset="0"/>
              <a:buChar char=""/>
            </a:pPr>
            <a:r>
              <a:rPr 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啁啾脉冲放大</a:t>
            </a:r>
            <a:endParaRPr 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飞秒脉冲放大的基本目标</a:t>
            </a:r>
            <a:endParaRPr lang="zh-CN" altLang="en-US"/>
          </a:p>
        </p:txBody>
      </p:sp>
      <p:sp>
        <p:nvSpPr>
          <p:cNvPr id="35" name="Rectangle 7"/>
          <p:cNvSpPr>
            <a:spLocks noChangeArrowheads="true"/>
          </p:cNvSpPr>
          <p:nvPr/>
        </p:nvSpPr>
        <p:spPr bwMode="auto">
          <a:xfrm>
            <a:off x="4576445" y="1958340"/>
            <a:ext cx="5175885" cy="133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增加脉冲能量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800" i="1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E</a:t>
            </a:r>
            <a:endParaRPr lang="en-US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减小脉冲宽度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800" i="1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δt</a:t>
            </a:r>
            <a:endParaRPr lang="en-US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减小波束面积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800" i="1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A</a:t>
            </a:r>
            <a:endParaRPr lang="en-US" altLang="zh-CN" sz="1800" i="1" dirty="0">
              <a:latin typeface="Cambria Math" panose="02040503050406030204" charset="0"/>
              <a:ea typeface="微软雅黑" panose="020B0503020204020204" charset="-122"/>
              <a:cs typeface="Cambria Math" panose="02040503050406030204" charset="0"/>
            </a:endParaRPr>
          </a:p>
        </p:txBody>
      </p:sp>
      <p:sp>
        <p:nvSpPr>
          <p:cNvPr id="36" name="Text Box 8"/>
          <p:cNvSpPr txBox="true">
            <a:spLocks noChangeArrowheads="true"/>
          </p:cNvSpPr>
          <p:nvPr/>
        </p:nvSpPr>
        <p:spPr bwMode="auto">
          <a:xfrm>
            <a:off x="486266" y="1368699"/>
            <a:ext cx="2214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b="1">
                <a:solidFill>
                  <a:srgbClr val="FF7F00"/>
                </a:solidFill>
                <a:latin typeface="微软雅黑" panose="020B0503020204020204" charset="-122"/>
                <a:cs typeface="微软雅黑" panose="020B0503020204020204" charset="-122"/>
              </a:rPr>
              <a:t>增大作用区域场强</a:t>
            </a:r>
            <a:endParaRPr lang="zh-CN" altLang="en-US" b="1">
              <a:solidFill>
                <a:srgbClr val="FF8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Rectangle 12"/>
          <p:cNvSpPr>
            <a:spLocks noChangeArrowheads="true"/>
          </p:cNvSpPr>
          <p:nvPr/>
        </p:nvSpPr>
        <p:spPr bwMode="auto">
          <a:xfrm>
            <a:off x="4576445" y="4782185"/>
            <a:ext cx="5531485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4472C4"/>
              </a:buClr>
              <a:buFont typeface="Wingdings" panose="05000000000000000000" charset="0"/>
              <a:buChar char=""/>
              <a:defRPr/>
            </a:pP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</a:rPr>
              <a:t>信号强度正比于单位时间内到达探测器的光子数</a:t>
            </a:r>
            <a:endParaRPr lang="zh-CN" altLang="en-US"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 Box 13"/>
          <p:cNvSpPr txBox="true">
            <a:spLocks noChangeArrowheads="true"/>
          </p:cNvSpPr>
          <p:nvPr/>
        </p:nvSpPr>
        <p:spPr bwMode="auto">
          <a:xfrm>
            <a:off x="490855" y="4248150"/>
            <a:ext cx="119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80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b="1">
                <a:solidFill>
                  <a:srgbClr val="FF8000"/>
                </a:solidFill>
                <a:latin typeface="微软雅黑" panose="020B0503020204020204" charset="-122"/>
                <a:cs typeface="微软雅黑" panose="020B0503020204020204" charset="-122"/>
              </a:rPr>
              <a:t>平均功率</a:t>
            </a:r>
            <a:endParaRPr lang="zh-CN" altLang="en-US" b="1">
              <a:solidFill>
                <a:srgbClr val="FF8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71245" y="1748155"/>
            <a:ext cx="3077210" cy="1873250"/>
            <a:chOff x="1687" y="2753"/>
            <a:chExt cx="4846" cy="2950"/>
          </a:xfrm>
        </p:grpSpPr>
        <p:sp>
          <p:nvSpPr>
            <p:cNvPr id="46" name="Text Box 18"/>
            <p:cNvSpPr txBox="true">
              <a:spLocks noChangeArrowheads="true"/>
            </p:cNvSpPr>
            <p:nvPr/>
          </p:nvSpPr>
          <p:spPr bwMode="auto">
            <a:xfrm>
              <a:off x="4211" y="2753"/>
              <a:ext cx="2323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脉冲能量</a:t>
              </a:r>
              <a:endPara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Line 19"/>
            <p:cNvSpPr>
              <a:spLocks noChangeShapeType="true"/>
            </p:cNvSpPr>
            <p:nvPr/>
          </p:nvSpPr>
          <p:spPr bwMode="auto">
            <a:xfrm flipH="true">
              <a:off x="3971" y="3284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8" name="Text Box 20"/>
            <p:cNvSpPr txBox="true">
              <a:spLocks noChangeArrowheads="true"/>
            </p:cNvSpPr>
            <p:nvPr/>
          </p:nvSpPr>
          <p:spPr bwMode="auto">
            <a:xfrm>
              <a:off x="2106" y="5173"/>
              <a:ext cx="1945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波束面积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9" name="Text Box 21"/>
            <p:cNvSpPr txBox="true">
              <a:spLocks noChangeArrowheads="true"/>
            </p:cNvSpPr>
            <p:nvPr/>
          </p:nvSpPr>
          <p:spPr bwMode="auto">
            <a:xfrm>
              <a:off x="4211" y="5173"/>
              <a:ext cx="2001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脉冲宽度</a:t>
              </a:r>
              <a:endPara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0" name="Line 22"/>
            <p:cNvSpPr>
              <a:spLocks noChangeShapeType="true"/>
            </p:cNvSpPr>
            <p:nvPr/>
          </p:nvSpPr>
          <p:spPr bwMode="auto">
            <a:xfrm flipV="true">
              <a:off x="3424" y="4703"/>
              <a:ext cx="197" cy="4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" name="Line 23"/>
            <p:cNvSpPr>
              <a:spLocks noChangeShapeType="true"/>
            </p:cNvSpPr>
            <p:nvPr/>
          </p:nvSpPr>
          <p:spPr bwMode="auto">
            <a:xfrm flipH="true" flipV="true">
              <a:off x="4091" y="4703"/>
              <a:ext cx="163" cy="4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文本框 2"/>
                <p:cNvSpPr txBox="true"/>
                <p:nvPr/>
              </p:nvSpPr>
              <p:spPr>
                <a:xfrm>
                  <a:off x="1687" y="3524"/>
                  <a:ext cx="2784" cy="12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peak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𝐴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 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𝛿</m:t>
                            </m:r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altLang="zh-CN" sz="2400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3" name="文本框 2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1687" y="3524"/>
                  <a:ext cx="2784" cy="1222"/>
                </a:xfrm>
                <a:prstGeom prst="rect">
                  <a:avLst/>
                </a:prstGeom>
                <a:blipFill rotWithShape="true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1071245" y="4782185"/>
            <a:ext cx="2517140" cy="1254125"/>
            <a:chOff x="1687" y="7531"/>
            <a:chExt cx="3964" cy="1975"/>
          </a:xfrm>
        </p:grpSpPr>
        <p:sp>
          <p:nvSpPr>
            <p:cNvPr id="42" name="Text Box 14"/>
            <p:cNvSpPr txBox="true">
              <a:spLocks noChangeArrowheads="true"/>
            </p:cNvSpPr>
            <p:nvPr/>
          </p:nvSpPr>
          <p:spPr bwMode="auto">
            <a:xfrm>
              <a:off x="1751" y="8976"/>
              <a:ext cx="211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脉冲能量</a:t>
              </a:r>
              <a:endParaRPr lang="zh-CN" altLang="en-US" sz="1600" dirty="0" smtClean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3" name="Text Box 15"/>
            <p:cNvSpPr txBox="true">
              <a:spLocks noChangeArrowheads="true"/>
            </p:cNvSpPr>
            <p:nvPr/>
          </p:nvSpPr>
          <p:spPr bwMode="auto">
            <a:xfrm>
              <a:off x="3971" y="8976"/>
              <a:ext cx="1680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重复频率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Line 16"/>
            <p:cNvSpPr>
              <a:spLocks noChangeShapeType="true"/>
            </p:cNvSpPr>
            <p:nvPr/>
          </p:nvSpPr>
          <p:spPr bwMode="auto">
            <a:xfrm flipV="true">
              <a:off x="3064" y="8256"/>
              <a:ext cx="36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Line 17"/>
            <p:cNvSpPr>
              <a:spLocks noChangeShapeType="true"/>
            </p:cNvSpPr>
            <p:nvPr/>
          </p:nvSpPr>
          <p:spPr bwMode="auto">
            <a:xfrm flipH="true" flipV="true">
              <a:off x="3971" y="8256"/>
              <a:ext cx="24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/>
                <p:cNvSpPr txBox="true"/>
                <p:nvPr/>
              </p:nvSpPr>
              <p:spPr>
                <a:xfrm>
                  <a:off x="1687" y="7531"/>
                  <a:ext cx="2673" cy="72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ave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r</m:t>
                            </m:r>
                          </m:sub>
                        </m:sSub>
                      </m:oMath>
                    </m:oMathPara>
                  </a14:m>
                  <a:endParaRPr lang="en-US" altLang="zh-CN" sz="2400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4" name="文本框 3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1687" y="7531"/>
                  <a:ext cx="2673" cy="725"/>
                </a:xfrm>
                <a:prstGeom prst="rect">
                  <a:avLst/>
                </a:prstGeom>
                <a:blipFill rotWithShape="true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true"/>
      <p:bldP spid="40" grpId="0" bldLvl="0" animBg="tru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飞秒</a:t>
            </a:r>
            <a:r>
              <a:rPr lang="zh-CN" altLang="en-US"/>
              <a:t>脉冲放大的平均功率限制</a:t>
            </a:r>
            <a:endParaRPr lang="zh-CN" altLang="en-US"/>
          </a:p>
        </p:txBody>
      </p:sp>
      <p:sp>
        <p:nvSpPr>
          <p:cNvPr id="60" name="Rectangle 1"/>
          <p:cNvSpPr>
            <a:spLocks noChangeArrowheads="true"/>
          </p:cNvSpPr>
          <p:nvPr/>
        </p:nvSpPr>
        <p:spPr bwMode="auto">
          <a:xfrm>
            <a:off x="1630498" y="1857288"/>
            <a:ext cx="6478588" cy="4214813"/>
          </a:xfrm>
          <a:prstGeom prst="rect">
            <a:avLst/>
          </a:prstGeom>
          <a:solidFill>
            <a:srgbClr val="5F5F5F"/>
          </a:solidFill>
          <a:ln w="28575">
            <a:solidFill>
              <a:srgbClr val="FFFFFF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fol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Rectangle 2"/>
          <p:cNvSpPr txBox="true">
            <a:spLocks noChangeArrowheads="true"/>
          </p:cNvSpPr>
          <p:nvPr/>
        </p:nvSpPr>
        <p:spPr>
          <a:xfrm>
            <a:off x="671830" y="1145604"/>
            <a:ext cx="77724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脉冲能量</a:t>
            </a:r>
            <a:r>
              <a:rPr lang="en-US" altLang="zh-CN" sz="2400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vs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重复频率</a:t>
            </a:r>
            <a:endParaRPr lang="zh-CN" altLang="en-US" sz="2400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 Box 4"/>
          <p:cNvSpPr txBox="true">
            <a:spLocks noChangeArrowheads="true"/>
          </p:cNvSpPr>
          <p:nvPr/>
        </p:nvSpPr>
        <p:spPr bwMode="auto">
          <a:xfrm>
            <a:off x="4006033" y="6412461"/>
            <a:ext cx="172148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重复频率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en-US" altLang="en-US" dirty="0" smtClean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Hz</a:t>
            </a:r>
            <a:r>
              <a:rPr lang="en-US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Text Box 5"/>
          <p:cNvSpPr txBox="true">
            <a:spLocks noChangeArrowheads="true"/>
          </p:cNvSpPr>
          <p:nvPr/>
        </p:nvSpPr>
        <p:spPr bwMode="auto">
          <a:xfrm rot="16200000">
            <a:off x="180105" y="3807185"/>
            <a:ext cx="15093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脉冲能量</a:t>
            </a:r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</a:t>
            </a:r>
            <a:r>
              <a:rPr lang="en-US" altLang="en-US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J</a:t>
            </a:r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"/>
          <p:cNvGrpSpPr/>
          <p:nvPr/>
        </p:nvGrpSpPr>
        <p:grpSpPr bwMode="auto">
          <a:xfrm>
            <a:off x="1681298" y="6072114"/>
            <a:ext cx="6384926" cy="400051"/>
            <a:chOff x="984" y="3440"/>
            <a:chExt cx="4022" cy="252"/>
          </a:xfrm>
        </p:grpSpPr>
        <p:sp>
          <p:nvSpPr>
            <p:cNvPr id="65" name="Text Box 7"/>
            <p:cNvSpPr txBox="true">
              <a:spLocks noChangeArrowheads="true"/>
            </p:cNvSpPr>
            <p:nvPr/>
          </p:nvSpPr>
          <p:spPr bwMode="auto">
            <a:xfrm>
              <a:off x="4650" y="3440"/>
              <a:ext cx="3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9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6" name="Text Box 8"/>
            <p:cNvSpPr txBox="true">
              <a:spLocks noChangeArrowheads="true"/>
            </p:cNvSpPr>
            <p:nvPr/>
          </p:nvSpPr>
          <p:spPr bwMode="auto">
            <a:xfrm>
              <a:off x="3733" y="3440"/>
              <a:ext cx="3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7" name="Text Box 9"/>
            <p:cNvSpPr txBox="true">
              <a:spLocks noChangeArrowheads="true"/>
            </p:cNvSpPr>
            <p:nvPr/>
          </p:nvSpPr>
          <p:spPr bwMode="auto">
            <a:xfrm>
              <a:off x="2817" y="3440"/>
              <a:ext cx="3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8" name="Text Box 10"/>
            <p:cNvSpPr txBox="true">
              <a:spLocks noChangeArrowheads="true"/>
            </p:cNvSpPr>
            <p:nvPr/>
          </p:nvSpPr>
          <p:spPr bwMode="auto">
            <a:xfrm>
              <a:off x="1900" y="3440"/>
              <a:ext cx="3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9" name="Text Box 11"/>
            <p:cNvSpPr txBox="true">
              <a:spLocks noChangeArrowheads="true"/>
            </p:cNvSpPr>
            <p:nvPr/>
          </p:nvSpPr>
          <p:spPr bwMode="auto">
            <a:xfrm>
              <a:off x="984" y="3440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-3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0" name="Group 12"/>
          <p:cNvGrpSpPr/>
          <p:nvPr/>
        </p:nvGrpSpPr>
        <p:grpSpPr bwMode="auto">
          <a:xfrm>
            <a:off x="1065350" y="2247813"/>
            <a:ext cx="622301" cy="3735388"/>
            <a:chOff x="650" y="1040"/>
            <a:chExt cx="392" cy="2353"/>
          </a:xfrm>
        </p:grpSpPr>
        <p:sp>
          <p:nvSpPr>
            <p:cNvPr id="71" name="Text Box 13"/>
            <p:cNvSpPr txBox="true">
              <a:spLocks noChangeArrowheads="true"/>
            </p:cNvSpPr>
            <p:nvPr/>
          </p:nvSpPr>
          <p:spPr bwMode="auto">
            <a:xfrm>
              <a:off x="650" y="3143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-9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2" name="Text Box 14"/>
            <p:cNvSpPr txBox="true">
              <a:spLocks noChangeArrowheads="true"/>
            </p:cNvSpPr>
            <p:nvPr/>
          </p:nvSpPr>
          <p:spPr bwMode="auto">
            <a:xfrm>
              <a:off x="650" y="2442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-6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3" name="Text Box 15"/>
            <p:cNvSpPr txBox="true">
              <a:spLocks noChangeArrowheads="true"/>
            </p:cNvSpPr>
            <p:nvPr/>
          </p:nvSpPr>
          <p:spPr bwMode="auto">
            <a:xfrm>
              <a:off x="650" y="1040"/>
              <a:ext cx="3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4" name="Text Box 16"/>
            <p:cNvSpPr txBox="true">
              <a:spLocks noChangeArrowheads="true"/>
            </p:cNvSpPr>
            <p:nvPr/>
          </p:nvSpPr>
          <p:spPr bwMode="auto">
            <a:xfrm>
              <a:off x="650" y="1741"/>
              <a:ext cx="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en-US" altLang="en-US" baseline="30000"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-3</a:t>
              </a:r>
              <a:endParaRPr lang="en-US" altLang="en-US"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5" name="Oval 17"/>
          <p:cNvSpPr>
            <a:spLocks noChangeArrowheads="true"/>
          </p:cNvSpPr>
          <p:nvPr/>
        </p:nvSpPr>
        <p:spPr bwMode="auto">
          <a:xfrm>
            <a:off x="7216911" y="5365663"/>
            <a:ext cx="260350" cy="561975"/>
          </a:xfrm>
          <a:prstGeom prst="ellipse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solidFill>
                <a:schemeClr val="folHlink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" name="Oval 18"/>
          <p:cNvSpPr>
            <a:spLocks noChangeArrowheads="true"/>
          </p:cNvSpPr>
          <p:nvPr/>
        </p:nvSpPr>
        <p:spPr bwMode="auto">
          <a:xfrm>
            <a:off x="2332173" y="1962063"/>
            <a:ext cx="260350" cy="561975"/>
          </a:xfrm>
          <a:prstGeom prst="ellipse">
            <a:avLst/>
          </a:prstGeom>
          <a:solidFill>
            <a:srgbClr val="ED23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solidFill>
                <a:schemeClr val="folHlink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val 19"/>
          <p:cNvSpPr>
            <a:spLocks noChangeArrowheads="true"/>
          </p:cNvSpPr>
          <p:nvPr/>
        </p:nvSpPr>
        <p:spPr bwMode="auto">
          <a:xfrm rot="1666306">
            <a:off x="2983048" y="2436726"/>
            <a:ext cx="1655763" cy="5619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solidFill>
                <a:schemeClr val="folHlink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" name="Oval 20"/>
          <p:cNvSpPr>
            <a:spLocks noChangeArrowheads="true"/>
          </p:cNvSpPr>
          <p:nvPr/>
        </p:nvSpPr>
        <p:spPr bwMode="auto">
          <a:xfrm rot="1855656">
            <a:off x="4548265" y="3517296"/>
            <a:ext cx="1455738" cy="563563"/>
          </a:xfrm>
          <a:prstGeom prst="ellipse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solidFill>
                <a:schemeClr val="folHlink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Oval 22"/>
          <p:cNvSpPr>
            <a:spLocks noChangeArrowheads="true"/>
          </p:cNvSpPr>
          <p:nvPr/>
        </p:nvSpPr>
        <p:spPr bwMode="auto">
          <a:xfrm>
            <a:off x="6250123" y="4810038"/>
            <a:ext cx="260350" cy="56197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solidFill>
                <a:schemeClr val="folHlink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Line 23"/>
          <p:cNvSpPr>
            <a:spLocks noChangeShapeType="true"/>
          </p:cNvSpPr>
          <p:nvPr/>
        </p:nvSpPr>
        <p:spPr bwMode="auto">
          <a:xfrm>
            <a:off x="2775086" y="2163676"/>
            <a:ext cx="5138737" cy="3687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Text Box 24"/>
          <p:cNvSpPr txBox="true">
            <a:spLocks noChangeArrowheads="true"/>
          </p:cNvSpPr>
          <p:nvPr/>
        </p:nvSpPr>
        <p:spPr bwMode="auto">
          <a:xfrm>
            <a:off x="6272031" y="5447261"/>
            <a:ext cx="944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>
                <a:solidFill>
                  <a:srgbClr val="FF99FF"/>
                </a:solidFill>
                <a:latin typeface="微软雅黑" panose="020B0503020204020204" charset="-122"/>
                <a:cs typeface="微软雅黑" panose="020B0503020204020204" charset="-122"/>
              </a:rPr>
              <a:t>振荡器</a:t>
            </a:r>
            <a:endParaRPr lang="zh-CN" altLang="en-US">
              <a:solidFill>
                <a:srgbClr val="FF99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Text Box 25"/>
          <p:cNvSpPr txBox="true">
            <a:spLocks noChangeArrowheads="true"/>
          </p:cNvSpPr>
          <p:nvPr/>
        </p:nvSpPr>
        <p:spPr bwMode="auto">
          <a:xfrm>
            <a:off x="4555149" y="4892280"/>
            <a:ext cx="19558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rgbClr val="33CC33"/>
                </a:solidFill>
                <a:latin typeface="微软雅黑" panose="020B0503020204020204" charset="-122"/>
                <a:cs typeface="微软雅黑" panose="020B0503020204020204" charset="-122"/>
              </a:rPr>
              <a:t>腔倾倒振荡器</a:t>
            </a:r>
            <a:endParaRPr lang="zh-CN" altLang="en-US" dirty="0">
              <a:solidFill>
                <a:srgbClr val="33CC3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Text Box 27"/>
          <p:cNvSpPr txBox="true">
            <a:spLocks noChangeArrowheads="true"/>
          </p:cNvSpPr>
          <p:nvPr/>
        </p:nvSpPr>
        <p:spPr bwMode="auto">
          <a:xfrm>
            <a:off x="5268259" y="3117530"/>
            <a:ext cx="1198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rgbClr val="9966FF"/>
                </a:solidFill>
                <a:latin typeface="微软雅黑" panose="020B0503020204020204" charset="-122"/>
                <a:cs typeface="微软雅黑" panose="020B0503020204020204" charset="-122"/>
              </a:rPr>
              <a:t>再生放大</a:t>
            </a:r>
            <a:endParaRPr lang="zh-CN" altLang="en-US" dirty="0">
              <a:solidFill>
                <a:srgbClr val="9966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Text Box 28"/>
          <p:cNvSpPr txBox="true">
            <a:spLocks noChangeArrowheads="true"/>
          </p:cNvSpPr>
          <p:nvPr/>
        </p:nvSpPr>
        <p:spPr bwMode="auto">
          <a:xfrm>
            <a:off x="3862523" y="2098588"/>
            <a:ext cx="240347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rgbClr val="66CCFF"/>
                </a:solidFill>
                <a:latin typeface="微软雅黑" panose="020B0503020204020204" charset="-122"/>
                <a:cs typeface="微软雅黑" panose="020B0503020204020204" charset="-122"/>
              </a:rPr>
              <a:t>再生放大</a:t>
            </a:r>
            <a:r>
              <a:rPr lang="en-US" altLang="zh-CN" dirty="0">
                <a:solidFill>
                  <a:srgbClr val="66CCFF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dirty="0">
                <a:solidFill>
                  <a:srgbClr val="66CCFF"/>
                </a:solidFill>
                <a:latin typeface="微软雅黑" panose="020B0503020204020204" charset="-122"/>
                <a:cs typeface="微软雅黑" panose="020B0503020204020204" charset="-122"/>
              </a:rPr>
              <a:t>多通放大</a:t>
            </a:r>
            <a:endParaRPr lang="en-US" altLang="en-US" dirty="0">
              <a:solidFill>
                <a:srgbClr val="66CC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Text Box 29"/>
          <p:cNvSpPr txBox="true">
            <a:spLocks noChangeArrowheads="true"/>
          </p:cNvSpPr>
          <p:nvPr/>
        </p:nvSpPr>
        <p:spPr bwMode="auto">
          <a:xfrm>
            <a:off x="1687830" y="3886835"/>
            <a:ext cx="257111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dirty="0" err="1">
                <a:solidFill>
                  <a:srgbClr val="ED2313"/>
                </a:solidFill>
                <a:latin typeface="微软雅黑" panose="020B0503020204020204" charset="-122"/>
                <a:cs typeface="微软雅黑" panose="020B0503020204020204" charset="-122"/>
              </a:rPr>
              <a:t>再生放大</a:t>
            </a:r>
            <a:r>
              <a:rPr lang="en-US" altLang="zh-CN" dirty="0" err="1">
                <a:solidFill>
                  <a:srgbClr val="ED2313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dirty="0" err="1">
                <a:solidFill>
                  <a:srgbClr val="ED2313"/>
                </a:solidFill>
                <a:latin typeface="微软雅黑" panose="020B0503020204020204" charset="-122"/>
                <a:cs typeface="微软雅黑" panose="020B0503020204020204" charset="-122"/>
              </a:rPr>
              <a:t>多通放大</a:t>
            </a:r>
            <a:endParaRPr lang="zh-CN" altLang="en-US" dirty="0" err="1">
              <a:solidFill>
                <a:srgbClr val="ED2313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Line 30"/>
          <p:cNvSpPr>
            <a:spLocks noChangeShapeType="true"/>
          </p:cNvSpPr>
          <p:nvPr/>
        </p:nvSpPr>
        <p:spPr bwMode="auto">
          <a:xfrm flipV="true">
            <a:off x="2414723" y="2609763"/>
            <a:ext cx="15875" cy="1184275"/>
          </a:xfrm>
          <a:prstGeom prst="line">
            <a:avLst/>
          </a:prstGeom>
          <a:noFill/>
          <a:ln w="28575">
            <a:solidFill>
              <a:srgbClr val="ED231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Line 31"/>
          <p:cNvSpPr>
            <a:spLocks noChangeShapeType="true"/>
          </p:cNvSpPr>
          <p:nvPr/>
        </p:nvSpPr>
        <p:spPr bwMode="auto">
          <a:xfrm>
            <a:off x="6999423" y="4111538"/>
            <a:ext cx="1588" cy="974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Text Box 32"/>
          <p:cNvSpPr txBox="true">
            <a:spLocks noChangeArrowheads="true"/>
          </p:cNvSpPr>
          <p:nvPr/>
        </p:nvSpPr>
        <p:spPr bwMode="auto">
          <a:xfrm>
            <a:off x="6054226" y="3599728"/>
            <a:ext cx="1893887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Cambria Math" panose="02040503050406030204" charset="0"/>
                <a:ea typeface="微软雅黑" panose="020B0503020204020204" charset="-122"/>
                <a:cs typeface="Cambria Math" panose="02040503050406030204" charset="0"/>
              </a:rPr>
              <a:t>1 W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dirty="0">
                <a:latin typeface="微软雅黑" panose="020B0503020204020204" charset="-122"/>
                <a:cs typeface="微软雅黑" panose="020B0503020204020204" charset="-122"/>
              </a:rPr>
              <a:t>平均功率</a:t>
            </a:r>
            <a:endParaRPr lang="zh-CN" altLang="en-US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飞秒</a:t>
            </a:r>
            <a:r>
              <a:rPr lang="zh-CN"/>
              <a:t>脉冲放大中的问题和解决方案</a:t>
            </a:r>
            <a:endParaRPr lang="zh-CN"/>
          </a:p>
        </p:txBody>
      </p:sp>
      <p:sp>
        <p:nvSpPr>
          <p:cNvPr id="10" name="Text Box 5"/>
          <p:cNvSpPr txBox="true">
            <a:spLocks noChangeArrowheads="true"/>
          </p:cNvSpPr>
          <p:nvPr/>
        </p:nvSpPr>
        <p:spPr bwMode="auto">
          <a:xfrm>
            <a:off x="914400" y="1981205"/>
            <a:ext cx="702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>
              <a:solidFill>
                <a:schemeClr val="fol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 Box 6"/>
          <p:cNvSpPr txBox="true">
            <a:spLocks noChangeArrowheads="true"/>
          </p:cNvSpPr>
          <p:nvPr/>
        </p:nvSpPr>
        <p:spPr bwMode="auto">
          <a:xfrm>
            <a:off x="238125" y="2092960"/>
            <a:ext cx="7493000" cy="27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2200"/>
              </a:spcBef>
              <a:buClr>
                <a:srgbClr val="4472C4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脉宽失配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（泵浦光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vs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种子光）：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多通放大、再生放大</a:t>
            </a:r>
            <a:endParaRPr lang="en-US" altLang="en-US" dirty="0" smtClean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hangingPunct="1">
              <a:spcBef>
                <a:spcPts val="2200"/>
              </a:spcBef>
              <a:buClr>
                <a:srgbClr val="4472C4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增益介质损伤</a:t>
            </a:r>
            <a:r>
              <a:rPr lang="zh-CN" altLang="en-US" dirty="0" smtClean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dirty="0" smtClean="0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大介质、多介质、多脉冲、啁啾脉冲放大</a:t>
            </a:r>
            <a:r>
              <a:rPr lang="en-US" altLang="zh-CN" dirty="0" smtClean="0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CPA</a:t>
            </a:r>
            <a:endParaRPr lang="en-US" altLang="zh-CN" dirty="0" smtClean="0">
              <a:solidFill>
                <a:srgbClr val="7030A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hangingPunct="1">
              <a:spcBef>
                <a:spcPts val="2200"/>
              </a:spcBef>
              <a:buClr>
                <a:srgbClr val="4472C4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增益窄化</a:t>
            </a:r>
            <a:r>
              <a:rPr lang="zh-CN" altLang="en-US" dirty="0" smtClean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双折射滤光器</a:t>
            </a:r>
            <a:endParaRPr lang="en-US" altLang="en-US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hangingPunct="1">
              <a:spcBef>
                <a:spcPts val="2200"/>
              </a:spcBef>
              <a:buClr>
                <a:srgbClr val="4472C4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热效应</a:t>
            </a:r>
            <a:r>
              <a:rPr lang="zh-CN" altLang="en-US" dirty="0" smtClean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制冷、波前矫正</a:t>
            </a:r>
            <a:endParaRPr lang="en-US" altLang="en-US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eaLnBrk="1" hangingPunct="1">
              <a:spcBef>
                <a:spcPts val="2200"/>
              </a:spcBef>
              <a:buClr>
                <a:srgbClr val="4472C4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伴随脉冲、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放大的自发辐射</a:t>
            </a:r>
            <a:r>
              <a:rPr lang="zh-CN" altLang="en-US" dirty="0" smtClean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dirty="0" err="1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普克尔盒</a:t>
            </a:r>
            <a:endParaRPr lang="zh-CN" altLang="en-US" dirty="0">
              <a:solidFill>
                <a:srgbClr val="7030A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22"/>
          <p:cNvGrpSpPr/>
          <p:nvPr/>
        </p:nvGrpSpPr>
        <p:grpSpPr bwMode="auto">
          <a:xfrm>
            <a:off x="8634435" y="1582742"/>
            <a:ext cx="2212975" cy="3914775"/>
            <a:chOff x="4119" y="1350"/>
            <a:chExt cx="1394" cy="2466"/>
          </a:xfrm>
        </p:grpSpPr>
        <p:sp>
          <p:nvSpPr>
            <p:cNvPr id="13" name="Rectangle 8"/>
            <p:cNvSpPr>
              <a:spLocks noChangeArrowheads="true"/>
            </p:cNvSpPr>
            <p:nvPr/>
          </p:nvSpPr>
          <p:spPr bwMode="auto">
            <a:xfrm>
              <a:off x="4428" y="2054"/>
              <a:ext cx="128" cy="344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rgbClr val="FF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AutoShape 9"/>
            <p:cNvSpPr>
              <a:spLocks noChangeArrowheads="true"/>
            </p:cNvSpPr>
            <p:nvPr/>
          </p:nvSpPr>
          <p:spPr bwMode="auto">
            <a:xfrm rot="5400000" flipV="true">
              <a:off x="4087" y="1973"/>
              <a:ext cx="800" cy="51"/>
            </a:xfrm>
            <a:prstGeom prst="homePlate">
              <a:avLst>
                <a:gd name="adj" fmla="val 392157"/>
              </a:avLst>
            </a:prstGeom>
            <a:solidFill>
              <a:srgbClr val="00FF00"/>
            </a:solidFill>
            <a:ln w="34925">
              <a:solidFill>
                <a:srgbClr val="00FF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Line 10"/>
            <p:cNvSpPr>
              <a:spLocks noChangeShapeType="true"/>
            </p:cNvSpPr>
            <p:nvPr/>
          </p:nvSpPr>
          <p:spPr bwMode="auto">
            <a:xfrm>
              <a:off x="4487" y="1781"/>
              <a:ext cx="1" cy="203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4488" y="2313"/>
              <a:ext cx="396" cy="963"/>
            </a:xfrm>
            <a:custGeom>
              <a:avLst/>
              <a:gdLst>
                <a:gd name="T0" fmla="*/ 0 w 396"/>
                <a:gd name="T1" fmla="*/ 963 h 963"/>
                <a:gd name="T2" fmla="*/ 396 w 396"/>
                <a:gd name="T3" fmla="*/ 541 h 963"/>
                <a:gd name="T4" fmla="*/ 396 w 396"/>
                <a:gd name="T5" fmla="*/ 0 h 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6" h="963">
                  <a:moveTo>
                    <a:pt x="0" y="963"/>
                  </a:moveTo>
                  <a:lnTo>
                    <a:pt x="396" y="541"/>
                  </a:lnTo>
                  <a:lnTo>
                    <a:pt x="396" y="0"/>
                  </a:lnTo>
                </a:path>
              </a:pathLst>
            </a:custGeom>
            <a:noFill/>
            <a:ln w="34925" cap="flat" cmpd="sng">
              <a:solidFill>
                <a:srgbClr val="FF0000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Rectangle 12"/>
            <p:cNvSpPr>
              <a:spLocks noChangeArrowheads="true"/>
            </p:cNvSpPr>
            <p:nvPr/>
          </p:nvSpPr>
          <p:spPr bwMode="auto">
            <a:xfrm>
              <a:off x="4375" y="3551"/>
              <a:ext cx="217" cy="56"/>
            </a:xfrm>
            <a:prstGeom prst="rect">
              <a:avLst/>
            </a:prstGeom>
            <a:solidFill>
              <a:srgbClr val="00FFFF"/>
            </a:solidFill>
            <a:ln w="34925">
              <a:solidFill>
                <a:srgbClr val="00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>
                <a:solidFill>
                  <a:schemeClr val="fol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Text Box 13"/>
            <p:cNvSpPr txBox="true">
              <a:spLocks noChangeArrowheads="true"/>
            </p:cNvSpPr>
            <p:nvPr/>
          </p:nvSpPr>
          <p:spPr bwMode="auto">
            <a:xfrm>
              <a:off x="4683" y="3453"/>
              <a:ext cx="83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 err="1">
                  <a:latin typeface="微软雅黑" panose="020B0503020204020204" charset="-122"/>
                  <a:cs typeface="微软雅黑" panose="020B0503020204020204" charset="-122"/>
                </a:rPr>
                <a:t>普克尔盒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Line 14"/>
            <p:cNvSpPr>
              <a:spLocks noChangeShapeType="true"/>
            </p:cNvSpPr>
            <p:nvPr/>
          </p:nvSpPr>
          <p:spPr bwMode="auto">
            <a:xfrm flipH="true">
              <a:off x="4446" y="3122"/>
              <a:ext cx="103" cy="266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Text Box 15"/>
            <p:cNvSpPr txBox="true">
              <a:spLocks noChangeArrowheads="true"/>
            </p:cNvSpPr>
            <p:nvPr/>
          </p:nvSpPr>
          <p:spPr bwMode="auto">
            <a:xfrm>
              <a:off x="4683" y="3122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偏振片</a:t>
              </a:r>
              <a:endPara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Line 16"/>
            <p:cNvSpPr>
              <a:spLocks noChangeShapeType="true"/>
            </p:cNvSpPr>
            <p:nvPr/>
          </p:nvSpPr>
          <p:spPr bwMode="auto">
            <a:xfrm>
              <a:off x="4376" y="3816"/>
              <a:ext cx="2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Line 17"/>
            <p:cNvSpPr>
              <a:spLocks noChangeShapeType="true"/>
            </p:cNvSpPr>
            <p:nvPr/>
          </p:nvSpPr>
          <p:spPr bwMode="auto">
            <a:xfrm>
              <a:off x="4372" y="1771"/>
              <a:ext cx="22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Text Box 18"/>
            <p:cNvSpPr txBox="true">
              <a:spLocks noChangeArrowheads="true"/>
            </p:cNvSpPr>
            <p:nvPr/>
          </p:nvSpPr>
          <p:spPr bwMode="auto">
            <a:xfrm>
              <a:off x="4119" y="1877"/>
              <a:ext cx="309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增益介质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Text Box 19"/>
            <p:cNvSpPr txBox="true">
              <a:spLocks noChangeArrowheads="true"/>
            </p:cNvSpPr>
            <p:nvPr/>
          </p:nvSpPr>
          <p:spPr bwMode="auto">
            <a:xfrm>
              <a:off x="4186" y="1350"/>
              <a:ext cx="59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泵浦光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Text Box 20"/>
            <p:cNvSpPr txBox="true">
              <a:spLocks noChangeArrowheads="true"/>
            </p:cNvSpPr>
            <p:nvPr/>
          </p:nvSpPr>
          <p:spPr bwMode="auto">
            <a:xfrm>
              <a:off x="4677" y="1877"/>
              <a:ext cx="532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输入</a:t>
              </a:r>
              <a:r>
                <a:rPr lang="en-US" altLang="zh-CN" dirty="0">
                  <a:latin typeface="微软雅黑" panose="020B0503020204020204" charset="-122"/>
                  <a:cs typeface="微软雅黑" panose="020B0503020204020204" charset="-122"/>
                </a:rPr>
                <a:t>/</a:t>
              </a:r>
              <a:r>
                <a:rPr lang="zh-CN" altLang="en-US" dirty="0">
                  <a:latin typeface="微软雅黑" panose="020B0503020204020204" charset="-122"/>
                  <a:cs typeface="微软雅黑" panose="020B0503020204020204" charset="-122"/>
                </a:rPr>
                <a:t>输出</a:t>
              </a:r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굴림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3762</Words>
  <Application>WPS 演示</Application>
  <PresentationFormat>宽屏</PresentationFormat>
  <Paragraphs>688</Paragraphs>
  <Slides>34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Wingdings</vt:lpstr>
      <vt:lpstr>Cambria Math</vt:lpstr>
      <vt:lpstr>仿宋</vt:lpstr>
      <vt:lpstr>SimSun</vt:lpstr>
      <vt:lpstr>Comic Sans MS</vt:lpstr>
      <vt:lpstr>MS PGothic</vt:lpstr>
      <vt:lpstr>Arial Unicode MS</vt:lpstr>
      <vt:lpstr>Office 主题​​</vt:lpstr>
      <vt:lpstr>PowerPoint 演示文稿</vt:lpstr>
      <vt:lpstr>啁啾脉冲激光：啁啾从时域还是频域引入？</vt:lpstr>
      <vt:lpstr>啁啾脉冲激光：啁啾从时域还是频域引入？</vt:lpstr>
      <vt:lpstr>啁啾脉冲激光：啁啾从时域还是频域引入？</vt:lpstr>
      <vt:lpstr>孤子</vt:lpstr>
      <vt:lpstr>飞秒激光放大技术</vt:lpstr>
      <vt:lpstr>飞秒脉冲放大的基本目标</vt:lpstr>
      <vt:lpstr>飞秒脉冲放大的平均功率限制</vt:lpstr>
      <vt:lpstr>飞秒脉冲放大中的问题和解决方案</vt:lpstr>
      <vt:lpstr>飞秒脉冲放大的一般情形</vt:lpstr>
      <vt:lpstr>飞秒脉冲放大中的问题</vt:lpstr>
      <vt:lpstr>需要多通或者多脉冲</vt:lpstr>
      <vt:lpstr>两种主要的放大方法</vt:lpstr>
      <vt:lpstr>半波电压再生放大器</vt:lpstr>
      <vt:lpstr>增益窄化实例</vt:lpstr>
      <vt:lpstr>解决增益窄化问题</vt:lpstr>
      <vt:lpstr>增益窄化结论</vt:lpstr>
      <vt:lpstr>增益介质损伤：拓宽光束</vt:lpstr>
      <vt:lpstr>啁啾脉冲放大</vt:lpstr>
      <vt:lpstr>啁啾脉冲放大</vt:lpstr>
      <vt:lpstr>啁啾脉冲放大</vt:lpstr>
      <vt:lpstr>啁啾脉冲放大</vt:lpstr>
      <vt:lpstr>啁啾脉冲放大</vt:lpstr>
      <vt:lpstr>拉长再压缩超短脉冲</vt:lpstr>
      <vt:lpstr>脉冲展宽器实例</vt:lpstr>
      <vt:lpstr>啁啾脉冲放大：构架</vt:lpstr>
      <vt:lpstr>啁啾脉冲放大vs直接放大</vt:lpstr>
      <vt:lpstr>啁啾脉冲放大</vt:lpstr>
      <vt:lpstr>啁啾脉冲放大</vt:lpstr>
      <vt:lpstr>啁啾脉冲放大</vt:lpstr>
      <vt:lpstr>啁啾脉冲放大</vt:lpstr>
      <vt:lpstr>啁啾脉冲放大</vt:lpstr>
      <vt:lpstr>以啁啾脉冲放大为基本单元的时空放大</vt:lpstr>
      <vt:lpstr>多通放大实例</vt:lpstr>
    </vt:vector>
  </TitlesOfParts>
  <Company>华东师范大学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超快光子学</dc:title>
  <dc:creator>倪宏程</dc:creator>
  <dc:description>https://faculty.ecnu.edu.cn/_s29/nhc/main.psp</dc:description>
  <dc:subject>本科生专业选修课</dc:subject>
  <cp:lastModifiedBy>nih</cp:lastModifiedBy>
  <cp:revision>2213</cp:revision>
  <dcterms:created xsi:type="dcterms:W3CDTF">2024-12-01T01:34:52Z</dcterms:created>
  <dcterms:modified xsi:type="dcterms:W3CDTF">2024-12-01T01:34:52Z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2052-11.1.0.10161</vt:lpwstr>
  </property>
</Properties>
</file>